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74" r:id="rId2"/>
    <p:sldId id="302" r:id="rId3"/>
    <p:sldId id="304" r:id="rId4"/>
    <p:sldId id="303" r:id="rId5"/>
    <p:sldId id="299" r:id="rId6"/>
    <p:sldId id="306" r:id="rId7"/>
    <p:sldId id="308" r:id="rId8"/>
    <p:sldId id="307" r:id="rId9"/>
    <p:sldId id="294" r:id="rId10"/>
    <p:sldId id="305" r:id="rId11"/>
    <p:sldId id="293" r:id="rId12"/>
    <p:sldId id="297" r:id="rId13"/>
    <p:sldId id="298" r:id="rId14"/>
    <p:sldId id="286" r:id="rId15"/>
    <p:sldId id="295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73673"/>
  </p:normalViewPr>
  <p:slideViewPr>
    <p:cSldViewPr snapToGrid="0">
      <p:cViewPr varScale="1">
        <p:scale>
          <a:sx n="84" d="100"/>
          <a:sy n="84" d="100"/>
        </p:scale>
        <p:origin x="159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49DFA1F-239A-4B46-B64B-DC67917379E4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091980-8178-AE47-8A32-C5B9786EDC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10052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Room management: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Recognize situations where you need more people? Code, shock team </a:t>
            </a:r>
          </a:p>
          <a:p>
            <a:pPr marL="171450" indent="-171450">
              <a:buFontTx/>
              <a:buChar char="-"/>
            </a:pPr>
            <a:r>
              <a:rPr lang="en-US" dirty="0"/>
              <a:t>Recognize situations where you need less people (most)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Equipment – move the room around to make space; go drop the bed</a:t>
            </a:r>
          </a:p>
          <a:p>
            <a:pPr marL="171450" indent="-171450">
              <a:buFontTx/>
              <a:buChar char="-"/>
            </a:pPr>
            <a:r>
              <a:rPr lang="en-US" dirty="0"/>
              <a:t>Ethan’s Spreadsheet </a:t>
            </a:r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0278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Social work / delegation.</a:t>
            </a:r>
          </a:p>
          <a:p>
            <a:endParaRPr lang="en-US" dirty="0"/>
          </a:p>
          <a:p>
            <a:r>
              <a:rPr lang="en-US" dirty="0"/>
              <a:t>Other work corroborates this: https://</a:t>
            </a:r>
            <a:r>
              <a:rPr lang="en-US" dirty="0" err="1"/>
              <a:t>link.springer.com</a:t>
            </a:r>
            <a:r>
              <a:rPr lang="en-US" dirty="0"/>
              <a:t>/article/10.1186/s40560-015-0107-2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15CDF-6B03-6649-9258-9A15F6EAC054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84667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2183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36FCC2-9C6B-ED9C-32D7-39BC510680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37868B-F6A3-2240-D77D-BFCBCD30E5A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31189C-DF1F-EFFD-4EE8-5CF2DE25D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146CE8-C6B0-BA9D-447F-6670216E31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16423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62A34F-90EB-03A1-FE59-8C7FB450A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B19CDF-B14D-7D46-136F-EE58A1FC72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C0CAE8-26C7-492F-A14B-C58601A4BB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E29BC6-143C-5BCF-1BD7-A5A5222C5F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8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3477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0869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0226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>
              <a:effectLst/>
            </a:endParaRP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OPA/NPAs/BVMs airway management; oxygen - all (25 mins w portable tank)</a:t>
            </a:r>
          </a:p>
          <a:p>
            <a:pPr marL="1143000" lvl="2" indent="-228600">
              <a:buFont typeface="Arial" panose="020B0604020202020204" pitchFamily="34" charset="0"/>
              <a:buChar char="•"/>
            </a:pPr>
            <a:r>
              <a:rPr lang="en-US" dirty="0">
                <a:effectLst/>
                <a:latin typeface="Helvetica Neue" panose="02000503000000020004" pitchFamily="2" charset="0"/>
              </a:rPr>
              <a:t>Bed issues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Note: the beds at the VA don’t just drop to the floor.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2588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59371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1091980-8178-AE47-8A32-C5B9786EDC7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763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55E655-E83D-1C94-FD9B-84977A36B4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485553-5929-E07A-9EDB-290B651E0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F431-9CB9-1F8A-A62F-79F3CB1F35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089CA4-F0C3-968C-C325-75103E9DC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0FE0CA-46BC-81DC-6677-EBA7671DB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0605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42A26-A377-FBD0-7A59-29B5832FC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F2E6AD-7490-C780-FEA0-9F81CF5038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4A85F-1804-0CE8-99D8-A51AC4032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C9E133-65FB-9D1F-02F2-1D836F919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1C8208-5DD1-AD2B-CAB1-DAB94E6B40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591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45B3CA6-B36D-B289-A97B-09C047A93A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A466A0-F851-2895-7E5A-4B6CFCF1A4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6E775F-E2BF-DA19-CA12-7709B6E69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2AF725-C0FF-92F9-BE9F-62447C109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A35130-9B9C-19B0-7167-F671E05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90273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802B4-FF9C-B887-78A9-8445EF175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7B31E-FAB0-8832-46F2-EDF40A663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6900D2-63B7-4849-11A5-FE0722154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AF5BE6-4557-9733-FC01-64051FBB8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FD91D9-9D77-B720-297F-69AA439D2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8211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CF88C-E711-61C3-C6E4-1B81F6708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AB47F2-7D6C-D907-3AF3-0D11C70B1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22F635-3B12-9628-00F1-7C265BDF73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B4616B-95C6-80B7-80D5-80508563F4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8DC6F-10F3-E50C-E67C-22FE682C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207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E6E72E-A393-4174-4A14-CF5F2A08F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DE89C-5095-3D17-C7AB-882D04E7D3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0C8675-0A09-4BF3-F8F0-6E4B8B45A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B58D3D-2FAB-270C-D871-443780BF4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33B899-1DA0-5692-2128-B03F5E9331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CCEDAA-B7E4-7F6C-408E-CAA8FD450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631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A6C78-C71C-3A5B-176E-9127C6FFF0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0A48B9-3B51-1DF6-C199-4CDC06864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6BD219-DE16-4ECB-5349-F2ED5FB0A6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80E18F-8B29-D5F9-E6C1-BA143030A3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0A67B6-CD38-F115-7A72-F9AF1B3600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A5A5B3F-4DC1-7F9E-0A09-CCD89A8BFA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BE0877-CCEF-C822-A818-7567B71F7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AB0AEA2-5FA5-6029-44B7-E936E989E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8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C9225-F119-B661-0F9C-E2A24636D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043AD6-752E-DE94-A302-CA0DE25355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FDF35C2-29F8-1AFA-D392-CC016C91FA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EAE11EF-6573-2685-0C14-6B5F05ED9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3711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9CF9D3-6FC3-91ED-16BC-22E3D40D3E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342594-E14A-9826-354E-79218E7D3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885748-A472-F2A2-0590-79E006BD2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5403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ECDC5-DD48-8D9E-F609-157375FC6E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B93C10-8233-C425-53A6-C57D13AC95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B72D8B-1125-628C-F33C-728D2F7691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69EAA7-9A35-7C56-214C-F4D92F4C0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0C1CFB1-7E32-3AF8-48D0-BB05E6BB2E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A0E8E-0001-B743-10AF-6022F4C248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719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9C6A2-8F41-30C4-89DF-5A9D329644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1377BED-B93C-6939-CC48-F81B13CAD8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6D91DC-CE07-9ECC-E7FA-EBCCB6F8D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7283A1-BBFE-9737-4968-2EDC72BEC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3A3038-AB58-0494-0183-55AAAC8E9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2AD784-66C1-D4F8-031E-A250B09A8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028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389712A-B0BA-B3D3-AD81-52FBCE597C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998B43-8862-6457-4611-8368A7026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254491-4AF3-9D2D-E4E6-418277C88D2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9815BD-0282-1E42-AB47-F7881AF97D5D}" type="datetimeFigureOut">
              <a:rPr lang="en-US" smtClean="0"/>
              <a:t>4/26/2025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648D12-680E-841F-24B4-31B7B28B57C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74EA10-6B06-1C2A-A789-EB73420006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C0BC24-46B4-854A-8217-CD536BA766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20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0" y="762001"/>
            <a:ext cx="5334197" cy="1708242"/>
          </a:xfrm>
        </p:spPr>
        <p:txBody>
          <a:bodyPr anchor="ctr">
            <a:normAutofit/>
          </a:bodyPr>
          <a:lstStyle/>
          <a:p>
            <a:pPr lvl="1"/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0" y="2470244"/>
            <a:ext cx="5334197" cy="376983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Leaners will be able to: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Classify a situation as a rapid response or code.</a:t>
            </a: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Assess the need for escalation of care and resources.</a:t>
            </a: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dirty="0">
                <a:latin typeface="Calibri" panose="020F0502020204030204" pitchFamily="34" charset="0"/>
                <a:cs typeface="Calibri" panose="020F0502020204030204" pitchFamily="34" charset="0"/>
              </a:rPr>
              <a:t>Organize personnel responding to the event.</a:t>
            </a:r>
          </a:p>
        </p:txBody>
      </p:sp>
      <p:pic>
        <p:nvPicPr>
          <p:cNvPr id="2050" name="Picture 2" descr="Emperor penguin imagesEmperor: A Survival Story | Nature Picture Library">
            <a:extLst>
              <a:ext uri="{FF2B5EF4-FFF2-40B4-BE49-F238E27FC236}">
                <a16:creationId xmlns:a16="http://schemas.microsoft.com/office/drawing/2014/main" id="{0FF3AF16-4D76-1667-5336-0C5BA9BE88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278" r="22885" b="-1"/>
          <a:stretch/>
        </p:blipFill>
        <p:spPr bwMode="auto">
          <a:xfrm>
            <a:off x="6857797" y="-10886"/>
            <a:ext cx="5334204" cy="6868886"/>
          </a:xfrm>
          <a:prstGeom prst="rect">
            <a:avLst/>
          </a:prstGeom>
          <a:noFill/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5B715C-08FD-4C03-A91A-F38031F5490B}"/>
              </a:ext>
            </a:extLst>
          </p:cNvPr>
          <p:cNvSpPr txBox="1"/>
          <p:nvPr/>
        </p:nvSpPr>
        <p:spPr>
          <a:xfrm>
            <a:off x="5403273" y="5957455"/>
            <a:ext cx="473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Providers arriving to code at 2pm… </a:t>
            </a:r>
          </a:p>
        </p:txBody>
      </p:sp>
    </p:spTree>
    <p:extLst>
      <p:ext uri="{BB962C8B-B14F-4D97-AF65-F5344CB8AC3E}">
        <p14:creationId xmlns:p14="http://schemas.microsoft.com/office/powerpoint/2010/main" val="5617332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12A9D2-A3B9-025C-AEB5-EC98373E3F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2054">
            <a:extLst>
              <a:ext uri="{FF2B5EF4-FFF2-40B4-BE49-F238E27FC236}">
                <a16:creationId xmlns:a16="http://schemas.microsoft.com/office/drawing/2014/main" id="{D1D34770-47A8-402C-AF23-2B653F2D88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D87CA-7313-0DE9-0759-56086A02F9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679" y="723898"/>
            <a:ext cx="6002110" cy="1495425"/>
          </a:xfrm>
        </p:spPr>
        <p:txBody>
          <a:bodyPr>
            <a:normAutofit/>
          </a:bodyPr>
          <a:lstStyle/>
          <a:p>
            <a:r>
              <a:rPr lang="en-US" sz="4000" dirty="0"/>
              <a:t>Onwards to the Code Blue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12E57-E706-640E-18AF-79B8C36BDF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6680" y="2405067"/>
            <a:ext cx="6002110" cy="3729034"/>
          </a:xfrm>
        </p:spPr>
        <p:txBody>
          <a:bodyPr>
            <a:normAutofit lnSpcReduction="10000"/>
          </a:bodyPr>
          <a:lstStyle/>
          <a:p>
            <a:r>
              <a:rPr lang="en-US" sz="2000" i="1" dirty="0"/>
              <a:t>(Yes this a real show called Code Blue)</a:t>
            </a:r>
          </a:p>
          <a:p>
            <a:r>
              <a:rPr lang="en-US" sz="2000" dirty="0"/>
              <a:t>Right after you call a code patient deteriorates further and CPR is started</a:t>
            </a:r>
          </a:p>
          <a:p>
            <a:r>
              <a:rPr lang="en-US" sz="2000" dirty="0"/>
              <a:t>You notice that anesthesia is at the head of the bed but is struggling to intubate.</a:t>
            </a:r>
          </a:p>
          <a:p>
            <a:r>
              <a:rPr lang="en-US" sz="2000" dirty="0"/>
              <a:t>Your compressor is beginning to tire but no one is there to take over.</a:t>
            </a:r>
          </a:p>
          <a:p>
            <a:r>
              <a:rPr lang="en-US" sz="2000" dirty="0"/>
              <a:t>Meds are delayed as your pharmacist tries to hand a medication to a nurse on the opposite side of the room.</a:t>
            </a:r>
          </a:p>
          <a:p>
            <a:r>
              <a:rPr lang="en-US" sz="2000" dirty="0"/>
              <a:t>What can we do to </a:t>
            </a:r>
            <a:r>
              <a:rPr lang="en-US" sz="2000"/>
              <a:t>improve things?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2050" name="Picture 2" descr="Code Blue (TV Series 2008–2017) - IMDb">
            <a:extLst>
              <a:ext uri="{FF2B5EF4-FFF2-40B4-BE49-F238E27FC236}">
                <a16:creationId xmlns:a16="http://schemas.microsoft.com/office/drawing/2014/main" id="{B77369EA-C573-9E76-610E-40385F5E9C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23"/>
          <a:stretch/>
        </p:blipFill>
        <p:spPr bwMode="auto">
          <a:xfrm>
            <a:off x="7199440" y="10"/>
            <a:ext cx="4992560" cy="6857990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2711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67F03-1D1F-8734-06BE-3337A51A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Optimize the room for CPR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0E1083-3DEE-9919-F1DA-E2B658192F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709" cy="4351338"/>
          </a:xfrm>
        </p:spPr>
        <p:txBody>
          <a:bodyPr>
            <a:normAutofit lnSpcReduction="10000"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Move out from the wall 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gives space for airway managers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Rotate if there is insufficient space for compressors to move in and out.</a:t>
            </a:r>
          </a:p>
          <a:p>
            <a:pPr marL="0" indent="0">
              <a:buNone/>
            </a:pPr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Form a CPR line and next compressor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Direct assignment (okay to point)</a:t>
            </a:r>
          </a:p>
          <a:p>
            <a:pPr lvl="1"/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Closed loop communication.</a:t>
            </a:r>
          </a:p>
          <a:p>
            <a:pPr lvl="1"/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“Everyone clear out unless I’ve given you a role”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2" descr="Barbara | BSN, RN | To the new nurse: remember that every hospital bed has  this CPR lever!! If you're ever found in a code blue situation, pull the  lever a... | Instagram">
            <a:extLst>
              <a:ext uri="{FF2B5EF4-FFF2-40B4-BE49-F238E27FC236}">
                <a16:creationId xmlns:a16="http://schemas.microsoft.com/office/drawing/2014/main" id="{78FD8530-12E2-8499-91AF-60FAF560A1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174"/>
          <a:stretch/>
        </p:blipFill>
        <p:spPr bwMode="auto">
          <a:xfrm>
            <a:off x="8391519" y="3429000"/>
            <a:ext cx="2962279" cy="3063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Design Strategies for Right-Sizing Patient Rooms to Optimize Efficiency |  Medical Construction and Design DD Medical Construction and Design">
            <a:extLst>
              <a:ext uri="{FF2B5EF4-FFF2-40B4-BE49-F238E27FC236}">
                <a16:creationId xmlns:a16="http://schemas.microsoft.com/office/drawing/2014/main" id="{096EF9B1-95FF-DCC3-D8A6-BD03628A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0569" y="915925"/>
            <a:ext cx="3991291" cy="26620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Bent Arrow 5">
            <a:extLst>
              <a:ext uri="{FF2B5EF4-FFF2-40B4-BE49-F238E27FC236}">
                <a16:creationId xmlns:a16="http://schemas.microsoft.com/office/drawing/2014/main" id="{609B201C-AF3B-91C0-97DE-9833A730A354}"/>
              </a:ext>
            </a:extLst>
          </p:cNvPr>
          <p:cNvSpPr/>
          <p:nvPr/>
        </p:nvSpPr>
        <p:spPr>
          <a:xfrm rot="13469946" flipH="1">
            <a:off x="8591752" y="2914355"/>
            <a:ext cx="437492" cy="44739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68659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79B-0BB3-73FC-AEF8-49C9C4B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Bringing family in to observe an attempt at resuscitation has been shown to: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[select all that apply]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8C9-7412-0E19-6CC4-8BDBC506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7"/>
            <a:ext cx="10515600" cy="4351338"/>
          </a:xfrm>
        </p:spPr>
        <p:txBody>
          <a:bodyPr/>
          <a:lstStyle/>
          <a:p>
            <a:r>
              <a:rPr lang="en-US" dirty="0"/>
              <a:t>increase ROSC rate</a:t>
            </a:r>
          </a:p>
          <a:p>
            <a:r>
              <a:rPr lang="en-US" dirty="0"/>
              <a:t>decrease ROSC rate</a:t>
            </a:r>
          </a:p>
          <a:p>
            <a:r>
              <a:rPr lang="en-US" dirty="0"/>
              <a:t>increase PTSD in the family</a:t>
            </a:r>
          </a:p>
          <a:p>
            <a:r>
              <a:rPr lang="en-US" dirty="0"/>
              <a:t>decrease PTSD in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8461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FD79B-0BB3-73FC-AEF8-49C9C4BFE2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3277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Bringing family in to observe an attempt at resuscitation has been shown to: 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[select all that apply]</a:t>
            </a:r>
            <a:b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EB8C9-7412-0E19-6CC4-8BDBC50610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73777"/>
            <a:ext cx="10515600" cy="4351338"/>
          </a:xfrm>
        </p:spPr>
        <p:txBody>
          <a:bodyPr/>
          <a:lstStyle/>
          <a:p>
            <a:r>
              <a:rPr lang="en-US" dirty="0"/>
              <a:t>increase ROSC rate</a:t>
            </a:r>
          </a:p>
          <a:p>
            <a:r>
              <a:rPr lang="en-US" dirty="0"/>
              <a:t>decrease ROSC rate</a:t>
            </a:r>
          </a:p>
          <a:p>
            <a:r>
              <a:rPr lang="en-US" dirty="0"/>
              <a:t>increase PTSD in the family</a:t>
            </a:r>
          </a:p>
          <a:p>
            <a:r>
              <a:rPr lang="en-US" b="1" dirty="0"/>
              <a:t>decrease PTSD in the family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99153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9165E-0075-07BC-C51E-602B8D081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Family involvement: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EF4A25-8551-82E8-0BCB-D2B0EDAB36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6091" cy="4351338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You can, and should, bring them in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Use your judgement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Delegate attention: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Social work</a:t>
            </a:r>
          </a:p>
          <a:p>
            <a:pPr lvl="1"/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another resident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71616C3-5ED5-02B0-A95A-E760A8E64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6379" y="1316177"/>
            <a:ext cx="6850924" cy="184640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AB38628-D63A-2F52-E000-2565F170892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1092" t="-500" r="1092" b="72719"/>
          <a:stretch/>
        </p:blipFill>
        <p:spPr>
          <a:xfrm>
            <a:off x="5271798" y="3051744"/>
            <a:ext cx="6383939" cy="1327790"/>
          </a:xfrm>
          <a:prstGeom prst="rect">
            <a:avLst/>
          </a:prstGeom>
        </p:spPr>
      </p:pic>
      <p:sp>
        <p:nvSpPr>
          <p:cNvPr id="5" name="AutoShape 2" descr="The New England Journal of Medicine homepage">
            <a:extLst>
              <a:ext uri="{FF2B5EF4-FFF2-40B4-BE49-F238E27FC236}">
                <a16:creationId xmlns:a16="http://schemas.microsoft.com/office/drawing/2014/main" id="{EB5215EF-B945-890A-3C3F-FCDD5E29428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5AC16C2-DB93-5871-EC6A-A3BDADE928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8835" y="31340"/>
            <a:ext cx="5181600" cy="12827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AF99830-FD38-03F4-7FD6-99FB66AD6EB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48918"/>
          <a:stretch/>
        </p:blipFill>
        <p:spPr>
          <a:xfrm>
            <a:off x="5341071" y="4382713"/>
            <a:ext cx="6383939" cy="2441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6164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33CE-2608-8447-A30C-75898D6A5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1"/>
            <a:r>
              <a:rPr lang="en-US" sz="40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Review: </a:t>
            </a:r>
            <a:r>
              <a:rPr lang="en-US" sz="40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9EC69C-A612-7E48-9227-22C9C4A6A5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more people: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Airway, Cath/Shock Team, Neuro</a:t>
            </a:r>
          </a:p>
          <a:p>
            <a:pPr lvl="1"/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Is this rapid really a code?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Can’t breathe; in extremis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Situations you need less people: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Most codes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Room control: 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move the bed out, lower the bed</a:t>
            </a:r>
          </a:p>
          <a:p>
            <a:r>
              <a:rPr lang="en-US" sz="3200" dirty="0">
                <a:latin typeface="Calibri" panose="020F0502020204030204" pitchFamily="34" charset="0"/>
                <a:cs typeface="Calibri" panose="020F0502020204030204" pitchFamily="34" charset="0"/>
              </a:rPr>
              <a:t>The family?</a:t>
            </a:r>
            <a:r>
              <a:rPr lang="en-US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Bring them in</a:t>
            </a:r>
            <a:endParaRPr lang="en-US" sz="32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41775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01AEC1-848B-FCF6-134A-BD59CEF8C1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23D96A-08BB-F26A-DE3B-38843F002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59FD3-D524-B5E5-921D-EAEE7D95DD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 a quiet Saturday evening at the University of Utah, you get paged to come assess a sick patient.</a:t>
            </a:r>
          </a:p>
          <a:p>
            <a:r>
              <a:rPr lang="en-US" dirty="0"/>
              <a:t>You find a middle-aged man with new tachycardia and a blood pressure of 65/42.</a:t>
            </a:r>
          </a:p>
          <a:p>
            <a:r>
              <a:rPr lang="en-US" dirty="0"/>
              <a:t>Oxygenating 9% on 2 L nasal cannula. </a:t>
            </a:r>
          </a:p>
          <a:p>
            <a:r>
              <a:rPr lang="en-US" dirty="0"/>
              <a:t>Exam notable for disorientation and somnolence. Patient is diaphoretic.</a:t>
            </a:r>
          </a:p>
        </p:txBody>
      </p:sp>
    </p:spTree>
    <p:extLst>
      <p:ext uri="{BB962C8B-B14F-4D97-AF65-F5344CB8AC3E}">
        <p14:creationId xmlns:p14="http://schemas.microsoft.com/office/powerpoint/2010/main" val="29992619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D64C9-7432-7E98-FAB7-079E1A4D8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B5CDE-522B-59A2-45FA-AA2AE356D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Analyzing the Emergency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CD31F-D354-E7B4-7C34-2E2747312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504709" cy="4351338"/>
          </a:xfrm>
        </p:spPr>
        <p:txBody>
          <a:bodyPr>
            <a:normAutofit/>
          </a:bodyPr>
          <a:lstStyle/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Keep it simple: stable or unstable?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Check your ABCs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What help do you have on hand?</a:t>
            </a: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Do you have what you need?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Charge nurse to help expedite transfer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Phlebotomy to draw troponin</a:t>
            </a:r>
          </a:p>
          <a:p>
            <a:pPr lvl="1"/>
            <a:r>
              <a:rPr lang="en-US" sz="2200" dirty="0">
                <a:latin typeface="Calibri" panose="020F0502020204030204" pitchFamily="34" charset="0"/>
                <a:cs typeface="Calibri" panose="020F0502020204030204" pitchFamily="34" charset="0"/>
              </a:rPr>
              <a:t>Respiratory to place on </a:t>
            </a:r>
            <a:r>
              <a:rPr lang="en-US" sz="2200" dirty="0" err="1">
                <a:latin typeface="Calibri" panose="020F0502020204030204" pitchFamily="34" charset="0"/>
                <a:cs typeface="Calibri" panose="020F0502020204030204" pitchFamily="34" charset="0"/>
              </a:rPr>
              <a:t>bipap</a:t>
            </a:r>
            <a:endParaRPr lang="en-US" sz="22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600" dirty="0">
                <a:latin typeface="Calibri" panose="020F0502020204030204" pitchFamily="34" charset="0"/>
                <a:cs typeface="Calibri" panose="020F0502020204030204" pitchFamily="34" charset="0"/>
              </a:rPr>
              <a:t>Resources vary across institutions.</a:t>
            </a:r>
          </a:p>
          <a:p>
            <a:endParaRPr lang="en-US" sz="2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1028" name="Picture 4" descr="80,267 Doctor Analyzing Stock Photos - Free &amp; Royalty-Free Stock Photos  from Dreamstime">
            <a:extLst>
              <a:ext uri="{FF2B5EF4-FFF2-40B4-BE49-F238E27FC236}">
                <a16:creationId xmlns:a16="http://schemas.microsoft.com/office/drawing/2014/main" id="{045E9BE1-2915-6BB7-5E80-1874B81B3D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12095" y="0"/>
            <a:ext cx="456682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802121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5CFC0F-4E25-2244-7A87-9144179B44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04C8E4-2CDE-B4AE-732F-2607ADDE7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15058"/>
            <a:ext cx="10515600" cy="1325563"/>
          </a:xfrm>
        </p:spPr>
        <p:txBody>
          <a:bodyPr>
            <a:normAutofit/>
          </a:bodyPr>
          <a:lstStyle/>
          <a:p>
            <a:r>
              <a:rPr lang="en-US" sz="4200" dirty="0"/>
              <a:t>For our scenario: what resources do you need?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7CA222-01D3-0EDF-0F5C-D3B9C967BE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558"/>
            <a:ext cx="10515600" cy="4351338"/>
          </a:xfrm>
        </p:spPr>
        <p:txBody>
          <a:bodyPr/>
          <a:lstStyle/>
          <a:p>
            <a:r>
              <a:rPr lang="en-US" dirty="0"/>
              <a:t>What if the patient has no IVs?</a:t>
            </a:r>
          </a:p>
          <a:p>
            <a:r>
              <a:rPr lang="en-US" dirty="0"/>
              <a:t>What if the patient passed out in the bathroom?</a:t>
            </a:r>
          </a:p>
          <a:p>
            <a:r>
              <a:rPr lang="en-US" dirty="0"/>
              <a:t>What if the patient is complaining of new chest pain?</a:t>
            </a:r>
          </a:p>
        </p:txBody>
      </p:sp>
    </p:spTree>
    <p:extLst>
      <p:ext uri="{BB962C8B-B14F-4D97-AF65-F5344CB8AC3E}">
        <p14:creationId xmlns:p14="http://schemas.microsoft.com/office/powerpoint/2010/main" val="1522163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3BCA8-A4C0-2C22-C624-14353D344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 by Hospital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37DB7-7276-4B67-543A-7811CDD0E5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Insert Ethan’s chart.</a:t>
            </a:r>
          </a:p>
        </p:txBody>
      </p:sp>
    </p:spTree>
    <p:extLst>
      <p:ext uri="{BB962C8B-B14F-4D97-AF65-F5344CB8AC3E}">
        <p14:creationId xmlns:p14="http://schemas.microsoft.com/office/powerpoint/2010/main" val="4181417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6740A8-893F-D074-8E75-873DE40D8D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2ECC-CA36-EED9-0901-C7CFFF417C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D78EB5-3C96-306F-79E4-2A90AF8BDD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are covering the VA in the afternoon when you get called to a rapid.</a:t>
            </a:r>
          </a:p>
          <a:p>
            <a:r>
              <a:rPr lang="en-US" dirty="0"/>
              <a:t>You find an elderly male with worsening hypoxemic respiratory failure after receiving a blood transfusion. </a:t>
            </a:r>
          </a:p>
          <a:p>
            <a:r>
              <a:rPr lang="en-US" dirty="0"/>
              <a:t>Mildly tachycardic and the patient is 82% on room air.</a:t>
            </a:r>
          </a:p>
          <a:p>
            <a:r>
              <a:rPr lang="en-US" dirty="0"/>
              <a:t>Sick or not sick? Stable or unstable?</a:t>
            </a:r>
          </a:p>
          <a:p>
            <a:r>
              <a:rPr lang="en-US" dirty="0"/>
              <a:t>What else do you need?</a:t>
            </a:r>
          </a:p>
        </p:txBody>
      </p:sp>
    </p:spTree>
    <p:extLst>
      <p:ext uri="{BB962C8B-B14F-4D97-AF65-F5344CB8AC3E}">
        <p14:creationId xmlns:p14="http://schemas.microsoft.com/office/powerpoint/2010/main" val="17441139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cute pulmonary edema | Radiology Case | Radiopaedia.org">
            <a:extLst>
              <a:ext uri="{FF2B5EF4-FFF2-40B4-BE49-F238E27FC236}">
                <a16:creationId xmlns:a16="http://schemas.microsoft.com/office/drawing/2014/main" id="{E4062930-79A9-AC8C-987E-1EF239B3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95625" y="481013"/>
            <a:ext cx="6000750" cy="58959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79270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308CE537-309D-E773-D74C-B6779D2009CF}"/>
              </a:ext>
            </a:extLst>
          </p:cNvPr>
          <p:cNvSpPr txBox="1">
            <a:spLocks/>
          </p:cNvSpPr>
          <p:nvPr/>
        </p:nvSpPr>
        <p:spPr>
          <a:xfrm>
            <a:off x="838200" y="1087688"/>
            <a:ext cx="10515600" cy="52649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Since you are at the VA you are able to place on </a:t>
            </a:r>
            <a:r>
              <a:rPr lang="en-US" dirty="0" err="1"/>
              <a:t>bipap</a:t>
            </a:r>
            <a:r>
              <a:rPr lang="en-US" dirty="0"/>
              <a:t> with assistance from RT. </a:t>
            </a:r>
          </a:p>
          <a:p>
            <a:r>
              <a:rPr lang="en-US" dirty="0"/>
              <a:t>However, despite this patient begins to tripod with accessory muscle use.</a:t>
            </a:r>
          </a:p>
          <a:p>
            <a:r>
              <a:rPr lang="en-US" dirty="0"/>
              <a:t>O2 sats persistently in the upper 80s on 100% FiO2.</a:t>
            </a:r>
          </a:p>
          <a:p>
            <a:r>
              <a:rPr lang="en-US" dirty="0"/>
              <a:t>How has your assessment changed?</a:t>
            </a:r>
          </a:p>
        </p:txBody>
      </p:sp>
    </p:spTree>
    <p:extLst>
      <p:ext uri="{BB962C8B-B14F-4D97-AF65-F5344CB8AC3E}">
        <p14:creationId xmlns:p14="http://schemas.microsoft.com/office/powerpoint/2010/main" val="1404615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850F5-F834-F402-766A-84F498FBD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Situations to escalate: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4EAB78E-50F9-9099-0779-46423638E3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7451184"/>
              </p:ext>
            </p:extLst>
          </p:nvPr>
        </p:nvGraphicFramePr>
        <p:xfrm>
          <a:off x="838199" y="1825625"/>
          <a:ext cx="10515600" cy="438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628900">
                  <a:extLst>
                    <a:ext uri="{9D8B030D-6E8A-4147-A177-3AD203B41FA5}">
                      <a16:colId xmlns:a16="http://schemas.microsoft.com/office/drawing/2014/main" val="215209954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991161166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280258438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350022313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Rapid Responses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Code Blues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17654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5 minutes, will this be a code?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Brain Attack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STEMI or suspicion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 team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02895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Airway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 Extremis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Focal Deficit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Cath lab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HF; few comorbidities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Shockable rhythms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High PE suspicion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029301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RRT → Code early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endParaRPr lang="en-US" sz="24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Call brain attack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Transfer after-hours at VA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All sites are capable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Shock team @ U of U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400" dirty="0"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TICU* @ IMC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53670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71391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1735</TotalTime>
  <Words>791</Words>
  <Application>Microsoft Office PowerPoint</Application>
  <PresentationFormat>Widescreen</PresentationFormat>
  <Paragraphs>122</Paragraphs>
  <Slides>15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Aptos</vt:lpstr>
      <vt:lpstr>Aptos Display</vt:lpstr>
      <vt:lpstr>Arial</vt:lpstr>
      <vt:lpstr>Calibri</vt:lpstr>
      <vt:lpstr>Helvetica Neue</vt:lpstr>
      <vt:lpstr>Office Theme</vt:lpstr>
      <vt:lpstr>Do you have what you need? </vt:lpstr>
      <vt:lpstr>Scenario 1</vt:lpstr>
      <vt:lpstr>Analyzing the Emergency</vt:lpstr>
      <vt:lpstr>For our scenario: what resources do you need?</vt:lpstr>
      <vt:lpstr>Resources by Hospital</vt:lpstr>
      <vt:lpstr>Scenario 2</vt:lpstr>
      <vt:lpstr>PowerPoint Presentation</vt:lpstr>
      <vt:lpstr>PowerPoint Presentation</vt:lpstr>
      <vt:lpstr>Situations to escalate:</vt:lpstr>
      <vt:lpstr>Onwards to the Code Blue</vt:lpstr>
      <vt:lpstr>Optimize the room for CPR </vt:lpstr>
      <vt:lpstr>Bringing family in to observe an attempt at resuscitation has been shown to:  [select all that apply] </vt:lpstr>
      <vt:lpstr>Bringing family in to observe an attempt at resuscitation has been shown to:  [select all that apply] </vt:lpstr>
      <vt:lpstr>Family involvement: </vt:lpstr>
      <vt:lpstr>Review: Do you have what you need?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`</dc:title>
  <dc:creator>Brian Locke</dc:creator>
  <cp:lastModifiedBy>Alex Ryden</cp:lastModifiedBy>
  <cp:revision>49</cp:revision>
  <dcterms:created xsi:type="dcterms:W3CDTF">2024-04-29T13:38:25Z</dcterms:created>
  <dcterms:modified xsi:type="dcterms:W3CDTF">2025-04-27T00:54:07Z</dcterms:modified>
</cp:coreProperties>
</file>