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9" r:id="rId4"/>
    <p:sldId id="286" r:id="rId5"/>
    <p:sldId id="28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5685"/>
  </p:normalViewPr>
  <p:slideViewPr>
    <p:cSldViewPr snapToGrid="0">
      <p:cViewPr>
        <p:scale>
          <a:sx n="86" d="100"/>
          <a:sy n="86" d="100"/>
        </p:scale>
        <p:origin x="1736" y="568"/>
      </p:cViewPr>
      <p:guideLst/>
    </p:cSldViewPr>
  </p:slideViewPr>
  <p:notesTextViewPr>
    <p:cViewPr>
      <p:scale>
        <a:sx n="1" d="1"/>
        <a:sy n="1" d="1"/>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51B6-A13F-C34C-82FE-26F0177B449A}"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BAD5C-98A5-D04B-9242-6E442E9B5089}" type="slidenum">
              <a:rPr lang="en-US" smtClean="0"/>
              <a:t>‹#›</a:t>
            </a:fld>
            <a:endParaRPr lang="en-US"/>
          </a:p>
        </p:txBody>
      </p:sp>
    </p:spTree>
    <p:extLst>
      <p:ext uri="{BB962C8B-B14F-4D97-AF65-F5344CB8AC3E}">
        <p14:creationId xmlns:p14="http://schemas.microsoft.com/office/powerpoint/2010/main" val="172269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F00EA-E987-B88A-D582-EAEAC955AE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81515-D3DD-F459-EE32-B3CC220F5C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E10450-4B74-DDC0-A169-8848E4C18E9B}"/>
              </a:ext>
            </a:extLst>
          </p:cNvPr>
          <p:cNvSpPr>
            <a:spLocks noGrp="1"/>
          </p:cNvSpPr>
          <p:nvPr>
            <p:ph type="body" idx="1"/>
          </p:nvPr>
        </p:nvSpPr>
        <p:spPr/>
        <p:txBody>
          <a:bodyPr/>
          <a:lstStyle/>
          <a:p>
            <a:pPr lvl="1"/>
            <a:r>
              <a:rPr lang="en-US" dirty="0">
                <a:solidFill>
                  <a:srgbClr val="333333"/>
                </a:solidFill>
                <a:latin typeface="Inter"/>
              </a:rPr>
              <a:t>Fascinators can i</a:t>
            </a:r>
            <a:r>
              <a:rPr lang="en-US" b="0" i="0" dirty="0">
                <a:solidFill>
                  <a:srgbClr val="333333"/>
                </a:solidFill>
                <a:effectLst/>
                <a:latin typeface="Inter"/>
              </a:rPr>
              <a:t>dentifying if family members are present and informing them about the ongoing resuscitation, if not already at the bedside</a:t>
            </a:r>
          </a:p>
          <a:p>
            <a:pPr lvl="1"/>
            <a:r>
              <a:rPr lang="en-US" b="0" i="0" dirty="0">
                <a:solidFill>
                  <a:srgbClr val="333333"/>
                </a:solidFill>
                <a:effectLst/>
                <a:latin typeface="Inter"/>
              </a:rPr>
              <a:t>(2) assessing whether FPDR is appropriate based on the family’s emotional state and the resuscitation team being agreeable to FPDR, (3) limiting the number of visitors, (4) preparing the family about what to expect and where to position themselves in the room, and (5) update the family about the specific resuscitation efforts taking place and provide emotional support. Importantly, the facilitator may solicit the surrogate decision maker’s input on whether to continue resuscitation efforts.</a:t>
            </a:r>
            <a:endParaRPr lang="en-US" dirty="0"/>
          </a:p>
          <a:p>
            <a:endParaRPr lang="en-US" dirty="0"/>
          </a:p>
        </p:txBody>
      </p:sp>
      <p:sp>
        <p:nvSpPr>
          <p:cNvPr id="4" name="Slide Number Placeholder 3">
            <a:extLst>
              <a:ext uri="{FF2B5EF4-FFF2-40B4-BE49-F238E27FC236}">
                <a16:creationId xmlns:a16="http://schemas.microsoft.com/office/drawing/2014/main" id="{74B6E891-D804-45D1-5E4E-6595B8C6CBC6}"/>
              </a:ext>
            </a:extLst>
          </p:cNvPr>
          <p:cNvSpPr>
            <a:spLocks noGrp="1"/>
          </p:cNvSpPr>
          <p:nvPr>
            <p:ph type="sldNum" sz="quarter" idx="5"/>
          </p:nvPr>
        </p:nvSpPr>
        <p:spPr/>
        <p:txBody>
          <a:bodyPr/>
          <a:lstStyle/>
          <a:p>
            <a:fld id="{3CCBD454-EF88-7F45-865C-CB58B1615037}" type="slidenum">
              <a:rPr lang="en-US" smtClean="0"/>
              <a:t>4</a:t>
            </a:fld>
            <a:endParaRPr lang="en-US"/>
          </a:p>
        </p:txBody>
      </p:sp>
    </p:spTree>
    <p:extLst>
      <p:ext uri="{BB962C8B-B14F-4D97-AF65-F5344CB8AC3E}">
        <p14:creationId xmlns:p14="http://schemas.microsoft.com/office/powerpoint/2010/main" val="373686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system-ui"/>
              </a:rPr>
              <a:t>The probabilities decreased over time and were &lt;1% for survival at 39 minutes and &lt;1% for favorable functional outcome at 32 minutes' duration of cardiopulmonary resuscitation.</a:t>
            </a:r>
          </a:p>
          <a:p>
            <a:endParaRPr lang="en-US" b="0" i="0" dirty="0">
              <a:solidFill>
                <a:srgbClr val="212121"/>
              </a:solidFill>
              <a:effectLst/>
              <a:latin typeface="system-ui"/>
            </a:endParaRPr>
          </a:p>
          <a:p>
            <a:r>
              <a:rPr lang="en-US" dirty="0"/>
              <a:t>PEA: initial rhythm 60% of the time, but precedes ROSC 75% of the time. </a:t>
            </a:r>
          </a:p>
          <a:p>
            <a:pPr lvl="1"/>
            <a:r>
              <a:rPr lang="en-US" dirty="0"/>
              <a:t>Half of patients with VF/VT pass through PEA on the way to ROSC</a:t>
            </a:r>
          </a:p>
          <a:p>
            <a:r>
              <a:rPr lang="en-US" dirty="0"/>
              <a:t>Transition from Asystole to PEA is a good sign. </a:t>
            </a:r>
          </a:p>
          <a:p>
            <a:r>
              <a:rPr lang="en-US" dirty="0"/>
              <a:t>If you achieve ROSC once, the likelihood of ROSC is higher</a:t>
            </a:r>
          </a:p>
          <a:p>
            <a:endParaRPr lang="en-US" dirty="0"/>
          </a:p>
        </p:txBody>
      </p:sp>
      <p:sp>
        <p:nvSpPr>
          <p:cNvPr id="4" name="Slide Number Placeholder 3"/>
          <p:cNvSpPr>
            <a:spLocks noGrp="1"/>
          </p:cNvSpPr>
          <p:nvPr>
            <p:ph type="sldNum" sz="quarter" idx="5"/>
          </p:nvPr>
        </p:nvSpPr>
        <p:spPr/>
        <p:txBody>
          <a:bodyPr/>
          <a:lstStyle/>
          <a:p>
            <a:fld id="{2E1BAD5C-98A5-D04B-9242-6E442E9B5089}" type="slidenum">
              <a:rPr lang="en-US" smtClean="0"/>
              <a:t>5</a:t>
            </a:fld>
            <a:endParaRPr lang="en-US"/>
          </a:p>
        </p:txBody>
      </p:sp>
    </p:spTree>
    <p:extLst>
      <p:ext uri="{BB962C8B-B14F-4D97-AF65-F5344CB8AC3E}">
        <p14:creationId xmlns:p14="http://schemas.microsoft.com/office/powerpoint/2010/main" val="107562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D680-5D00-9B55-FAB4-B01E4DF00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3C16F3-EF30-1E91-2775-1FB8E777E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B3CFE0-F77D-5CE1-4E23-7333CD98104B}"/>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5" name="Footer Placeholder 4">
            <a:extLst>
              <a:ext uri="{FF2B5EF4-FFF2-40B4-BE49-F238E27FC236}">
                <a16:creationId xmlns:a16="http://schemas.microsoft.com/office/drawing/2014/main" id="{F3F4CC14-2B19-32DF-AE8F-9E4FFCCC7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818E3-F095-13DE-AEF1-A9E04CA570E3}"/>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95184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BD8-5ED6-B107-E662-E8EA2B361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5A384-DF8E-34AD-AF3D-D979F3A587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3EAC-BF1B-409E-DC2E-13C2243D35C7}"/>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5" name="Footer Placeholder 4">
            <a:extLst>
              <a:ext uri="{FF2B5EF4-FFF2-40B4-BE49-F238E27FC236}">
                <a16:creationId xmlns:a16="http://schemas.microsoft.com/office/drawing/2014/main" id="{5246B857-F51A-A04F-6646-F11C40703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B3C6E-65C8-6E0A-0127-91824983B595}"/>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265323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18454-51F5-CF08-9A89-AF2941343D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C65442-6CB2-A1E4-3350-9154739A8F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366E0-8AB5-216B-EB8E-F8397E92CE66}"/>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5" name="Footer Placeholder 4">
            <a:extLst>
              <a:ext uri="{FF2B5EF4-FFF2-40B4-BE49-F238E27FC236}">
                <a16:creationId xmlns:a16="http://schemas.microsoft.com/office/drawing/2014/main" id="{B59D8246-0236-5AE3-ADAE-F357EF119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9F61A-F19D-AC0E-C052-93DEE3277748}"/>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342803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3790-F775-F354-E291-07E88FC84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DE6D4-B30C-0A8C-F21F-443856D66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256C-3FD5-7692-6D06-730FD7E4512F}"/>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5" name="Footer Placeholder 4">
            <a:extLst>
              <a:ext uri="{FF2B5EF4-FFF2-40B4-BE49-F238E27FC236}">
                <a16:creationId xmlns:a16="http://schemas.microsoft.com/office/drawing/2014/main" id="{B6CDB8AD-161C-297B-2933-95574E8A5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9874F-F9D1-BA2A-8598-31186E6D87C2}"/>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332579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06E5-41E9-B2A1-3E39-AE05D6B93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E39CF-2AF6-BA91-CA61-0AF1EC7C03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3B7B2-16E4-B58B-7BBE-08E61DF0F8C2}"/>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5" name="Footer Placeholder 4">
            <a:extLst>
              <a:ext uri="{FF2B5EF4-FFF2-40B4-BE49-F238E27FC236}">
                <a16:creationId xmlns:a16="http://schemas.microsoft.com/office/drawing/2014/main" id="{BD2B1909-EDA0-9F13-A359-C6ED14BA2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3A8FC-CBB7-0C0C-69E6-78811A6F1AA9}"/>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296272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A521-CB4A-5283-AE98-479CDBD3B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A9082-7BDD-0C95-D134-C24695A5A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E4B7BA-A57E-F8D1-0876-0FE966673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651B1-3951-25EF-A640-4301B76B050E}"/>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6" name="Footer Placeholder 5">
            <a:extLst>
              <a:ext uri="{FF2B5EF4-FFF2-40B4-BE49-F238E27FC236}">
                <a16:creationId xmlns:a16="http://schemas.microsoft.com/office/drawing/2014/main" id="{570F37D5-8D48-B17B-B513-E7B248D01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EE1CD-A12E-837B-D4A1-03D0BBEAC215}"/>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113083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095-0A4C-286B-2DD6-293B09F580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D1D365-C95E-5A18-A543-AF80E6098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0DF52B-87C4-3134-5142-7410AD023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8A7D04-95D8-4BCB-B894-27FDCB94C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49B39-39DA-3DB2-9C05-4002A9EC0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22D88-7B12-B7B6-0538-C11A049ADAA4}"/>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8" name="Footer Placeholder 7">
            <a:extLst>
              <a:ext uri="{FF2B5EF4-FFF2-40B4-BE49-F238E27FC236}">
                <a16:creationId xmlns:a16="http://schemas.microsoft.com/office/drawing/2014/main" id="{43476648-F624-C9D5-59CD-E063970B18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447EDD-B2E8-CA8B-B30C-95BA6522CBE2}"/>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358766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81B5-1FC1-A498-3004-555721FF3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9A6B9-F7AA-8248-4A64-6CE0B4F08BD8}"/>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4" name="Footer Placeholder 3">
            <a:extLst>
              <a:ext uri="{FF2B5EF4-FFF2-40B4-BE49-F238E27FC236}">
                <a16:creationId xmlns:a16="http://schemas.microsoft.com/office/drawing/2014/main" id="{8934C64A-5ACF-B84D-E3A7-2DF728E0E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DEDDE-76FB-A477-A56C-28156012B1CC}"/>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338994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40A87-8E91-EA49-7A2C-71DEB679232B}"/>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3" name="Footer Placeholder 2">
            <a:extLst>
              <a:ext uri="{FF2B5EF4-FFF2-40B4-BE49-F238E27FC236}">
                <a16:creationId xmlns:a16="http://schemas.microsoft.com/office/drawing/2014/main" id="{8030187D-86E0-CF22-D719-AF778B080E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3D2078-FE3A-201C-6143-9EF22E3D498F}"/>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260364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A3CE-FC00-BC89-3337-DD403C3DE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90A10E-F384-E138-3983-EB51DFB72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287E2-83D9-87F9-0820-E7E1E65B6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29948-9CE8-6970-B6C7-D3C227FD6F5F}"/>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6" name="Footer Placeholder 5">
            <a:extLst>
              <a:ext uri="{FF2B5EF4-FFF2-40B4-BE49-F238E27FC236}">
                <a16:creationId xmlns:a16="http://schemas.microsoft.com/office/drawing/2014/main" id="{27A937E3-43B5-707F-AC08-4068D54B5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0837-40F0-50F7-A00F-C57F89BB4B97}"/>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65648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634B-D00D-A955-E486-7E41D2F16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8F80F8-3718-6EDA-F1DE-92234701D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E70EA0-45C7-A9E8-898B-9F711AF9F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C9621-2979-6927-795F-899A4A6DD5CB}"/>
              </a:ext>
            </a:extLst>
          </p:cNvPr>
          <p:cNvSpPr>
            <a:spLocks noGrp="1"/>
          </p:cNvSpPr>
          <p:nvPr>
            <p:ph type="dt" sz="half" idx="10"/>
          </p:nvPr>
        </p:nvSpPr>
        <p:spPr/>
        <p:txBody>
          <a:bodyPr/>
          <a:lstStyle/>
          <a:p>
            <a:fld id="{8DED8A32-8E37-8D4F-AC26-2FE137ED0772}" type="datetimeFigureOut">
              <a:rPr lang="en-US" smtClean="0"/>
              <a:t>4/29/25</a:t>
            </a:fld>
            <a:endParaRPr lang="en-US"/>
          </a:p>
        </p:txBody>
      </p:sp>
      <p:sp>
        <p:nvSpPr>
          <p:cNvPr id="6" name="Footer Placeholder 5">
            <a:extLst>
              <a:ext uri="{FF2B5EF4-FFF2-40B4-BE49-F238E27FC236}">
                <a16:creationId xmlns:a16="http://schemas.microsoft.com/office/drawing/2014/main" id="{8E8C5ACA-2A85-E979-992A-3DFE2CAE6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6ACA9-DB11-02F6-A611-AB32CB45DB8C}"/>
              </a:ext>
            </a:extLst>
          </p:cNvPr>
          <p:cNvSpPr>
            <a:spLocks noGrp="1"/>
          </p:cNvSpPr>
          <p:nvPr>
            <p:ph type="sldNum" sz="quarter" idx="12"/>
          </p:nvPr>
        </p:nvSpPr>
        <p:spPr/>
        <p:txBody>
          <a:bodyPr/>
          <a:lstStyle/>
          <a:p>
            <a:fld id="{64EC3B31-2E94-494A-85DB-B30E6D6316B3}" type="slidenum">
              <a:rPr lang="en-US" smtClean="0"/>
              <a:t>‹#›</a:t>
            </a:fld>
            <a:endParaRPr lang="en-US"/>
          </a:p>
        </p:txBody>
      </p:sp>
    </p:spTree>
    <p:extLst>
      <p:ext uri="{BB962C8B-B14F-4D97-AF65-F5344CB8AC3E}">
        <p14:creationId xmlns:p14="http://schemas.microsoft.com/office/powerpoint/2010/main" val="36307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43FD4-58E5-FCD4-715D-FA8F05E02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6E60F4-B9A0-7134-B8C5-687CF31BB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47259-1C0E-7E25-DE2B-E5B1213AD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ED8A32-8E37-8D4F-AC26-2FE137ED0772}" type="datetimeFigureOut">
              <a:rPr lang="en-US" smtClean="0"/>
              <a:t>4/29/25</a:t>
            </a:fld>
            <a:endParaRPr lang="en-US"/>
          </a:p>
        </p:txBody>
      </p:sp>
      <p:sp>
        <p:nvSpPr>
          <p:cNvPr id="5" name="Footer Placeholder 4">
            <a:extLst>
              <a:ext uri="{FF2B5EF4-FFF2-40B4-BE49-F238E27FC236}">
                <a16:creationId xmlns:a16="http://schemas.microsoft.com/office/drawing/2014/main" id="{BA62E65E-575A-5EE8-378D-ED3C64E39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BDA5B4D-36C2-E65D-E423-3D9A5F6FC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EC3B31-2E94-494A-85DB-B30E6D6316B3}" type="slidenum">
              <a:rPr lang="en-US" smtClean="0"/>
              <a:t>‹#›</a:t>
            </a:fld>
            <a:endParaRPr lang="en-US"/>
          </a:p>
        </p:txBody>
      </p:sp>
    </p:spTree>
    <p:extLst>
      <p:ext uri="{BB962C8B-B14F-4D97-AF65-F5344CB8AC3E}">
        <p14:creationId xmlns:p14="http://schemas.microsoft.com/office/powerpoint/2010/main" val="176242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57C65-4B71-9E5C-243F-8E2EC399BB27}"/>
              </a:ext>
            </a:extLst>
          </p:cNvPr>
          <p:cNvSpPr>
            <a:spLocks noGrp="1"/>
          </p:cNvSpPr>
          <p:nvPr>
            <p:ph idx="1"/>
          </p:nvPr>
        </p:nvSpPr>
        <p:spPr>
          <a:xfrm>
            <a:off x="838200" y="531628"/>
            <a:ext cx="10515600" cy="5645335"/>
          </a:xfrm>
        </p:spPr>
        <p:txBody>
          <a:bodyPr/>
          <a:lstStyle/>
          <a:p>
            <a:pPr marL="0" indent="0">
              <a:buNone/>
            </a:pPr>
            <a:r>
              <a:rPr lang="en-US" dirty="0"/>
              <a:t>A rapid response is called on a patient who is 12-hours post-op from a laminectomy. They appear unresponsive, with pinpoint pupils, and significant respiratory depression. Otherwise, vital signs are normal. Despite repeated doses of naloxone, the patient does not respond.  What is the next appropriate step?</a:t>
            </a:r>
          </a:p>
          <a:p>
            <a:pPr marL="0" indent="0">
              <a:buNone/>
            </a:pPr>
            <a:endParaRPr lang="en-US" dirty="0"/>
          </a:p>
          <a:p>
            <a:pPr marL="514350" indent="-514350">
              <a:buFont typeface="+mj-lt"/>
              <a:buAutoNum type="alphaLcParenR"/>
            </a:pPr>
            <a:r>
              <a:rPr lang="en-US" dirty="0"/>
              <a:t>Continue administering naloxone until the patient responds</a:t>
            </a:r>
          </a:p>
          <a:p>
            <a:pPr marL="514350" indent="-514350">
              <a:buFont typeface="+mj-lt"/>
              <a:buAutoNum type="alphaLcParenR"/>
            </a:pPr>
            <a:r>
              <a:rPr lang="en-US" dirty="0"/>
              <a:t>Advocate for moving the patient to the ICU</a:t>
            </a:r>
          </a:p>
          <a:p>
            <a:pPr marL="514350" indent="-514350">
              <a:buFont typeface="+mj-lt"/>
              <a:buAutoNum type="alphaLcParenR"/>
            </a:pPr>
            <a:r>
              <a:rPr lang="en-US" dirty="0"/>
              <a:t>Defer management to the primary team </a:t>
            </a:r>
          </a:p>
          <a:p>
            <a:pPr marL="514350" indent="-514350">
              <a:buFont typeface="+mj-lt"/>
              <a:buAutoNum type="alphaLcParenR"/>
            </a:pPr>
            <a:endParaRPr lang="en-US" dirty="0"/>
          </a:p>
        </p:txBody>
      </p:sp>
    </p:spTree>
    <p:extLst>
      <p:ext uri="{BB962C8B-B14F-4D97-AF65-F5344CB8AC3E}">
        <p14:creationId xmlns:p14="http://schemas.microsoft.com/office/powerpoint/2010/main" val="7809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644EF-DCCE-8277-4F07-2C366C9ECD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5FBFD-4C0B-13DB-65AA-4F415D7D7F2F}"/>
              </a:ext>
            </a:extLst>
          </p:cNvPr>
          <p:cNvSpPr>
            <a:spLocks noGrp="1"/>
          </p:cNvSpPr>
          <p:nvPr>
            <p:ph idx="1"/>
          </p:nvPr>
        </p:nvSpPr>
        <p:spPr>
          <a:xfrm>
            <a:off x="838200" y="531628"/>
            <a:ext cx="10515600" cy="5645335"/>
          </a:xfrm>
        </p:spPr>
        <p:txBody>
          <a:bodyPr/>
          <a:lstStyle/>
          <a:p>
            <a:pPr marL="0" indent="0">
              <a:buNone/>
            </a:pPr>
            <a:r>
              <a:rPr lang="en-US" dirty="0"/>
              <a:t>A rapid response is called on a patient who is 12-hours post-op from a laminectomy. They appear unresponsive, with pinpoint pupils, and significant respiratory depression. Otherwise, vital signs are normal. Despite repeated doses of naloxone, the patient does not respond.  What is the next appropriate step?</a:t>
            </a:r>
          </a:p>
          <a:p>
            <a:pPr marL="0" indent="0">
              <a:buNone/>
            </a:pPr>
            <a:endParaRPr lang="en-US" dirty="0"/>
          </a:p>
          <a:p>
            <a:pPr marL="514350" indent="-514350">
              <a:buFont typeface="+mj-lt"/>
              <a:buAutoNum type="alphaLcParenR"/>
            </a:pPr>
            <a:r>
              <a:rPr lang="en-US" dirty="0"/>
              <a:t>Continue administering naloxone until the patient responds</a:t>
            </a:r>
          </a:p>
          <a:p>
            <a:pPr marL="514350" indent="-514350">
              <a:buFont typeface="+mj-lt"/>
              <a:buAutoNum type="alphaLcParenR"/>
            </a:pPr>
            <a:r>
              <a:rPr lang="en-US" b="1" dirty="0"/>
              <a:t>Advocate for moving the patient to the ICU</a:t>
            </a:r>
          </a:p>
          <a:p>
            <a:pPr marL="514350" indent="-514350">
              <a:buFont typeface="+mj-lt"/>
              <a:buAutoNum type="alphaLcParenR"/>
            </a:pPr>
            <a:r>
              <a:rPr lang="en-US" dirty="0"/>
              <a:t>Defer management to the primary team </a:t>
            </a:r>
          </a:p>
          <a:p>
            <a:pPr marL="514350" indent="-514350">
              <a:buFont typeface="+mj-lt"/>
              <a:buAutoNum type="alphaLcParenR"/>
            </a:pPr>
            <a:endParaRPr lang="en-US" dirty="0"/>
          </a:p>
        </p:txBody>
      </p:sp>
    </p:spTree>
    <p:extLst>
      <p:ext uri="{BB962C8B-B14F-4D97-AF65-F5344CB8AC3E}">
        <p14:creationId xmlns:p14="http://schemas.microsoft.com/office/powerpoint/2010/main" val="178606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E7E9-3B58-B35A-FC46-AF657F82F28C}"/>
              </a:ext>
            </a:extLst>
          </p:cNvPr>
          <p:cNvSpPr>
            <a:spLocks noGrp="1"/>
          </p:cNvSpPr>
          <p:nvPr>
            <p:ph type="title"/>
          </p:nvPr>
        </p:nvSpPr>
        <p:spPr/>
        <p:txBody>
          <a:bodyPr/>
          <a:lstStyle/>
          <a:p>
            <a:r>
              <a:rPr lang="en-US" dirty="0"/>
              <a:t>Rapid Response: Big Picture</a:t>
            </a:r>
          </a:p>
        </p:txBody>
      </p:sp>
      <p:sp>
        <p:nvSpPr>
          <p:cNvPr id="3" name="Content Placeholder 2">
            <a:extLst>
              <a:ext uri="{FF2B5EF4-FFF2-40B4-BE49-F238E27FC236}">
                <a16:creationId xmlns:a16="http://schemas.microsoft.com/office/drawing/2014/main" id="{21DCFB28-609C-759E-947B-25EC74CF41B6}"/>
              </a:ext>
            </a:extLst>
          </p:cNvPr>
          <p:cNvSpPr>
            <a:spLocks noGrp="1"/>
          </p:cNvSpPr>
          <p:nvPr>
            <p:ph idx="1"/>
          </p:nvPr>
        </p:nvSpPr>
        <p:spPr/>
        <p:txBody>
          <a:bodyPr/>
          <a:lstStyle/>
          <a:p>
            <a:r>
              <a:rPr lang="en-US" dirty="0"/>
              <a:t>Trajectory – will this turn into a code? </a:t>
            </a:r>
          </a:p>
          <a:p>
            <a:r>
              <a:rPr lang="en-US" dirty="0"/>
              <a:t>Disposition? Do they need to be in the ICU?</a:t>
            </a:r>
          </a:p>
          <a:p>
            <a:pPr lvl="1"/>
            <a:r>
              <a:rPr lang="en-US" dirty="0"/>
              <a:t>Considerations: instability, too frequent nursing care, initiation of titratable drip</a:t>
            </a:r>
          </a:p>
          <a:p>
            <a:pPr lvl="1"/>
            <a:r>
              <a:rPr lang="en-US" dirty="0"/>
              <a:t>Don’t delay – its often faster (and safer) to get things done in an ICU</a:t>
            </a:r>
          </a:p>
          <a:p>
            <a:r>
              <a:rPr lang="en-US" dirty="0"/>
              <a:t>If staying on the floor, stabilize and attempt work up promptly </a:t>
            </a:r>
          </a:p>
          <a:p>
            <a:r>
              <a:rPr lang="en-US" dirty="0"/>
              <a:t>Always hand off to the primary team assuming care </a:t>
            </a:r>
          </a:p>
        </p:txBody>
      </p:sp>
    </p:spTree>
    <p:extLst>
      <p:ext uri="{BB962C8B-B14F-4D97-AF65-F5344CB8AC3E}">
        <p14:creationId xmlns:p14="http://schemas.microsoft.com/office/powerpoint/2010/main" val="76132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A2B23-D431-EB6C-A45D-1FBA805E8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1252D-4DCA-98B7-806F-6FB4FF0D7B4D}"/>
              </a:ext>
            </a:extLst>
          </p:cNvPr>
          <p:cNvSpPr>
            <a:spLocks noGrp="1"/>
          </p:cNvSpPr>
          <p:nvPr>
            <p:ph type="title"/>
          </p:nvPr>
        </p:nvSpPr>
        <p:spPr>
          <a:xfrm>
            <a:off x="419700" y="-174344"/>
            <a:ext cx="11352601" cy="1702017"/>
          </a:xfrm>
        </p:spPr>
        <p:txBody>
          <a:bodyPr>
            <a:normAutofit/>
          </a:bodyPr>
          <a:lstStyle/>
          <a:p>
            <a:r>
              <a:rPr lang="en-US" sz="4000" dirty="0"/>
              <a:t>Family Presence During a Resuscitation (FRDR)</a:t>
            </a:r>
          </a:p>
        </p:txBody>
      </p:sp>
      <p:sp>
        <p:nvSpPr>
          <p:cNvPr id="5" name="Content Placeholder 2">
            <a:extLst>
              <a:ext uri="{FF2B5EF4-FFF2-40B4-BE49-F238E27FC236}">
                <a16:creationId xmlns:a16="http://schemas.microsoft.com/office/drawing/2014/main" id="{E3F85DA8-DA2C-1B2B-33DC-0BAFF886BB1F}"/>
              </a:ext>
            </a:extLst>
          </p:cNvPr>
          <p:cNvSpPr txBox="1">
            <a:spLocks/>
          </p:cNvSpPr>
          <p:nvPr/>
        </p:nvSpPr>
        <p:spPr>
          <a:xfrm>
            <a:off x="4773143" y="1600418"/>
            <a:ext cx="7210769" cy="3657164"/>
          </a:xfrm>
          <a:prstGeom prst="rect">
            <a:avLst/>
          </a:prstGeom>
        </p:spPr>
        <p:txBody>
          <a:bodyPr/>
          <a:lstStyle>
            <a:lvl1pPr marL="234950" indent="-234950" algn="l" defTabSz="685800" rtl="0" eaLnBrk="1" latinLnBrk="0" hangingPunct="1">
              <a:lnSpc>
                <a:spcPct val="100000"/>
              </a:lnSpc>
              <a:spcBef>
                <a:spcPts val="600"/>
              </a:spcBef>
              <a:buClr>
                <a:srgbClr val="4698CB"/>
              </a:buClr>
              <a:buFont typeface="Wingdings" pitchFamily="2" charset="2"/>
              <a:buChar char="§"/>
              <a:tabLst/>
              <a:defRPr sz="1800" kern="1200" baseline="0">
                <a:solidFill>
                  <a:srgbClr val="54585A"/>
                </a:solidFill>
                <a:latin typeface="Arial" panose="020B0604020202020204" pitchFamily="34" charset="0"/>
                <a:ea typeface="+mn-ea"/>
                <a:cs typeface="Arial" panose="020B0604020202020204" pitchFamily="34" charset="0"/>
              </a:defRPr>
            </a:lvl1pPr>
            <a:lvl2pPr marL="457200" indent="-222250" algn="l" defTabSz="685800" rtl="0" eaLnBrk="1" latinLnBrk="0" hangingPunct="1">
              <a:lnSpc>
                <a:spcPct val="100000"/>
              </a:lnSpc>
              <a:spcBef>
                <a:spcPts val="600"/>
              </a:spcBef>
              <a:buClr>
                <a:srgbClr val="4698CB"/>
              </a:buClr>
              <a:buFont typeface="System Font Regular"/>
              <a:buChar char="-"/>
              <a:tabLst/>
              <a:defRPr sz="1800" kern="1200" baseline="0">
                <a:solidFill>
                  <a:srgbClr val="54585A"/>
                </a:solidFill>
                <a:latin typeface="Arial" panose="020B0604020202020204" pitchFamily="34" charset="0"/>
                <a:ea typeface="+mn-ea"/>
                <a:cs typeface="Arial" panose="020B0604020202020204" pitchFamily="34" charset="0"/>
              </a:defRPr>
            </a:lvl2pPr>
            <a:lvl3pPr marL="804863" indent="-288925" algn="l" defTabSz="685800" rtl="0" eaLnBrk="1" latinLnBrk="0" hangingPunct="1">
              <a:lnSpc>
                <a:spcPct val="100000"/>
              </a:lnSpc>
              <a:spcBef>
                <a:spcPts val="600"/>
              </a:spcBef>
              <a:buClr>
                <a:srgbClr val="4698CB"/>
              </a:buClr>
              <a:buSzPct val="90000"/>
              <a:buFont typeface="Lucida Grande" panose="020B0600040502020204" pitchFamily="34" charset="0"/>
              <a:buChar char="✓"/>
              <a:tabLst/>
              <a:defRPr sz="1800" kern="1200" baseline="0">
                <a:solidFill>
                  <a:srgbClr val="54585A"/>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rgbClr val="54585A"/>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rgbClr val="54585A"/>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buFont typeface="Arial" panose="020B0604020202020204" pitchFamily="34" charset="0"/>
              <a:buChar char="•"/>
            </a:pPr>
            <a:r>
              <a:rPr lang="en-US" sz="2600" dirty="0">
                <a:solidFill>
                  <a:schemeClr val="tx1"/>
                </a:solidFill>
              </a:rPr>
              <a:t>Setting family expectations</a:t>
            </a:r>
          </a:p>
          <a:p>
            <a:pPr>
              <a:buClrTx/>
              <a:buFont typeface="Arial" panose="020B0604020202020204" pitchFamily="34" charset="0"/>
              <a:buChar char="•"/>
            </a:pPr>
            <a:r>
              <a:rPr lang="en-US" sz="2600" dirty="0">
                <a:solidFill>
                  <a:schemeClr val="tx1"/>
                </a:solidFill>
              </a:rPr>
              <a:t>Solicit surrogate decision maker input (if appropriate)</a:t>
            </a:r>
          </a:p>
          <a:p>
            <a:pPr>
              <a:buClrTx/>
              <a:buFont typeface="Arial" panose="020B0604020202020204" pitchFamily="34" charset="0"/>
              <a:buChar char="•"/>
            </a:pPr>
            <a:r>
              <a:rPr lang="en-US" sz="2600" dirty="0">
                <a:solidFill>
                  <a:schemeClr val="tx1"/>
                </a:solidFill>
              </a:rPr>
              <a:t>This may be daunting to you in the moment</a:t>
            </a:r>
          </a:p>
          <a:p>
            <a:pPr lvl="1">
              <a:buClrTx/>
              <a:buFont typeface="Arial" panose="020B0604020202020204" pitchFamily="34" charset="0"/>
              <a:buChar char="•"/>
            </a:pPr>
            <a:r>
              <a:rPr lang="en-US" sz="2200" dirty="0">
                <a:solidFill>
                  <a:schemeClr val="tx1"/>
                </a:solidFill>
              </a:rPr>
              <a:t>Family members (and physicians/nurses) appreciate FPDR</a:t>
            </a:r>
          </a:p>
          <a:p>
            <a:pPr lvl="1">
              <a:buClrTx/>
              <a:buFont typeface="Arial" panose="020B0604020202020204" pitchFamily="34" charset="0"/>
              <a:buChar char="•"/>
            </a:pPr>
            <a:r>
              <a:rPr lang="en-US" sz="2200" b="1" dirty="0">
                <a:solidFill>
                  <a:srgbClr val="FF0000"/>
                </a:solidFill>
              </a:rPr>
              <a:t>+</a:t>
            </a:r>
            <a:r>
              <a:rPr lang="en-US" sz="2200" b="1" dirty="0">
                <a:solidFill>
                  <a:schemeClr val="tx1"/>
                </a:solidFill>
              </a:rPr>
              <a:t> </a:t>
            </a:r>
            <a:r>
              <a:rPr lang="en-US" sz="2200" b="1" dirty="0">
                <a:solidFill>
                  <a:srgbClr val="FF0000"/>
                </a:solidFill>
              </a:rPr>
              <a:t>no change resuscitation characteristics or patient survival</a:t>
            </a:r>
          </a:p>
          <a:p>
            <a:pPr>
              <a:buClrTx/>
              <a:buFont typeface="Arial" panose="020B0604020202020204" pitchFamily="34" charset="0"/>
              <a:buChar char="•"/>
            </a:pPr>
            <a:r>
              <a:rPr lang="en-US" sz="2600" dirty="0">
                <a:solidFill>
                  <a:schemeClr val="tx1"/>
                </a:solidFill>
              </a:rPr>
              <a:t>Update family if not currently present</a:t>
            </a:r>
          </a:p>
          <a:p>
            <a:pPr marL="234950" lvl="1" indent="0">
              <a:buClrTx/>
              <a:buNone/>
            </a:pPr>
            <a:endParaRPr lang="en-US" sz="2000" b="1" dirty="0">
              <a:solidFill>
                <a:srgbClr val="FF0000"/>
              </a:solidFill>
            </a:endParaRPr>
          </a:p>
        </p:txBody>
      </p:sp>
      <p:sp>
        <p:nvSpPr>
          <p:cNvPr id="4" name="TextBox 3">
            <a:extLst>
              <a:ext uri="{FF2B5EF4-FFF2-40B4-BE49-F238E27FC236}">
                <a16:creationId xmlns:a16="http://schemas.microsoft.com/office/drawing/2014/main" id="{07B42970-FB84-F967-29FB-6B280C38168D}"/>
              </a:ext>
            </a:extLst>
          </p:cNvPr>
          <p:cNvSpPr txBox="1"/>
          <p:nvPr/>
        </p:nvSpPr>
        <p:spPr>
          <a:xfrm>
            <a:off x="419700" y="5745398"/>
            <a:ext cx="3926531" cy="415498"/>
          </a:xfrm>
          <a:prstGeom prst="rect">
            <a:avLst/>
          </a:prstGeom>
          <a:noFill/>
        </p:spPr>
        <p:txBody>
          <a:bodyPr wrap="square">
            <a:spAutoFit/>
          </a:bodyPr>
          <a:lstStyle/>
          <a:p>
            <a:r>
              <a:rPr lang="en-US" sz="1050" dirty="0" err="1">
                <a:effectLst/>
                <a:latin typeface="Arial" panose="020B0604020202020204" pitchFamily="34" charset="0"/>
                <a:cs typeface="Arial" panose="020B0604020202020204" pitchFamily="34" charset="0"/>
              </a:rPr>
              <a:t>doi.org</a:t>
            </a:r>
            <a:r>
              <a:rPr lang="en-US" sz="1050" dirty="0">
                <a:effectLst/>
                <a:latin typeface="Arial" panose="020B0604020202020204" pitchFamily="34" charset="0"/>
                <a:cs typeface="Arial" panose="020B0604020202020204" pitchFamily="34" charset="0"/>
              </a:rPr>
              <a:t>/10.1056/nejmoa1203366</a:t>
            </a:r>
          </a:p>
          <a:p>
            <a:r>
              <a:rPr lang="en-US" sz="1050" dirty="0">
                <a:latin typeface="Arial" panose="020B0604020202020204" pitchFamily="34" charset="0"/>
                <a:cs typeface="Arial" panose="020B0604020202020204" pitchFamily="34" charset="0"/>
              </a:rPr>
              <a:t>Palliative Care Fast Facts #233</a:t>
            </a:r>
            <a:r>
              <a:rPr lang="en-US" sz="1050" dirty="0">
                <a:effectLst/>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A0D20874-D566-276D-F8A3-51CE2D6C8FA9}"/>
              </a:ext>
            </a:extLst>
          </p:cNvPr>
          <p:cNvPicPr>
            <a:picLocks noChangeAspect="1"/>
          </p:cNvPicPr>
          <p:nvPr/>
        </p:nvPicPr>
        <p:blipFill>
          <a:blip r:embed="rId4"/>
          <a:stretch>
            <a:fillRect/>
          </a:stretch>
        </p:blipFill>
        <p:spPr>
          <a:xfrm>
            <a:off x="309688" y="1395647"/>
            <a:ext cx="4349751" cy="4349751"/>
          </a:xfrm>
          <a:prstGeom prst="rect">
            <a:avLst/>
          </a:prstGeom>
        </p:spPr>
      </p:pic>
    </p:spTree>
    <p:custDataLst>
      <p:tags r:id="rId1"/>
    </p:custDataLst>
    <p:extLst>
      <p:ext uri="{BB962C8B-B14F-4D97-AF65-F5344CB8AC3E}">
        <p14:creationId xmlns:p14="http://schemas.microsoft.com/office/powerpoint/2010/main" val="306044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8CED-10DE-30DA-F2DC-787A688F4F6E}"/>
              </a:ext>
            </a:extLst>
          </p:cNvPr>
          <p:cNvSpPr>
            <a:spLocks noGrp="1"/>
          </p:cNvSpPr>
          <p:nvPr>
            <p:ph type="title"/>
          </p:nvPr>
        </p:nvSpPr>
        <p:spPr>
          <a:xfrm>
            <a:off x="188231" y="0"/>
            <a:ext cx="5257800" cy="1325563"/>
          </a:xfrm>
        </p:spPr>
        <p:txBody>
          <a:bodyPr/>
          <a:lstStyle/>
          <a:p>
            <a:r>
              <a:rPr lang="en-US" dirty="0"/>
              <a:t>How long is too long?</a:t>
            </a:r>
          </a:p>
        </p:txBody>
      </p:sp>
      <p:pic>
        <p:nvPicPr>
          <p:cNvPr id="3" name="Picture 2">
            <a:extLst>
              <a:ext uri="{FF2B5EF4-FFF2-40B4-BE49-F238E27FC236}">
                <a16:creationId xmlns:a16="http://schemas.microsoft.com/office/drawing/2014/main" id="{7FE3AE17-4365-932A-405F-8E7BB01A51C0}"/>
              </a:ext>
            </a:extLst>
          </p:cNvPr>
          <p:cNvPicPr>
            <a:picLocks noChangeAspect="1"/>
          </p:cNvPicPr>
          <p:nvPr/>
        </p:nvPicPr>
        <p:blipFill>
          <a:blip r:embed="rId3"/>
          <a:srcRect l="14286" r="7569" b="58775"/>
          <a:stretch/>
        </p:blipFill>
        <p:spPr>
          <a:xfrm>
            <a:off x="188231" y="1315934"/>
            <a:ext cx="5677923" cy="2712673"/>
          </a:xfrm>
          <a:prstGeom prst="rect">
            <a:avLst/>
          </a:prstGeom>
        </p:spPr>
      </p:pic>
      <p:pic>
        <p:nvPicPr>
          <p:cNvPr id="4" name="Picture 3">
            <a:extLst>
              <a:ext uri="{FF2B5EF4-FFF2-40B4-BE49-F238E27FC236}">
                <a16:creationId xmlns:a16="http://schemas.microsoft.com/office/drawing/2014/main" id="{BDBF02C9-EC82-D3F5-B987-A5E8F4ABCF04}"/>
              </a:ext>
            </a:extLst>
          </p:cNvPr>
          <p:cNvPicPr>
            <a:picLocks noChangeAspect="1"/>
          </p:cNvPicPr>
          <p:nvPr/>
        </p:nvPicPr>
        <p:blipFill>
          <a:blip r:embed="rId3"/>
          <a:srcRect l="13030" t="61090" r="5143"/>
          <a:stretch/>
        </p:blipFill>
        <p:spPr>
          <a:xfrm>
            <a:off x="6325848" y="1583438"/>
            <a:ext cx="5677921" cy="2445169"/>
          </a:xfrm>
          <a:prstGeom prst="rect">
            <a:avLst/>
          </a:prstGeom>
        </p:spPr>
      </p:pic>
      <p:sp>
        <p:nvSpPr>
          <p:cNvPr id="6" name="TextBox 5">
            <a:extLst>
              <a:ext uri="{FF2B5EF4-FFF2-40B4-BE49-F238E27FC236}">
                <a16:creationId xmlns:a16="http://schemas.microsoft.com/office/drawing/2014/main" id="{53413E1D-FE97-0055-326E-DCDD2CAB48B2}"/>
              </a:ext>
            </a:extLst>
          </p:cNvPr>
          <p:cNvSpPr txBox="1"/>
          <p:nvPr/>
        </p:nvSpPr>
        <p:spPr>
          <a:xfrm>
            <a:off x="314793" y="4387904"/>
            <a:ext cx="11688976" cy="1938992"/>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Things to consider: </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Pre-arrest state (severity of illness)?</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More ill = shorter </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Is the (likely) cause reversible?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Less reversible = shorter</a:t>
            </a:r>
          </a:p>
        </p:txBody>
      </p:sp>
      <p:sp>
        <p:nvSpPr>
          <p:cNvPr id="7" name="Content Placeholder 2">
            <a:extLst>
              <a:ext uri="{FF2B5EF4-FFF2-40B4-BE49-F238E27FC236}">
                <a16:creationId xmlns:a16="http://schemas.microsoft.com/office/drawing/2014/main" id="{AF309743-BA8A-752F-9393-B7E9F94C8223}"/>
              </a:ext>
            </a:extLst>
          </p:cNvPr>
          <p:cNvSpPr txBox="1">
            <a:spLocks/>
          </p:cNvSpPr>
          <p:nvPr/>
        </p:nvSpPr>
        <p:spPr>
          <a:xfrm>
            <a:off x="1951556" y="6326896"/>
            <a:ext cx="8748583"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Shockable = Good! Asystole = Bad! </a:t>
            </a:r>
            <a:r>
              <a:rPr lang="en-US" b="1" dirty="0">
                <a:latin typeface="Calibri" panose="020F0502020204030204" pitchFamily="34" charset="0"/>
                <a:cs typeface="Calibri" panose="020F0502020204030204" pitchFamily="34" charset="0"/>
              </a:rPr>
              <a:t>PEA = … nuanced.</a:t>
            </a:r>
          </a:p>
        </p:txBody>
      </p:sp>
      <p:sp>
        <p:nvSpPr>
          <p:cNvPr id="9" name="TextBox 8">
            <a:extLst>
              <a:ext uri="{FF2B5EF4-FFF2-40B4-BE49-F238E27FC236}">
                <a16:creationId xmlns:a16="http://schemas.microsoft.com/office/drawing/2014/main" id="{80245FA0-2EE1-7A1F-2992-AEFCFD3CA5EF}"/>
              </a:ext>
            </a:extLst>
          </p:cNvPr>
          <p:cNvSpPr txBox="1"/>
          <p:nvPr/>
        </p:nvSpPr>
        <p:spPr>
          <a:xfrm>
            <a:off x="6595671" y="4080127"/>
            <a:ext cx="5866152" cy="307777"/>
          </a:xfrm>
          <a:prstGeom prst="rect">
            <a:avLst/>
          </a:prstGeom>
          <a:noFill/>
        </p:spPr>
        <p:txBody>
          <a:bodyPr wrap="square">
            <a:spAutoFit/>
          </a:bodyPr>
          <a:lstStyle/>
          <a:p>
            <a:pPr algn="l">
              <a:buNone/>
            </a:pPr>
            <a:r>
              <a:rPr lang="en-US" sz="1400" b="0" i="0" dirty="0">
                <a:solidFill>
                  <a:srgbClr val="5B616B"/>
                </a:solidFill>
                <a:effectLst/>
                <a:latin typeface="system-ui"/>
              </a:rPr>
              <a:t>BMJ</a:t>
            </a:r>
            <a:r>
              <a:rPr lang="en-US" sz="1400" b="0" i="0" dirty="0">
                <a:solidFill>
                  <a:srgbClr val="0071BC"/>
                </a:solidFill>
                <a:effectLst/>
                <a:latin typeface="system-ui"/>
              </a:rPr>
              <a:t>. </a:t>
            </a:r>
            <a:r>
              <a:rPr lang="en-US" sz="1400" b="0" i="0" dirty="0">
                <a:solidFill>
                  <a:srgbClr val="5B616B"/>
                </a:solidFill>
                <a:effectLst/>
                <a:latin typeface="system-ui"/>
              </a:rPr>
              <a:t>2024 Feb 7:384:e076019. doi: 10.1136/bmj-2023-076019.</a:t>
            </a:r>
            <a:endParaRPr lang="en-US" sz="1400" dirty="0"/>
          </a:p>
        </p:txBody>
      </p:sp>
    </p:spTree>
    <p:extLst>
      <p:ext uri="{BB962C8B-B14F-4D97-AF65-F5344CB8AC3E}">
        <p14:creationId xmlns:p14="http://schemas.microsoft.com/office/powerpoint/2010/main" val="110047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1C355-77BE-B3AE-7BA2-E7FE877A9EE0}"/>
              </a:ext>
            </a:extLst>
          </p:cNvPr>
          <p:cNvSpPr>
            <a:spLocks noGrp="1"/>
          </p:cNvSpPr>
          <p:nvPr>
            <p:ph idx="1"/>
          </p:nvPr>
        </p:nvSpPr>
        <p:spPr>
          <a:xfrm>
            <a:off x="6832600" y="1143992"/>
            <a:ext cx="4940300" cy="5052616"/>
          </a:xfrm>
        </p:spPr>
        <p:txBody>
          <a:bodyPr>
            <a:normAutofit/>
          </a:bodyPr>
          <a:lstStyle/>
          <a:p>
            <a:r>
              <a:rPr lang="en-US" dirty="0"/>
              <a:t>What else have we not thought of?</a:t>
            </a:r>
          </a:p>
          <a:p>
            <a:pPr lvl="1"/>
            <a:r>
              <a:rPr lang="en-US" dirty="0"/>
              <a:t>Illicit input from the team/family (but use your judgement as leader)</a:t>
            </a:r>
          </a:p>
          <a:p>
            <a:r>
              <a:rPr lang="en-US" dirty="0"/>
              <a:t>”Let’s stop CPR.”</a:t>
            </a:r>
          </a:p>
          <a:p>
            <a:r>
              <a:rPr lang="en-US" dirty="0"/>
              <a:t>Thank team members</a:t>
            </a:r>
          </a:p>
          <a:p>
            <a:r>
              <a:rPr lang="en-US" dirty="0"/>
              <a:t>Set time/location to debrief with team</a:t>
            </a:r>
          </a:p>
          <a:p>
            <a:pPr lvl="1"/>
            <a:r>
              <a:rPr lang="en-US" dirty="0"/>
              <a:t>debrief family (if present) separately </a:t>
            </a:r>
          </a:p>
        </p:txBody>
      </p:sp>
      <p:pic>
        <p:nvPicPr>
          <p:cNvPr id="1026" name="Picture 2" descr="Where do we go from here? | Riverplace Capital">
            <a:extLst>
              <a:ext uri="{FF2B5EF4-FFF2-40B4-BE49-F238E27FC236}">
                <a16:creationId xmlns:a16="http://schemas.microsoft.com/office/drawing/2014/main" id="{6052B62D-EB6D-D120-420A-B75193F22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008"/>
          <a:stretch/>
        </p:blipFill>
        <p:spPr bwMode="auto">
          <a:xfrm>
            <a:off x="0" y="0"/>
            <a:ext cx="6400800" cy="687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81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2366</TotalTime>
  <Words>600</Words>
  <Application>Microsoft Macintosh PowerPoint</Application>
  <PresentationFormat>Widescreen</PresentationFormat>
  <Paragraphs>50</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Aptos Display</vt:lpstr>
      <vt:lpstr>Arial</vt:lpstr>
      <vt:lpstr>Calibri</vt:lpstr>
      <vt:lpstr>Inter</vt:lpstr>
      <vt:lpstr>system-ui</vt:lpstr>
      <vt:lpstr>Office Theme</vt:lpstr>
      <vt:lpstr>PowerPoint Presentation</vt:lpstr>
      <vt:lpstr>PowerPoint Presentation</vt:lpstr>
      <vt:lpstr>Rapid Response: Big Picture</vt:lpstr>
      <vt:lpstr>Family Presence During a Resuscitation (FRDR)</vt:lpstr>
      <vt:lpstr>How long is too long?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Patel</dc:creator>
  <cp:lastModifiedBy>Sumit Patel</cp:lastModifiedBy>
  <cp:revision>3</cp:revision>
  <dcterms:created xsi:type="dcterms:W3CDTF">2025-04-25T03:48:38Z</dcterms:created>
  <dcterms:modified xsi:type="dcterms:W3CDTF">2025-04-30T03:21:20Z</dcterms:modified>
</cp:coreProperties>
</file>