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675" r:id="rId5"/>
  </p:sldMasterIdLst>
  <p:notesMasterIdLst>
    <p:notesMasterId r:id="rId16"/>
  </p:notesMasterIdLst>
  <p:handoutMasterIdLst>
    <p:handoutMasterId r:id="rId17"/>
  </p:handoutMasterIdLst>
  <p:sldIdLst>
    <p:sldId id="256" r:id="rId6"/>
    <p:sldId id="258" r:id="rId7"/>
    <p:sldId id="286" r:id="rId8"/>
    <p:sldId id="287" r:id="rId9"/>
    <p:sldId id="288" r:id="rId10"/>
    <p:sldId id="281" r:id="rId11"/>
    <p:sldId id="289" r:id="rId12"/>
    <p:sldId id="263" r:id="rId13"/>
    <p:sldId id="264" r:id="rId14"/>
    <p:sldId id="29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08" autoAdjust="0"/>
    <p:restoredTop sz="90612" autoAdjust="0"/>
  </p:normalViewPr>
  <p:slideViewPr>
    <p:cSldViewPr snapToGrid="0">
      <p:cViewPr varScale="1">
        <p:scale>
          <a:sx n="103" d="100"/>
          <a:sy n="103" d="100"/>
        </p:scale>
        <p:origin x="176" y="448"/>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4/24/25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4/24/25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99FF4-E719-BFBB-50FF-6CD812BCDC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831A7B-233A-84B2-1117-D0C1CEAFB5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ECAA3D-7CCE-4AEC-F9BF-53D635132CE0}"/>
              </a:ext>
            </a:extLst>
          </p:cNvPr>
          <p:cNvSpPr>
            <a:spLocks noGrp="1"/>
          </p:cNvSpPr>
          <p:nvPr>
            <p:ph type="body" idx="1"/>
          </p:nvPr>
        </p:nvSpPr>
        <p:spPr/>
        <p:txBody>
          <a:bodyPr/>
          <a:lstStyle/>
          <a:p>
            <a:r>
              <a:rPr lang="en-US" dirty="0"/>
              <a:t>Takeaway points: </a:t>
            </a:r>
          </a:p>
          <a:p>
            <a:endParaRPr lang="en-US" dirty="0"/>
          </a:p>
          <a:p>
            <a:r>
              <a:rPr lang="en-US" dirty="0"/>
              <a:t>Establish leadership</a:t>
            </a:r>
          </a:p>
          <a:p>
            <a:r>
              <a:rPr lang="en-US" dirty="0"/>
              <a:t>Think out loud</a:t>
            </a:r>
          </a:p>
          <a:p>
            <a:pPr lvl="1"/>
            <a:r>
              <a:rPr lang="en-US" dirty="0"/>
              <a:t>We checked </a:t>
            </a:r>
            <a:r>
              <a:rPr lang="en-US" dirty="0" err="1"/>
              <a:t>x,y,z</a:t>
            </a:r>
            <a:r>
              <a:rPr lang="en-US" dirty="0"/>
              <a:t>.. Does anyone have thoughts?</a:t>
            </a:r>
          </a:p>
          <a:p>
            <a:r>
              <a:rPr lang="en-US" dirty="0"/>
              <a:t>Encourage open dialogue while maintaining leadership (conversation</a:t>
            </a:r>
          </a:p>
          <a:p>
            <a:endParaRPr lang="en-US" dirty="0"/>
          </a:p>
        </p:txBody>
      </p:sp>
      <p:sp>
        <p:nvSpPr>
          <p:cNvPr id="4" name="Slide Number Placeholder 3">
            <a:extLst>
              <a:ext uri="{FF2B5EF4-FFF2-40B4-BE49-F238E27FC236}">
                <a16:creationId xmlns:a16="http://schemas.microsoft.com/office/drawing/2014/main" id="{EF9896E1-AB15-F7FF-AE8C-A86B095A3F58}"/>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32856215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streamline to bullet points and simplify – </a:t>
            </a:r>
            <a:r>
              <a:rPr lang="en-US" dirty="0" err="1"/>
              <a:t>ethan</a:t>
            </a:r>
            <a:r>
              <a:rPr lang="en-US" dirty="0"/>
              <a:t> to help</a:t>
            </a:r>
          </a:p>
          <a:p>
            <a:r>
              <a:rPr lang="en-US" dirty="0"/>
              <a:t>[ ] add quiz element – </a:t>
            </a:r>
            <a:r>
              <a:rPr lang="en-US" dirty="0" err="1"/>
              <a:t>ie</a:t>
            </a:r>
            <a:r>
              <a:rPr lang="en-US" dirty="0"/>
              <a:t> show </a:t>
            </a:r>
            <a:r>
              <a:rPr lang="en-US" dirty="0" err="1"/>
              <a:t>ekg</a:t>
            </a:r>
            <a:r>
              <a:rPr lang="en-US" dirty="0"/>
              <a:t>, decide what to do – I can build this </a:t>
            </a:r>
            <a:r>
              <a:rPr lang="en-US"/>
              <a:t>into website.</a:t>
            </a:r>
            <a:endParaRPr lang="en-US" dirty="0"/>
          </a:p>
          <a:p>
            <a:pPr marL="171450" indent="-171450">
              <a:buFont typeface="Wingdings" pitchFamily="2" charset="2"/>
              <a:buChar char="n"/>
            </a:pPr>
            <a:r>
              <a:rPr lang="en-US" dirty="0"/>
              <a:t>We like the rapid response pivot here because they are more ambiguous </a:t>
            </a:r>
          </a:p>
          <a:p>
            <a:endParaRPr lang="en-US" dirty="0"/>
          </a:p>
          <a:p>
            <a:r>
              <a:rPr lang="en-US" dirty="0"/>
              <a:t>How do you respond? </a:t>
            </a:r>
          </a:p>
          <a:p>
            <a:endParaRPr lang="en-US" dirty="0"/>
          </a:p>
          <a:p>
            <a:r>
              <a:rPr lang="en-US" dirty="0">
                <a:latin typeface="Calibri" panose="020F0502020204030204" pitchFamily="34" charset="0"/>
                <a:cs typeface="Calibri" panose="020F0502020204030204" pitchFamily="34" charset="0"/>
              </a:rPr>
              <a:t>What do you do if the primary team comes? </a:t>
            </a:r>
          </a:p>
          <a:p>
            <a:r>
              <a:rPr lang="en-US" dirty="0">
                <a:latin typeface="Calibri" panose="020F0502020204030204" pitchFamily="34" charset="0"/>
                <a:cs typeface="Calibri" panose="020F0502020204030204" pitchFamily="34" charset="0"/>
              </a:rPr>
              <a:t>What do you do if the ICU team comes? </a:t>
            </a:r>
          </a:p>
          <a:p>
            <a:pPr marL="171450" indent="-171450">
              <a:buFont typeface="Wingdings" pitchFamily="2" charset="2"/>
              <a:buChar char="n"/>
            </a:pPr>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D75AF-BA9E-4D43-AB36-FBE183469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B0BB96-CB27-2779-060E-D628047645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6D5BF6-1E6C-A699-68A7-0C8D9F55AD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1CA0D4-9253-B646-3840-A84D178AE4C6}"/>
              </a:ext>
            </a:extLst>
          </p:cNvPr>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1062433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DC9D5-BC76-C3EC-47A3-43659D4672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760E43-60C5-17F1-044F-ADA01C6AA5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821CEF-4BC7-FA1C-A5AB-44EC93A6B00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2238C5-4008-AED4-0184-FAC11E675FFF}"/>
              </a:ext>
            </a:extLst>
          </p:cNvPr>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39670971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Lots to discuss here. Obvious answer is the rapid resident should have introduced themself to the room rather than just bedside RN and asked if any of the present physicians were already running the code.</a:t>
            </a:r>
          </a:p>
          <a:p>
            <a:endParaRPr lang="en-US" dirty="0"/>
          </a:p>
          <a:p>
            <a:r>
              <a:rPr lang="en-US" dirty="0"/>
              <a:t>They should also invite fellow team members to share information and work collectively on the care plan. Engaging the primary team in decision making is incredibly valuable.</a:t>
            </a:r>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3229346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025326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someone IS already running it – that’s OK.  They often want to hand over. If they don’t, make yourself useful.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just </a:t>
            </a:r>
            <a:r>
              <a:rPr lang="en-US" strike="sngStrike" dirty="0"/>
              <a:t>need to commit to saying this. Loudly, right when you enter the door.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Examples where this comes up</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C08C76-A209-4949-9BA5-9FDB78A7C114}"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625644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recommend foot over groin because it’s too tempting to do things at the groin</a:t>
            </a:r>
          </a:p>
          <a:p>
            <a:endParaRPr lang="en-US" dirty="0"/>
          </a:p>
          <a:p>
            <a:pPr marL="0" indent="0">
              <a:buNone/>
            </a:pPr>
            <a:r>
              <a:rPr lang="en-US" dirty="0"/>
              <a:t>Closed Loop communication and delegation</a:t>
            </a:r>
          </a:p>
          <a:p>
            <a:r>
              <a:rPr lang="en-US" dirty="0"/>
              <a:t>Tell specific people to do specific things</a:t>
            </a:r>
          </a:p>
          <a:p>
            <a:r>
              <a:rPr lang="en-US" dirty="0"/>
              <a:t>Ask for closed loop communication.</a:t>
            </a:r>
          </a:p>
          <a:p>
            <a:endParaRPr lang="en-US" dirty="0"/>
          </a:p>
          <a:p>
            <a:endParaRPr lang="en-US" dirty="0"/>
          </a:p>
          <a:p>
            <a:r>
              <a:rPr lang="en-US" dirty="0"/>
              <a:t>Park yourself at the foot of the bed (do NOT do any tasks unless there are &lt;4 people present)</a:t>
            </a:r>
          </a:p>
          <a:p>
            <a:r>
              <a:rPr lang="en-US" dirty="0"/>
              <a:t>feet in a power pose – power posing is bullshit and won’t change how you feel, but it will change how other people perceive you.</a:t>
            </a:r>
          </a:p>
          <a:p>
            <a:r>
              <a:rPr lang="en-US" dirty="0"/>
              <a:t>+/-ACLS card in front of you. </a:t>
            </a:r>
          </a:p>
          <a:p>
            <a:r>
              <a:rPr lang="en-US" dirty="0"/>
              <a:t>Direct traffic. </a:t>
            </a:r>
          </a:p>
          <a:p>
            <a:r>
              <a:rPr lang="en-US" dirty="0"/>
              <a:t>If someone asks for a task you agree with, say "Yes, &lt;repeat it&gt;" - all commands are coming from you.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C08C76-A209-4949-9BA5-9FDB78A7C114}"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041880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dirty="0">
                <a:latin typeface="Calibri" panose="020F0502020204030204" pitchFamily="34" charset="0"/>
                <a:cs typeface="Calibri" panose="020F0502020204030204" pitchFamily="34" charset="0"/>
              </a:rPr>
              <a:t>[We want to encourage actions rather than traits/characteristics]</a:t>
            </a:r>
          </a:p>
          <a:p>
            <a:pPr>
              <a:buFontTx/>
              <a:buChar char="-"/>
            </a:pPr>
            <a:r>
              <a:rPr lang="en-US" sz="1200" dirty="0">
                <a:latin typeface="Calibri" panose="020F0502020204030204" pitchFamily="34" charset="0"/>
                <a:cs typeface="Calibri" panose="020F0502020204030204" pitchFamily="34" charset="0"/>
              </a:rPr>
              <a:t>Think out-loud (nobody’s perfect – enroll help)</a:t>
            </a:r>
            <a:endParaRPr lang="en-US" sz="1100" dirty="0">
              <a:latin typeface="Calibri" panose="020F0502020204030204" pitchFamily="34" charset="0"/>
              <a:cs typeface="Calibri" panose="020F0502020204030204" pitchFamily="34" charset="0"/>
            </a:endParaRPr>
          </a:p>
          <a:p>
            <a:pPr marL="0" indent="0">
              <a:buNone/>
            </a:pPr>
            <a:r>
              <a:rPr lang="en-US" sz="1200" dirty="0">
                <a:latin typeface="Calibri" panose="020F0502020204030204" pitchFamily="34" charset="0"/>
                <a:cs typeface="Calibri" panose="020F0502020204030204" pitchFamily="34" charset="0"/>
              </a:rPr>
              <a:t>- Give more encouragement than critique</a:t>
            </a:r>
          </a:p>
          <a:p>
            <a:pPr marL="0" indent="0">
              <a:buNone/>
            </a:pPr>
            <a:endParaRPr lang="en-US" sz="1200" dirty="0">
              <a:latin typeface="Calibri" panose="020F0502020204030204" pitchFamily="34" charset="0"/>
              <a:cs typeface="Calibri" panose="020F0502020204030204" pitchFamily="34" charset="0"/>
            </a:endParaRPr>
          </a:p>
          <a:p>
            <a:pPr marL="0" indent="0">
              <a:buNone/>
            </a:pPr>
            <a:r>
              <a:rPr lang="en-US" sz="1200" dirty="0">
                <a:latin typeface="Calibri" panose="020F0502020204030204" pitchFamily="34" charset="0"/>
                <a:cs typeface="Calibri" panose="020F0502020204030204" pitchFamily="34" charset="0"/>
              </a:rPr>
              <a:t>Calm, collected, and in control</a:t>
            </a:r>
          </a:p>
          <a:p>
            <a:r>
              <a:rPr lang="en-US" sz="1200" dirty="0">
                <a:latin typeface="Calibri" panose="020F0502020204030204" pitchFamily="34" charset="0"/>
                <a:cs typeface="Calibri" panose="020F0502020204030204" pitchFamily="34" charset="0"/>
              </a:rPr>
              <a:t>Modulate your voice; no yelling</a:t>
            </a:r>
          </a:p>
          <a:p>
            <a:r>
              <a:rPr lang="en-US" sz="1200" dirty="0">
                <a:latin typeface="Calibri" panose="020F0502020204030204" pitchFamily="34" charset="0"/>
                <a:cs typeface="Calibri" panose="020F0502020204030204" pitchFamily="34" charset="0"/>
              </a:rPr>
              <a:t>Coach, don’t reprimand. </a:t>
            </a:r>
          </a:p>
          <a:p>
            <a:r>
              <a:rPr lang="en-US" sz="1200" dirty="0">
                <a:latin typeface="Calibri" panose="020F0502020204030204" pitchFamily="34" charset="0"/>
                <a:cs typeface="Calibri" panose="020F0502020204030204" pitchFamily="34" charset="0"/>
              </a:rPr>
              <a:t>Give encouragement.</a:t>
            </a:r>
          </a:p>
          <a:p>
            <a:pPr marL="0" indent="0">
              <a:buNone/>
            </a:pPr>
            <a:endParaRPr lang="en-US" sz="1100" dirty="0">
              <a:latin typeface="Palatino Linotype" panose="02040502050505030304" pitchFamily="18" charset="0"/>
              <a:cs typeface="Calibri" panose="020F0502020204030204" pitchFamily="34" charset="0"/>
            </a:endParaRPr>
          </a:p>
          <a:p>
            <a:pPr marL="0" indent="0">
              <a:buNone/>
            </a:pPr>
            <a:r>
              <a:rPr lang="en-US" sz="1200" dirty="0">
                <a:latin typeface="Calibri" panose="020F0502020204030204" pitchFamily="34" charset="0"/>
                <a:cs typeface="Calibri" panose="020F0502020204030204" pitchFamily="34" charset="0"/>
              </a:rPr>
              <a:t>Lower the power difference</a:t>
            </a:r>
          </a:p>
          <a:p>
            <a:pPr marL="0" indent="0">
              <a:buNone/>
            </a:pPr>
            <a:endParaRPr lang="en-US" sz="1200" dirty="0">
              <a:latin typeface="Calibri" panose="020F0502020204030204" pitchFamily="34" charset="0"/>
              <a:cs typeface="Calibri" panose="020F0502020204030204" pitchFamily="34" charset="0"/>
            </a:endParaRPr>
          </a:p>
          <a:p>
            <a:pPr marL="0" indent="0">
              <a:buFont typeface="Arial" panose="020B0604020202020204" pitchFamily="34" charset="0"/>
              <a:buNone/>
            </a:pPr>
            <a:r>
              <a:rPr lang="en-US" sz="1200" dirty="0">
                <a:latin typeface="Calibri" panose="020F0502020204030204" pitchFamily="34" charset="0"/>
                <a:cs typeface="Calibri" panose="020F0502020204030204" pitchFamily="34" charset="0"/>
              </a:rPr>
              <a:t>Some helpful phrases: </a:t>
            </a:r>
          </a:p>
          <a:p>
            <a:pPr>
              <a:buFontTx/>
              <a:buChar char="-"/>
            </a:pPr>
            <a:r>
              <a:rPr lang="en-US" sz="1200" dirty="0">
                <a:latin typeface="Calibri" panose="020F0502020204030204" pitchFamily="34" charset="0"/>
                <a:cs typeface="Calibri" panose="020F0502020204030204" pitchFamily="34" charset="0"/>
              </a:rPr>
              <a:t>I’m going to summarize what I’m thinking…</a:t>
            </a:r>
          </a:p>
          <a:p>
            <a:pPr>
              <a:buFontTx/>
              <a:buChar char="-"/>
            </a:pPr>
            <a:r>
              <a:rPr lang="en-US" sz="1200" dirty="0">
                <a:latin typeface="Calibri" panose="020F0502020204030204" pitchFamily="34" charset="0"/>
                <a:cs typeface="Calibri" panose="020F0502020204030204" pitchFamily="34" charset="0"/>
              </a:rPr>
              <a:t>Does anyone have any other ideas of things we might missing</a:t>
            </a:r>
          </a:p>
          <a:p>
            <a:pPr>
              <a:buFontTx/>
              <a:buChar char="-"/>
            </a:pPr>
            <a:r>
              <a:rPr lang="en-US" sz="1200" dirty="0">
                <a:latin typeface="Calibri" panose="020F0502020204030204" pitchFamily="34" charset="0"/>
                <a:cs typeface="Calibri" panose="020F0502020204030204" pitchFamily="34" charset="0"/>
              </a:rPr>
              <a:t>“that’s a great point” … </a:t>
            </a:r>
          </a:p>
          <a:p>
            <a:pPr marL="0" indent="0">
              <a:buFont typeface="Arial" panose="020B0604020202020204" pitchFamily="34" charset="0"/>
              <a:buNone/>
            </a:pPr>
            <a:endParaRPr lang="en-US" sz="1200" dirty="0">
              <a:latin typeface="Calibri" panose="020F0502020204030204" pitchFamily="34" charset="0"/>
              <a:cs typeface="Calibri" panose="020F0502020204030204" pitchFamily="34" charset="0"/>
            </a:endParaRPr>
          </a:p>
          <a:p>
            <a:pPr marL="0" indent="0">
              <a:buFont typeface="Arial" panose="020B0604020202020204" pitchFamily="34" charset="0"/>
              <a:buNone/>
            </a:pPr>
            <a:r>
              <a:rPr lang="en-US" sz="1200" dirty="0">
                <a:latin typeface="Calibri" panose="020F0502020204030204" pitchFamily="34" charset="0"/>
                <a:cs typeface="Calibri" panose="020F0502020204030204" pitchFamily="34" charset="0"/>
              </a:rPr>
              <a:t>Framework: goals that you want the team to perceive – </a:t>
            </a:r>
          </a:p>
          <a:p>
            <a:pPr>
              <a:buFontTx/>
              <a:buChar char="-"/>
            </a:pPr>
            <a:r>
              <a:rPr lang="en-US" sz="1200" dirty="0">
                <a:latin typeface="Calibri" panose="020F0502020204030204" pitchFamily="34" charset="0"/>
                <a:cs typeface="Calibri" panose="020F0502020204030204" pitchFamily="34" charset="0"/>
              </a:rPr>
              <a:t>you’re open to input</a:t>
            </a:r>
          </a:p>
          <a:p>
            <a:pPr>
              <a:buFontTx/>
              <a:buChar char="-"/>
            </a:pPr>
            <a:r>
              <a:rPr lang="en-US" sz="1200" dirty="0">
                <a:latin typeface="Calibri" panose="020F0502020204030204" pitchFamily="34" charset="0"/>
                <a:cs typeface="Calibri" panose="020F0502020204030204" pitchFamily="34" charset="0"/>
              </a:rPr>
              <a:t>You’re making unambiguous</a:t>
            </a:r>
          </a:p>
          <a:p>
            <a:pPr marL="0" indent="0">
              <a:buNone/>
            </a:pPr>
            <a:r>
              <a:rPr lang="en-US" sz="1200" dirty="0">
                <a:latin typeface="Calibri" panose="020F0502020204030204" pitchFamily="34" charset="0"/>
                <a:cs typeface="Calibri" panose="020F0502020204030204" pitchFamily="34" charset="0"/>
              </a:rPr>
              <a:t>- Folks understand your thinking </a:t>
            </a:r>
          </a:p>
          <a:p>
            <a:pPr marL="0" indent="0">
              <a:buNone/>
            </a:pPr>
            <a:endParaRPr lang="en-US" sz="1200" dirty="0">
              <a:latin typeface="Calibri" panose="020F0502020204030204" pitchFamily="34" charset="0"/>
              <a:cs typeface="Calibri" panose="020F0502020204030204" pitchFamily="34" charset="0"/>
            </a:endParaRPr>
          </a:p>
          <a:p>
            <a:endParaRPr lang="en-US" dirty="0"/>
          </a:p>
          <a:p>
            <a:endParaRPr lang="en-US" dirty="0"/>
          </a:p>
          <a:p>
            <a:endParaRPr lang="en-US" dirty="0"/>
          </a:p>
          <a:p>
            <a:endParaRPr lang="en-US" dirty="0"/>
          </a:p>
          <a:p>
            <a:r>
              <a:rPr lang="en-US" dirty="0"/>
              <a:t>You can call for quiet to lower the noise level. Have folks step out if too crowded – you control the environment. </a:t>
            </a:r>
          </a:p>
          <a:p>
            <a:endParaRPr lang="en-US" dirty="0"/>
          </a:p>
          <a:p>
            <a:r>
              <a:rPr lang="en-US" dirty="0"/>
              <a:t>https://</a:t>
            </a:r>
            <a:r>
              <a:rPr lang="en-US" dirty="0" err="1"/>
              <a:t>twitter.com</a:t>
            </a:r>
            <a:r>
              <a:rPr lang="en-US" dirty="0"/>
              <a:t>/</a:t>
            </a:r>
            <a:r>
              <a:rPr lang="en-US" dirty="0" err="1"/>
              <a:t>ross_prager</a:t>
            </a:r>
            <a:r>
              <a:rPr lang="en-US" dirty="0"/>
              <a:t>/status/1769700101629399542?s=46&amp;t=5eJ6uoTQrbbYTlHIOnRYRg – good thread with more detail and dope pixel art</a:t>
            </a:r>
          </a:p>
          <a:p>
            <a:endParaRPr lang="en-US" dirty="0"/>
          </a:p>
          <a:p>
            <a:endParaRPr lang="en-US" dirty="0"/>
          </a:p>
          <a:p>
            <a:r>
              <a:rPr lang="en-US" dirty="0"/>
              <a:t>What is the point of the bottom two? </a:t>
            </a:r>
          </a:p>
          <a:p>
            <a:endParaRPr lang="en-US" dirty="0"/>
          </a:p>
          <a:p>
            <a:r>
              <a:rPr lang="en-US" dirty="0"/>
              <a:t>Think of motivational interviewing with a patient.. You NEVER want to argue. You want to direct. Do the same thing here. You are directing a competent team of professionals who could do a pretty good job running a code on their own (they do in lots of places). Don’t break the machine – you want to productively guide it. </a:t>
            </a:r>
          </a:p>
          <a:p>
            <a:endParaRPr lang="en-US" dirty="0"/>
          </a:p>
          <a:p>
            <a:endParaRPr lang="en-US" dirty="0"/>
          </a:p>
          <a:p>
            <a:endParaRPr lang="en-US" dirty="0"/>
          </a:p>
          <a:p>
            <a:r>
              <a:rPr lang="en-US" dirty="0"/>
              <a:t>Fine V-Fib example. RN notices, but not empowered.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FC08C76-A209-4949-9BA5-9FDB78A7C114}"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82773804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5E655-E83D-1C94-FD9B-84977A36B4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485553-5929-E07A-9EDB-290B651E03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13F431-9CB9-1F8A-A62F-79F3CB1F3596}"/>
              </a:ext>
            </a:extLst>
          </p:cNvPr>
          <p:cNvSpPr>
            <a:spLocks noGrp="1"/>
          </p:cNvSpPr>
          <p:nvPr>
            <p:ph type="dt" sz="half" idx="10"/>
          </p:nvPr>
        </p:nvSpPr>
        <p:spPr/>
        <p:txBody>
          <a:bodyPr/>
          <a:lstStyle/>
          <a:p>
            <a:fld id="{A59815BD-0282-1E42-AB47-F7881AF97D5D}" type="datetimeFigureOut">
              <a:rPr lang="en-US" smtClean="0"/>
              <a:t>4/24/25</a:t>
            </a:fld>
            <a:endParaRPr lang="en-US"/>
          </a:p>
        </p:txBody>
      </p:sp>
      <p:sp>
        <p:nvSpPr>
          <p:cNvPr id="5" name="Footer Placeholder 4">
            <a:extLst>
              <a:ext uri="{FF2B5EF4-FFF2-40B4-BE49-F238E27FC236}">
                <a16:creationId xmlns:a16="http://schemas.microsoft.com/office/drawing/2014/main" id="{87089CA4-F0C3-968C-C325-75103E9DC2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0FE0CA-46BC-81DC-6677-EBA7671DBFF8}"/>
              </a:ext>
            </a:extLst>
          </p:cNvPr>
          <p:cNvSpPr>
            <a:spLocks noGrp="1"/>
          </p:cNvSpPr>
          <p:nvPr>
            <p:ph type="sldNum" sz="quarter" idx="12"/>
          </p:nvPr>
        </p:nvSpPr>
        <p:spPr/>
        <p:txBody>
          <a:bodyPr/>
          <a:lstStyle/>
          <a:p>
            <a:fld id="{D8C0BC24-46B4-854A-8217-CD536BA766C0}" type="slidenum">
              <a:rPr lang="en-US" smtClean="0"/>
              <a:t>‹#›</a:t>
            </a:fld>
            <a:endParaRPr lang="en-US"/>
          </a:p>
        </p:txBody>
      </p:sp>
    </p:spTree>
    <p:extLst>
      <p:ext uri="{BB962C8B-B14F-4D97-AF65-F5344CB8AC3E}">
        <p14:creationId xmlns:p14="http://schemas.microsoft.com/office/powerpoint/2010/main" val="33520817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02B4-FF9C-B887-78A9-8445EF1751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77B31E-FAB0-8832-46F2-EDF40A663F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900D2-63B7-4849-11A5-FE07221540BE}"/>
              </a:ext>
            </a:extLst>
          </p:cNvPr>
          <p:cNvSpPr>
            <a:spLocks noGrp="1"/>
          </p:cNvSpPr>
          <p:nvPr>
            <p:ph type="dt" sz="half" idx="10"/>
          </p:nvPr>
        </p:nvSpPr>
        <p:spPr/>
        <p:txBody>
          <a:bodyPr/>
          <a:lstStyle/>
          <a:p>
            <a:fld id="{A59815BD-0282-1E42-AB47-F7881AF97D5D}" type="datetimeFigureOut">
              <a:rPr lang="en-US" smtClean="0"/>
              <a:t>4/24/25</a:t>
            </a:fld>
            <a:endParaRPr lang="en-US"/>
          </a:p>
        </p:txBody>
      </p:sp>
      <p:sp>
        <p:nvSpPr>
          <p:cNvPr id="5" name="Footer Placeholder 4">
            <a:extLst>
              <a:ext uri="{FF2B5EF4-FFF2-40B4-BE49-F238E27FC236}">
                <a16:creationId xmlns:a16="http://schemas.microsoft.com/office/drawing/2014/main" id="{D9AF5BE6-4557-9733-FC01-64051FBB8C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D91D9-9D77-B720-297F-69AA439D271A}"/>
              </a:ext>
            </a:extLst>
          </p:cNvPr>
          <p:cNvSpPr>
            <a:spLocks noGrp="1"/>
          </p:cNvSpPr>
          <p:nvPr>
            <p:ph type="sldNum" sz="quarter" idx="12"/>
          </p:nvPr>
        </p:nvSpPr>
        <p:spPr/>
        <p:txBody>
          <a:bodyPr/>
          <a:lstStyle/>
          <a:p>
            <a:fld id="{D8C0BC24-46B4-854A-8217-CD536BA766C0}" type="slidenum">
              <a:rPr lang="en-US" smtClean="0"/>
              <a:t>‹#›</a:t>
            </a:fld>
            <a:endParaRPr lang="en-US"/>
          </a:p>
        </p:txBody>
      </p:sp>
    </p:spTree>
    <p:extLst>
      <p:ext uri="{BB962C8B-B14F-4D97-AF65-F5344CB8AC3E}">
        <p14:creationId xmlns:p14="http://schemas.microsoft.com/office/powerpoint/2010/main" val="33372259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CF88C-E711-61C3-C6E4-1B81F6708E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AB47F2-7D6C-D907-3AF3-0D11C70B14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22F635-3B12-9628-00F1-7C265BDF7379}"/>
              </a:ext>
            </a:extLst>
          </p:cNvPr>
          <p:cNvSpPr>
            <a:spLocks noGrp="1"/>
          </p:cNvSpPr>
          <p:nvPr>
            <p:ph type="dt" sz="half" idx="10"/>
          </p:nvPr>
        </p:nvSpPr>
        <p:spPr/>
        <p:txBody>
          <a:bodyPr/>
          <a:lstStyle/>
          <a:p>
            <a:fld id="{A59815BD-0282-1E42-AB47-F7881AF97D5D}" type="datetimeFigureOut">
              <a:rPr lang="en-US" smtClean="0"/>
              <a:t>4/24/25</a:t>
            </a:fld>
            <a:endParaRPr lang="en-US"/>
          </a:p>
        </p:txBody>
      </p:sp>
      <p:sp>
        <p:nvSpPr>
          <p:cNvPr id="5" name="Footer Placeholder 4">
            <a:extLst>
              <a:ext uri="{FF2B5EF4-FFF2-40B4-BE49-F238E27FC236}">
                <a16:creationId xmlns:a16="http://schemas.microsoft.com/office/drawing/2014/main" id="{84B4616B-95C6-80B7-80D5-80508563F4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8DC6F-10F3-E50C-E67C-22FE682CD026}"/>
              </a:ext>
            </a:extLst>
          </p:cNvPr>
          <p:cNvSpPr>
            <a:spLocks noGrp="1"/>
          </p:cNvSpPr>
          <p:nvPr>
            <p:ph type="sldNum" sz="quarter" idx="12"/>
          </p:nvPr>
        </p:nvSpPr>
        <p:spPr/>
        <p:txBody>
          <a:bodyPr/>
          <a:lstStyle/>
          <a:p>
            <a:fld id="{D8C0BC24-46B4-854A-8217-CD536BA766C0}" type="slidenum">
              <a:rPr lang="en-US" smtClean="0"/>
              <a:t>‹#›</a:t>
            </a:fld>
            <a:endParaRPr lang="en-US"/>
          </a:p>
        </p:txBody>
      </p:sp>
    </p:spTree>
    <p:extLst>
      <p:ext uri="{BB962C8B-B14F-4D97-AF65-F5344CB8AC3E}">
        <p14:creationId xmlns:p14="http://schemas.microsoft.com/office/powerpoint/2010/main" val="25749627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6E72E-A393-4174-4A14-CF5F2A08F8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DE89C-5095-3D17-C7AB-882D04E7D3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0C8675-0A09-4BF3-F8F0-6E4B8B45AE4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0B58D3D-2FAB-270C-D871-443780BF4F7C}"/>
              </a:ext>
            </a:extLst>
          </p:cNvPr>
          <p:cNvSpPr>
            <a:spLocks noGrp="1"/>
          </p:cNvSpPr>
          <p:nvPr>
            <p:ph type="dt" sz="half" idx="10"/>
          </p:nvPr>
        </p:nvSpPr>
        <p:spPr/>
        <p:txBody>
          <a:bodyPr/>
          <a:lstStyle/>
          <a:p>
            <a:fld id="{A59815BD-0282-1E42-AB47-F7881AF97D5D}" type="datetimeFigureOut">
              <a:rPr lang="en-US" smtClean="0"/>
              <a:t>4/24/25</a:t>
            </a:fld>
            <a:endParaRPr lang="en-US"/>
          </a:p>
        </p:txBody>
      </p:sp>
      <p:sp>
        <p:nvSpPr>
          <p:cNvPr id="6" name="Footer Placeholder 5">
            <a:extLst>
              <a:ext uri="{FF2B5EF4-FFF2-40B4-BE49-F238E27FC236}">
                <a16:creationId xmlns:a16="http://schemas.microsoft.com/office/drawing/2014/main" id="{7733B899-1DA0-5692-2128-B03F5E9331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CCEDAA-B7E4-7F6C-408E-CAA8FD4504B8}"/>
              </a:ext>
            </a:extLst>
          </p:cNvPr>
          <p:cNvSpPr>
            <a:spLocks noGrp="1"/>
          </p:cNvSpPr>
          <p:nvPr>
            <p:ph type="sldNum" sz="quarter" idx="12"/>
          </p:nvPr>
        </p:nvSpPr>
        <p:spPr/>
        <p:txBody>
          <a:bodyPr/>
          <a:lstStyle/>
          <a:p>
            <a:fld id="{D8C0BC24-46B4-854A-8217-CD536BA766C0}" type="slidenum">
              <a:rPr lang="en-US" smtClean="0"/>
              <a:t>‹#›</a:t>
            </a:fld>
            <a:endParaRPr lang="en-US"/>
          </a:p>
        </p:txBody>
      </p:sp>
    </p:spTree>
    <p:extLst>
      <p:ext uri="{BB962C8B-B14F-4D97-AF65-F5344CB8AC3E}">
        <p14:creationId xmlns:p14="http://schemas.microsoft.com/office/powerpoint/2010/main" val="31745716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A6C78-C71C-3A5B-176E-9127C6FFF0C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0A48B9-3B51-1DF6-C199-4CDC06864B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6BD219-DE16-4ECB-5349-F2ED5FB0A6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80E18F-8B29-D5F9-E6C1-BA143030A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0A67B6-CD38-F115-7A72-F9AF1B3600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5A5B3F-4DC1-7F9E-0A09-CCD89A8BFA1B}"/>
              </a:ext>
            </a:extLst>
          </p:cNvPr>
          <p:cNvSpPr>
            <a:spLocks noGrp="1"/>
          </p:cNvSpPr>
          <p:nvPr>
            <p:ph type="dt" sz="half" idx="10"/>
          </p:nvPr>
        </p:nvSpPr>
        <p:spPr/>
        <p:txBody>
          <a:bodyPr/>
          <a:lstStyle/>
          <a:p>
            <a:fld id="{A59815BD-0282-1E42-AB47-F7881AF97D5D}" type="datetimeFigureOut">
              <a:rPr lang="en-US" smtClean="0"/>
              <a:t>4/24/25</a:t>
            </a:fld>
            <a:endParaRPr lang="en-US"/>
          </a:p>
        </p:txBody>
      </p:sp>
      <p:sp>
        <p:nvSpPr>
          <p:cNvPr id="8" name="Footer Placeholder 7">
            <a:extLst>
              <a:ext uri="{FF2B5EF4-FFF2-40B4-BE49-F238E27FC236}">
                <a16:creationId xmlns:a16="http://schemas.microsoft.com/office/drawing/2014/main" id="{71BE0877-CCEF-C822-A818-7567B71F784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AB0AEA2-5FA5-6029-44B7-E936E989E07F}"/>
              </a:ext>
            </a:extLst>
          </p:cNvPr>
          <p:cNvSpPr>
            <a:spLocks noGrp="1"/>
          </p:cNvSpPr>
          <p:nvPr>
            <p:ph type="sldNum" sz="quarter" idx="12"/>
          </p:nvPr>
        </p:nvSpPr>
        <p:spPr/>
        <p:txBody>
          <a:bodyPr/>
          <a:lstStyle/>
          <a:p>
            <a:fld id="{D8C0BC24-46B4-854A-8217-CD536BA766C0}" type="slidenum">
              <a:rPr lang="en-US" smtClean="0"/>
              <a:t>‹#›</a:t>
            </a:fld>
            <a:endParaRPr lang="en-US"/>
          </a:p>
        </p:txBody>
      </p:sp>
    </p:spTree>
    <p:extLst>
      <p:ext uri="{BB962C8B-B14F-4D97-AF65-F5344CB8AC3E}">
        <p14:creationId xmlns:p14="http://schemas.microsoft.com/office/powerpoint/2010/main" val="3347207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C9225-F119-B661-0F9C-E2A24636DD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043AD6-752E-DE94-A302-CA0DE2535557}"/>
              </a:ext>
            </a:extLst>
          </p:cNvPr>
          <p:cNvSpPr>
            <a:spLocks noGrp="1"/>
          </p:cNvSpPr>
          <p:nvPr>
            <p:ph type="dt" sz="half" idx="10"/>
          </p:nvPr>
        </p:nvSpPr>
        <p:spPr/>
        <p:txBody>
          <a:bodyPr/>
          <a:lstStyle/>
          <a:p>
            <a:fld id="{A59815BD-0282-1E42-AB47-F7881AF97D5D}" type="datetimeFigureOut">
              <a:rPr lang="en-US" smtClean="0"/>
              <a:t>4/24/25</a:t>
            </a:fld>
            <a:endParaRPr lang="en-US"/>
          </a:p>
        </p:txBody>
      </p:sp>
      <p:sp>
        <p:nvSpPr>
          <p:cNvPr id="4" name="Footer Placeholder 3">
            <a:extLst>
              <a:ext uri="{FF2B5EF4-FFF2-40B4-BE49-F238E27FC236}">
                <a16:creationId xmlns:a16="http://schemas.microsoft.com/office/drawing/2014/main" id="{3FDF35C2-29F8-1AFA-D392-CC016C91F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AE11EF-6573-2685-0C14-6B5F05ED98B5}"/>
              </a:ext>
            </a:extLst>
          </p:cNvPr>
          <p:cNvSpPr>
            <a:spLocks noGrp="1"/>
          </p:cNvSpPr>
          <p:nvPr>
            <p:ph type="sldNum" sz="quarter" idx="12"/>
          </p:nvPr>
        </p:nvSpPr>
        <p:spPr/>
        <p:txBody>
          <a:bodyPr/>
          <a:lstStyle/>
          <a:p>
            <a:fld id="{D8C0BC24-46B4-854A-8217-CD536BA766C0}" type="slidenum">
              <a:rPr lang="en-US" smtClean="0"/>
              <a:t>‹#›</a:t>
            </a:fld>
            <a:endParaRPr lang="en-US"/>
          </a:p>
        </p:txBody>
      </p:sp>
    </p:spTree>
    <p:extLst>
      <p:ext uri="{BB962C8B-B14F-4D97-AF65-F5344CB8AC3E}">
        <p14:creationId xmlns:p14="http://schemas.microsoft.com/office/powerpoint/2010/main" val="3877558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9CF9D3-6FC3-91ED-16BC-22E3D40D3EB8}"/>
              </a:ext>
            </a:extLst>
          </p:cNvPr>
          <p:cNvSpPr>
            <a:spLocks noGrp="1"/>
          </p:cNvSpPr>
          <p:nvPr>
            <p:ph type="dt" sz="half" idx="10"/>
          </p:nvPr>
        </p:nvSpPr>
        <p:spPr/>
        <p:txBody>
          <a:bodyPr/>
          <a:lstStyle/>
          <a:p>
            <a:fld id="{A59815BD-0282-1E42-AB47-F7881AF97D5D}" type="datetimeFigureOut">
              <a:rPr lang="en-US" smtClean="0"/>
              <a:t>4/24/25</a:t>
            </a:fld>
            <a:endParaRPr lang="en-US"/>
          </a:p>
        </p:txBody>
      </p:sp>
      <p:sp>
        <p:nvSpPr>
          <p:cNvPr id="3" name="Footer Placeholder 2">
            <a:extLst>
              <a:ext uri="{FF2B5EF4-FFF2-40B4-BE49-F238E27FC236}">
                <a16:creationId xmlns:a16="http://schemas.microsoft.com/office/drawing/2014/main" id="{B6342594-E14A-9826-354E-79218E7D329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E885748-A472-F2A2-0590-79E006BD2779}"/>
              </a:ext>
            </a:extLst>
          </p:cNvPr>
          <p:cNvSpPr>
            <a:spLocks noGrp="1"/>
          </p:cNvSpPr>
          <p:nvPr>
            <p:ph type="sldNum" sz="quarter" idx="12"/>
          </p:nvPr>
        </p:nvSpPr>
        <p:spPr/>
        <p:txBody>
          <a:bodyPr/>
          <a:lstStyle/>
          <a:p>
            <a:fld id="{D8C0BC24-46B4-854A-8217-CD536BA766C0}" type="slidenum">
              <a:rPr lang="en-US" smtClean="0"/>
              <a:t>‹#›</a:t>
            </a:fld>
            <a:endParaRPr lang="en-US"/>
          </a:p>
        </p:txBody>
      </p:sp>
    </p:spTree>
    <p:extLst>
      <p:ext uri="{BB962C8B-B14F-4D97-AF65-F5344CB8AC3E}">
        <p14:creationId xmlns:p14="http://schemas.microsoft.com/office/powerpoint/2010/main" val="18197035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ECDC5-DD48-8D9E-F609-157375FC6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B93C10-8233-C425-53A6-C57D13AC95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B72D8B-1125-628C-F33C-728D2F769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69EAA7-9A35-7C56-214C-F4D92F4C01FA}"/>
              </a:ext>
            </a:extLst>
          </p:cNvPr>
          <p:cNvSpPr>
            <a:spLocks noGrp="1"/>
          </p:cNvSpPr>
          <p:nvPr>
            <p:ph type="dt" sz="half" idx="10"/>
          </p:nvPr>
        </p:nvSpPr>
        <p:spPr/>
        <p:txBody>
          <a:bodyPr/>
          <a:lstStyle/>
          <a:p>
            <a:fld id="{A59815BD-0282-1E42-AB47-F7881AF97D5D}" type="datetimeFigureOut">
              <a:rPr lang="en-US" smtClean="0"/>
              <a:t>4/24/25</a:t>
            </a:fld>
            <a:endParaRPr lang="en-US"/>
          </a:p>
        </p:txBody>
      </p:sp>
      <p:sp>
        <p:nvSpPr>
          <p:cNvPr id="6" name="Footer Placeholder 5">
            <a:extLst>
              <a:ext uri="{FF2B5EF4-FFF2-40B4-BE49-F238E27FC236}">
                <a16:creationId xmlns:a16="http://schemas.microsoft.com/office/drawing/2014/main" id="{10C1CFB1-7E32-3AF8-48D0-BB05E6BB2E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A0E8E-0001-B743-10AF-6022F4C2486A}"/>
              </a:ext>
            </a:extLst>
          </p:cNvPr>
          <p:cNvSpPr>
            <a:spLocks noGrp="1"/>
          </p:cNvSpPr>
          <p:nvPr>
            <p:ph type="sldNum" sz="quarter" idx="12"/>
          </p:nvPr>
        </p:nvSpPr>
        <p:spPr/>
        <p:txBody>
          <a:bodyPr/>
          <a:lstStyle/>
          <a:p>
            <a:fld id="{D8C0BC24-46B4-854A-8217-CD536BA766C0}" type="slidenum">
              <a:rPr lang="en-US" smtClean="0"/>
              <a:t>‹#›</a:t>
            </a:fld>
            <a:endParaRPr lang="en-US"/>
          </a:p>
        </p:txBody>
      </p:sp>
    </p:spTree>
    <p:extLst>
      <p:ext uri="{BB962C8B-B14F-4D97-AF65-F5344CB8AC3E}">
        <p14:creationId xmlns:p14="http://schemas.microsoft.com/office/powerpoint/2010/main" val="32920013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C6A2-8F41-30C4-89DF-5A9D329644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1377BED-B93C-6939-CC48-F81B13CAD8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6D91DC-CE07-9ECC-E7FA-EBCCB6F8D8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7283A1-BBFE-9737-4968-2EDC72BEC7C6}"/>
              </a:ext>
            </a:extLst>
          </p:cNvPr>
          <p:cNvSpPr>
            <a:spLocks noGrp="1"/>
          </p:cNvSpPr>
          <p:nvPr>
            <p:ph type="dt" sz="half" idx="10"/>
          </p:nvPr>
        </p:nvSpPr>
        <p:spPr/>
        <p:txBody>
          <a:bodyPr/>
          <a:lstStyle/>
          <a:p>
            <a:fld id="{A59815BD-0282-1E42-AB47-F7881AF97D5D}" type="datetimeFigureOut">
              <a:rPr lang="en-US" smtClean="0"/>
              <a:t>4/24/25</a:t>
            </a:fld>
            <a:endParaRPr lang="en-US"/>
          </a:p>
        </p:txBody>
      </p:sp>
      <p:sp>
        <p:nvSpPr>
          <p:cNvPr id="6" name="Footer Placeholder 5">
            <a:extLst>
              <a:ext uri="{FF2B5EF4-FFF2-40B4-BE49-F238E27FC236}">
                <a16:creationId xmlns:a16="http://schemas.microsoft.com/office/drawing/2014/main" id="{F53A3038-AB58-0494-0183-55AAAC8E94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2AD784-66C1-D4F8-031E-A250B09A8694}"/>
              </a:ext>
            </a:extLst>
          </p:cNvPr>
          <p:cNvSpPr>
            <a:spLocks noGrp="1"/>
          </p:cNvSpPr>
          <p:nvPr>
            <p:ph type="sldNum" sz="quarter" idx="12"/>
          </p:nvPr>
        </p:nvSpPr>
        <p:spPr/>
        <p:txBody>
          <a:bodyPr/>
          <a:lstStyle/>
          <a:p>
            <a:fld id="{D8C0BC24-46B4-854A-8217-CD536BA766C0}" type="slidenum">
              <a:rPr lang="en-US" smtClean="0"/>
              <a:t>‹#›</a:t>
            </a:fld>
            <a:endParaRPr lang="en-US"/>
          </a:p>
        </p:txBody>
      </p:sp>
    </p:spTree>
    <p:extLst>
      <p:ext uri="{BB962C8B-B14F-4D97-AF65-F5344CB8AC3E}">
        <p14:creationId xmlns:p14="http://schemas.microsoft.com/office/powerpoint/2010/main" val="1216256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42A26-A377-FBD0-7A59-29B5832FCD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F2E6AD-7490-C780-FEA0-9F81CF5038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E4A85F-1804-0CE8-99D8-A51AC4032068}"/>
              </a:ext>
            </a:extLst>
          </p:cNvPr>
          <p:cNvSpPr>
            <a:spLocks noGrp="1"/>
          </p:cNvSpPr>
          <p:nvPr>
            <p:ph type="dt" sz="half" idx="10"/>
          </p:nvPr>
        </p:nvSpPr>
        <p:spPr/>
        <p:txBody>
          <a:bodyPr/>
          <a:lstStyle/>
          <a:p>
            <a:fld id="{A59815BD-0282-1E42-AB47-F7881AF97D5D}" type="datetimeFigureOut">
              <a:rPr lang="en-US" smtClean="0"/>
              <a:t>4/24/25</a:t>
            </a:fld>
            <a:endParaRPr lang="en-US"/>
          </a:p>
        </p:txBody>
      </p:sp>
      <p:sp>
        <p:nvSpPr>
          <p:cNvPr id="5" name="Footer Placeholder 4">
            <a:extLst>
              <a:ext uri="{FF2B5EF4-FFF2-40B4-BE49-F238E27FC236}">
                <a16:creationId xmlns:a16="http://schemas.microsoft.com/office/drawing/2014/main" id="{36C9E133-65FB-9D1F-02F2-1D836F9193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C8208-5DD1-AD2B-CAB1-DAB94E6B4082}"/>
              </a:ext>
            </a:extLst>
          </p:cNvPr>
          <p:cNvSpPr>
            <a:spLocks noGrp="1"/>
          </p:cNvSpPr>
          <p:nvPr>
            <p:ph type="sldNum" sz="quarter" idx="12"/>
          </p:nvPr>
        </p:nvSpPr>
        <p:spPr/>
        <p:txBody>
          <a:bodyPr/>
          <a:lstStyle/>
          <a:p>
            <a:fld id="{D8C0BC24-46B4-854A-8217-CD536BA766C0}" type="slidenum">
              <a:rPr lang="en-US" smtClean="0"/>
              <a:t>‹#›</a:t>
            </a:fld>
            <a:endParaRPr lang="en-US"/>
          </a:p>
        </p:txBody>
      </p:sp>
    </p:spTree>
    <p:extLst>
      <p:ext uri="{BB962C8B-B14F-4D97-AF65-F5344CB8AC3E}">
        <p14:creationId xmlns:p14="http://schemas.microsoft.com/office/powerpoint/2010/main" val="162183701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5B3CA6-B36D-B289-A97B-09C047A93A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A466A0-F851-2895-7E5A-4B6CFCF1A4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E775F-E2BF-DA19-CA12-7709B6E696D4}"/>
              </a:ext>
            </a:extLst>
          </p:cNvPr>
          <p:cNvSpPr>
            <a:spLocks noGrp="1"/>
          </p:cNvSpPr>
          <p:nvPr>
            <p:ph type="dt" sz="half" idx="10"/>
          </p:nvPr>
        </p:nvSpPr>
        <p:spPr/>
        <p:txBody>
          <a:bodyPr/>
          <a:lstStyle/>
          <a:p>
            <a:fld id="{A59815BD-0282-1E42-AB47-F7881AF97D5D}" type="datetimeFigureOut">
              <a:rPr lang="en-US" smtClean="0"/>
              <a:t>4/24/25</a:t>
            </a:fld>
            <a:endParaRPr lang="en-US"/>
          </a:p>
        </p:txBody>
      </p:sp>
      <p:sp>
        <p:nvSpPr>
          <p:cNvPr id="5" name="Footer Placeholder 4">
            <a:extLst>
              <a:ext uri="{FF2B5EF4-FFF2-40B4-BE49-F238E27FC236}">
                <a16:creationId xmlns:a16="http://schemas.microsoft.com/office/drawing/2014/main" id="{CB2AF725-C0FF-92F9-BE9F-62447C109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A35130-9B9C-19B0-7167-F671E0512D2B}"/>
              </a:ext>
            </a:extLst>
          </p:cNvPr>
          <p:cNvSpPr>
            <a:spLocks noGrp="1"/>
          </p:cNvSpPr>
          <p:nvPr>
            <p:ph type="sldNum" sz="quarter" idx="12"/>
          </p:nvPr>
        </p:nvSpPr>
        <p:spPr/>
        <p:txBody>
          <a:bodyPr/>
          <a:lstStyle/>
          <a:p>
            <a:fld id="{D8C0BC24-46B4-854A-8217-CD536BA766C0}" type="slidenum">
              <a:rPr lang="en-US" smtClean="0"/>
              <a:t>‹#›</a:t>
            </a:fld>
            <a:endParaRPr lang="en-US"/>
          </a:p>
        </p:txBody>
      </p:sp>
    </p:spTree>
    <p:extLst>
      <p:ext uri="{BB962C8B-B14F-4D97-AF65-F5344CB8AC3E}">
        <p14:creationId xmlns:p14="http://schemas.microsoft.com/office/powerpoint/2010/main" val="3214773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89712A-B0BA-B3D3-AD81-52FBCE597C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998B43-8862-6457-4611-8368A70263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254491-4AF3-9D2D-E4E6-418277C88D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9815BD-0282-1E42-AB47-F7881AF97D5D}" type="datetimeFigureOut">
              <a:rPr lang="en-US" smtClean="0"/>
              <a:t>4/24/25</a:t>
            </a:fld>
            <a:endParaRPr lang="en-US"/>
          </a:p>
        </p:txBody>
      </p:sp>
      <p:sp>
        <p:nvSpPr>
          <p:cNvPr id="5" name="Footer Placeholder 4">
            <a:extLst>
              <a:ext uri="{FF2B5EF4-FFF2-40B4-BE49-F238E27FC236}">
                <a16:creationId xmlns:a16="http://schemas.microsoft.com/office/drawing/2014/main" id="{10648D12-680E-841F-24B4-31B7B28B5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174EA10-6B06-1C2A-A789-EB73420006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C0BC24-46B4-854A-8217-CD536BA766C0}" type="slidenum">
              <a:rPr lang="en-US" smtClean="0"/>
              <a:t>‹#›</a:t>
            </a:fld>
            <a:endParaRPr lang="en-US"/>
          </a:p>
        </p:txBody>
      </p:sp>
    </p:spTree>
    <p:extLst>
      <p:ext uri="{BB962C8B-B14F-4D97-AF65-F5344CB8AC3E}">
        <p14:creationId xmlns:p14="http://schemas.microsoft.com/office/powerpoint/2010/main" val="263403289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5.xml"/><Relationship Id="rId5" Type="http://schemas.openxmlformats.org/officeDocument/2006/relationships/image" Target="../media/image14.jpeg"/><Relationship Id="rId4" Type="http://schemas.openxmlformats.org/officeDocument/2006/relationships/hyperlink" Target="https://doi.org/10.1016/j.resuscitation.2020.11.018"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3329790"/>
            <a:ext cx="4941771" cy="3200400"/>
          </a:xfrm>
        </p:spPr>
        <p:txBody>
          <a:bodyPr anchor="ctr"/>
          <a:lstStyle/>
          <a:p>
            <a:r>
              <a:rPr lang="en-US" dirty="0"/>
              <a:t>Leadership skills</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159A1-6262-6758-0766-4879EBDD08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774CF5-D615-850A-ACDB-2AC743028885}"/>
              </a:ext>
            </a:extLst>
          </p:cNvPr>
          <p:cNvSpPr>
            <a:spLocks noGrp="1"/>
          </p:cNvSpPr>
          <p:nvPr>
            <p:ph type="title"/>
          </p:nvPr>
        </p:nvSpPr>
        <p:spPr>
          <a:xfrm>
            <a:off x="1322318" y="268360"/>
            <a:ext cx="7288282" cy="2121177"/>
          </a:xfrm>
        </p:spPr>
        <p:txBody>
          <a:bodyPr/>
          <a:lstStyle/>
          <a:p>
            <a:r>
              <a:rPr lang="en-US" dirty="0"/>
              <a:t>Scenario revisited</a:t>
            </a:r>
          </a:p>
        </p:txBody>
      </p:sp>
      <p:sp>
        <p:nvSpPr>
          <p:cNvPr id="3" name="Text Placeholder 2">
            <a:extLst>
              <a:ext uri="{FF2B5EF4-FFF2-40B4-BE49-F238E27FC236}">
                <a16:creationId xmlns:a16="http://schemas.microsoft.com/office/drawing/2014/main" id="{40C4C44E-D941-2858-9BAA-FA20433FA653}"/>
              </a:ext>
            </a:extLst>
          </p:cNvPr>
          <p:cNvSpPr>
            <a:spLocks noGrp="1"/>
          </p:cNvSpPr>
          <p:nvPr>
            <p:ph sz="half" idx="2"/>
          </p:nvPr>
        </p:nvSpPr>
        <p:spPr>
          <a:xfrm>
            <a:off x="1322388" y="2763078"/>
            <a:ext cx="7288212" cy="3407051"/>
          </a:xfrm>
        </p:spPr>
        <p:txBody>
          <a:bodyPr>
            <a:normAutofit/>
          </a:bodyPr>
          <a:lstStyle/>
          <a:p>
            <a:r>
              <a:rPr lang="en-US" dirty="0"/>
              <a:t>In an alternate universe, you are paged to the same rapid response – but this time you introduce yourself to the room on arrival and confirm with the primary team that they are happy to let you run the rapid. You stand at the head of the bed and collect information and suggestions from various team members.</a:t>
            </a:r>
          </a:p>
          <a:p>
            <a:endParaRPr lang="en-US" dirty="0"/>
          </a:p>
          <a:p>
            <a:r>
              <a:rPr lang="en-US" dirty="0"/>
              <a:t>The primary team resident suggests trying IV metoprolol x 1 to which you say “great idea”. After one dose of metoprolol the patients heart rate drops to ~120s and their blood pressure improves. They are transitioned to oral metoprolol and are able to stay on the floor without transferring to the ICU.</a:t>
            </a:r>
          </a:p>
        </p:txBody>
      </p:sp>
      <p:sp>
        <p:nvSpPr>
          <p:cNvPr id="14" name="Slide Number Placeholder 5">
            <a:extLst>
              <a:ext uri="{FF2B5EF4-FFF2-40B4-BE49-F238E27FC236}">
                <a16:creationId xmlns:a16="http://schemas.microsoft.com/office/drawing/2014/main" id="{52A11B7E-A2ED-2657-D528-70B80F0C47FF}"/>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spTree>
    <p:extLst>
      <p:ext uri="{BB962C8B-B14F-4D97-AF65-F5344CB8AC3E}">
        <p14:creationId xmlns:p14="http://schemas.microsoft.com/office/powerpoint/2010/main" val="84681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0"/>
            <a:ext cx="7288282" cy="2121177"/>
          </a:xfrm>
        </p:spPr>
        <p:txBody>
          <a:bodyPr/>
          <a:lstStyle/>
          <a:p>
            <a:r>
              <a:rPr lang="en-US" dirty="0"/>
              <a:t>Scenario</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2763078"/>
            <a:ext cx="7288212" cy="3407051"/>
          </a:xfrm>
        </p:spPr>
        <p:txBody>
          <a:bodyPr>
            <a:normAutofit/>
          </a:bodyPr>
          <a:lstStyle/>
          <a:p>
            <a:r>
              <a:rPr lang="en-US" dirty="0"/>
              <a:t>You are paged to a rapid response on a patient who is on the cardiology service. Upon arriving you introduce yourself to the bedside nurse as the rapid team leader and start to get some of the story.</a:t>
            </a:r>
          </a:p>
          <a:p>
            <a:r>
              <a:rPr lang="en-US" dirty="0"/>
              <a:t>You learn that the patient is admitted for new </a:t>
            </a:r>
            <a:r>
              <a:rPr lang="en-US" dirty="0" err="1"/>
              <a:t>afib</a:t>
            </a:r>
            <a:r>
              <a:rPr lang="en-US" dirty="0"/>
              <a:t> w/ RVR. He had previously been stable with rates in the 120s but over the last 30 minutes his rates have climbed to the 180s and his blood pressure has dropped from 120 to 90 systolic. While talking with the nurse you notice that there are at least three other people with “Doctor” on their badge standing in the room but none of them approach you or introduce themselves.</a:t>
            </a:r>
          </a:p>
        </p:txBody>
      </p:sp>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BB3CE-6CC5-589E-C332-490665ECDC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9BFCDF-3483-775D-48CE-A36DB7CAE2C1}"/>
              </a:ext>
            </a:extLst>
          </p:cNvPr>
          <p:cNvSpPr>
            <a:spLocks noGrp="1"/>
          </p:cNvSpPr>
          <p:nvPr>
            <p:ph type="title"/>
          </p:nvPr>
        </p:nvSpPr>
        <p:spPr>
          <a:xfrm>
            <a:off x="1322318" y="268360"/>
            <a:ext cx="7288282" cy="2121177"/>
          </a:xfrm>
        </p:spPr>
        <p:txBody>
          <a:bodyPr/>
          <a:lstStyle/>
          <a:p>
            <a:r>
              <a:rPr lang="en-US" dirty="0"/>
              <a:t>Scenario cont.</a:t>
            </a:r>
          </a:p>
        </p:txBody>
      </p:sp>
      <p:sp>
        <p:nvSpPr>
          <p:cNvPr id="3" name="Text Placeholder 2">
            <a:extLst>
              <a:ext uri="{FF2B5EF4-FFF2-40B4-BE49-F238E27FC236}">
                <a16:creationId xmlns:a16="http://schemas.microsoft.com/office/drawing/2014/main" id="{199D3C6D-3609-4758-6165-A8D187619ECE}"/>
              </a:ext>
            </a:extLst>
          </p:cNvPr>
          <p:cNvSpPr>
            <a:spLocks noGrp="1"/>
          </p:cNvSpPr>
          <p:nvPr>
            <p:ph sz="half" idx="2"/>
          </p:nvPr>
        </p:nvSpPr>
        <p:spPr>
          <a:xfrm>
            <a:off x="1322388" y="2763078"/>
            <a:ext cx="7288212" cy="3407051"/>
          </a:xfrm>
        </p:spPr>
        <p:txBody>
          <a:bodyPr>
            <a:normAutofit/>
          </a:bodyPr>
          <a:lstStyle/>
          <a:p>
            <a:r>
              <a:rPr lang="en-US" dirty="0"/>
              <a:t>After getting the story and examining the patient, you decide to administer IV metoprolol to try and slow his heart rate. You inform the bedside RN of your plan and then go to talk with the patient’s family to give them updates on the situation.</a:t>
            </a:r>
          </a:p>
          <a:p>
            <a:endParaRPr lang="en-US" dirty="0"/>
          </a:p>
          <a:p>
            <a:r>
              <a:rPr lang="en-US" dirty="0"/>
              <a:t>After five minutes you notice that the patient has become severely bradycardic and his hypotension is worsening. You administer atropine without improvement and end up having to </a:t>
            </a:r>
            <a:r>
              <a:rPr lang="en-US" dirty="0" err="1"/>
              <a:t>transcutaneously</a:t>
            </a:r>
            <a:r>
              <a:rPr lang="en-US" dirty="0"/>
              <a:t> pace him to increase his heart rate. He eventually stabilizes and is transferred to the ICU.</a:t>
            </a:r>
          </a:p>
        </p:txBody>
      </p:sp>
      <p:sp>
        <p:nvSpPr>
          <p:cNvPr id="14" name="Slide Number Placeholder 5">
            <a:extLst>
              <a:ext uri="{FF2B5EF4-FFF2-40B4-BE49-F238E27FC236}">
                <a16:creationId xmlns:a16="http://schemas.microsoft.com/office/drawing/2014/main" id="{C48603BB-B4C3-2F84-0040-DFBA69FC2CD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2782365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A3FC5-0B56-58B2-6D2A-73379C1BE1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129F9-77F2-7DAA-0336-C884C18B9C52}"/>
              </a:ext>
            </a:extLst>
          </p:cNvPr>
          <p:cNvSpPr>
            <a:spLocks noGrp="1"/>
          </p:cNvSpPr>
          <p:nvPr>
            <p:ph type="title"/>
          </p:nvPr>
        </p:nvSpPr>
        <p:spPr>
          <a:xfrm>
            <a:off x="1322318" y="268360"/>
            <a:ext cx="7288282" cy="2121177"/>
          </a:xfrm>
        </p:spPr>
        <p:txBody>
          <a:bodyPr/>
          <a:lstStyle/>
          <a:p>
            <a:r>
              <a:rPr lang="en-US" dirty="0"/>
              <a:t>Scenario cont.</a:t>
            </a:r>
          </a:p>
        </p:txBody>
      </p:sp>
      <p:sp>
        <p:nvSpPr>
          <p:cNvPr id="3" name="Text Placeholder 2">
            <a:extLst>
              <a:ext uri="{FF2B5EF4-FFF2-40B4-BE49-F238E27FC236}">
                <a16:creationId xmlns:a16="http://schemas.microsoft.com/office/drawing/2014/main" id="{4AAB1425-20DE-ED76-6517-7646D5254115}"/>
              </a:ext>
            </a:extLst>
          </p:cNvPr>
          <p:cNvSpPr>
            <a:spLocks noGrp="1"/>
          </p:cNvSpPr>
          <p:nvPr>
            <p:ph sz="half" idx="2"/>
          </p:nvPr>
        </p:nvSpPr>
        <p:spPr>
          <a:xfrm>
            <a:off x="1322388" y="2763078"/>
            <a:ext cx="7288212" cy="3407051"/>
          </a:xfrm>
        </p:spPr>
        <p:txBody>
          <a:bodyPr>
            <a:normAutofit/>
          </a:bodyPr>
          <a:lstStyle/>
          <a:p>
            <a:r>
              <a:rPr lang="en-US" dirty="0"/>
              <a:t>While reviewing the case later you realize the patient was given three different doses of metoprolol instead of the one you verbally ordered. You call the bedside RN to discuss and she lets you know that two other doctors came up to her after you and also told her to give metoprolol so she gave three total doses. You find out that the other doctors were the primary team resident and cardiology fellow and both of them were unaware that you were at the rapid response at all.</a:t>
            </a:r>
          </a:p>
          <a:p>
            <a:endParaRPr lang="en-US" dirty="0"/>
          </a:p>
        </p:txBody>
      </p:sp>
      <p:sp>
        <p:nvSpPr>
          <p:cNvPr id="14" name="Slide Number Placeholder 5">
            <a:extLst>
              <a:ext uri="{FF2B5EF4-FFF2-40B4-BE49-F238E27FC236}">
                <a16:creationId xmlns:a16="http://schemas.microsoft.com/office/drawing/2014/main" id="{590548FE-60D3-2309-00C5-2AA5C24236AB}"/>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10680715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93C632-2497-CFF6-C683-9079694C9CBC}"/>
              </a:ext>
            </a:extLst>
          </p:cNvPr>
          <p:cNvSpPr>
            <a:spLocks noGrp="1"/>
          </p:cNvSpPr>
          <p:nvPr>
            <p:ph sz="half" idx="2"/>
          </p:nvPr>
        </p:nvSpPr>
        <p:spPr>
          <a:xfrm>
            <a:off x="2451894" y="2505328"/>
            <a:ext cx="7288212" cy="3407051"/>
          </a:xfrm>
        </p:spPr>
        <p:txBody>
          <a:bodyPr>
            <a:normAutofit/>
          </a:bodyPr>
          <a:lstStyle/>
          <a:p>
            <a:r>
              <a:rPr lang="en-US" sz="6600" dirty="0">
                <a:solidFill>
                  <a:schemeClr val="bg1"/>
                </a:solidFill>
                <a:latin typeface="+mj-lt"/>
              </a:rPr>
              <a:t>What went wrong?</a:t>
            </a:r>
          </a:p>
        </p:txBody>
      </p:sp>
      <p:sp>
        <p:nvSpPr>
          <p:cNvPr id="4" name="Slide Number Placeholder 3">
            <a:extLst>
              <a:ext uri="{FF2B5EF4-FFF2-40B4-BE49-F238E27FC236}">
                <a16:creationId xmlns:a16="http://schemas.microsoft.com/office/drawing/2014/main" id="{30FCA04B-A30A-8A6A-0FAD-E44D37E4D5B8}"/>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1397783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933700" y="568961"/>
            <a:ext cx="8420100" cy="1780860"/>
          </a:xfrm>
        </p:spPr>
        <p:txBody>
          <a:bodyPr/>
          <a:lstStyle/>
          <a:p>
            <a:r>
              <a:rPr lang="en-US" dirty="0"/>
              <a:t>Effective Leadership </a:t>
            </a:r>
            <a:r>
              <a:rPr lang="en-US" dirty="0" err="1"/>
              <a:t>SKills</a:t>
            </a:r>
            <a:endParaRPr lang="en-US" dirty="0"/>
          </a:p>
        </p:txBody>
      </p:sp>
      <p:sp>
        <p:nvSpPr>
          <p:cNvPr id="12" name="Text Placeholder 11">
            <a:extLst>
              <a:ext uri="{FF2B5EF4-FFF2-40B4-BE49-F238E27FC236}">
                <a16:creationId xmlns:a16="http://schemas.microsoft.com/office/drawing/2014/main" id="{554B61B9-26F6-B304-92CD-03053DAAF2A8}"/>
              </a:ext>
            </a:extLst>
          </p:cNvPr>
          <p:cNvSpPr>
            <a:spLocks noGrp="1"/>
          </p:cNvSpPr>
          <p:nvPr>
            <p:ph type="body" idx="1"/>
          </p:nvPr>
        </p:nvSpPr>
        <p:spPr>
          <a:xfrm>
            <a:off x="2933700" y="2797255"/>
            <a:ext cx="3924300" cy="1710925"/>
          </a:xfrm>
        </p:spPr>
        <p:txBody>
          <a:bodyPr>
            <a:normAutofit lnSpcReduction="10000"/>
          </a:bodyPr>
          <a:lstStyle/>
          <a:p>
            <a:pPr marL="342900" indent="-342900">
              <a:buAutoNum type="arabicPeriod"/>
            </a:pPr>
            <a:r>
              <a:rPr lang="en-US" sz="2800" dirty="0"/>
              <a:t>Establish a clear leader</a:t>
            </a:r>
          </a:p>
          <a:p>
            <a:pPr marL="342900" indent="-342900">
              <a:buAutoNum type="arabicPeriod"/>
            </a:pPr>
            <a:r>
              <a:rPr lang="en-US" sz="2800" dirty="0"/>
              <a:t>Collaborate and share information</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03458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CF239-70EF-6D4D-B0BB-A0B415A378DE}"/>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1. Establish a clear leader:</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Are you running this code or not?</a:t>
            </a:r>
          </a:p>
        </p:txBody>
      </p:sp>
      <p:sp>
        <p:nvSpPr>
          <p:cNvPr id="3" name="Content Placeholder 2">
            <a:extLst>
              <a:ext uri="{FF2B5EF4-FFF2-40B4-BE49-F238E27FC236}">
                <a16:creationId xmlns:a16="http://schemas.microsoft.com/office/drawing/2014/main" id="{286C1055-248A-E048-8315-025B24798E3A}"/>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"I’m ________, the resident on the the Code/RR team. Is anyone running this code?" </a:t>
            </a:r>
          </a:p>
          <a:p>
            <a:pPr lvl="1"/>
            <a:r>
              <a:rPr lang="en-US" dirty="0">
                <a:latin typeface="Calibri" panose="020F0502020204030204" pitchFamily="34" charset="0"/>
                <a:cs typeface="Calibri" panose="020F0502020204030204" pitchFamily="34" charset="0"/>
              </a:rPr>
              <a:t>Alternative:</a:t>
            </a:r>
          </a:p>
          <a:p>
            <a:r>
              <a:rPr lang="en-US" dirty="0">
                <a:latin typeface="Calibri" panose="020F0502020204030204" pitchFamily="34" charset="0"/>
                <a:cs typeface="Calibri" panose="020F0502020204030204" pitchFamily="34" charset="0"/>
              </a:rPr>
              <a:t>“OK, I’m running this code” or “Can I take over?"</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53067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3645342F-CE1C-8641-A857-3B9C2E5032AE}"/>
              </a:ext>
            </a:extLst>
          </p:cNvPr>
          <p:cNvPicPr>
            <a:picLocks noChangeAspect="1"/>
          </p:cNvPicPr>
          <p:nvPr/>
        </p:nvPicPr>
        <p:blipFill rotWithShape="1">
          <a:blip r:embed="rId3"/>
          <a:srcRect t="11012" r="5218"/>
          <a:stretch/>
        </p:blipFill>
        <p:spPr>
          <a:xfrm>
            <a:off x="6222445" y="365125"/>
            <a:ext cx="5969556" cy="6127750"/>
          </a:xfrm>
          <a:prstGeom prst="rect">
            <a:avLst/>
          </a:prstGeom>
        </p:spPr>
      </p:pic>
      <p:sp>
        <p:nvSpPr>
          <p:cNvPr id="2" name="Title 1">
            <a:extLst>
              <a:ext uri="{FF2B5EF4-FFF2-40B4-BE49-F238E27FC236}">
                <a16:creationId xmlns:a16="http://schemas.microsoft.com/office/drawing/2014/main" id="{17103D06-8011-8A4F-8431-1CAA41EC0C8B}"/>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1. Establish a clear leader:</a:t>
            </a:r>
            <a:br>
              <a:rPr lang="en-US" dirty="0">
                <a:latin typeface="Calibri" panose="020F0502020204030204" pitchFamily="34" charset="0"/>
                <a:cs typeface="Calibri" panose="020F0502020204030204" pitchFamily="34" charset="0"/>
              </a:rPr>
            </a:br>
            <a:r>
              <a:rPr lang="en-US" dirty="0">
                <a:latin typeface="Calibri" panose="020F0502020204030204" pitchFamily="34" charset="0"/>
                <a:cs typeface="Calibri" panose="020F0502020204030204" pitchFamily="34" charset="0"/>
              </a:rPr>
              <a:t>Be the point person </a:t>
            </a:r>
          </a:p>
        </p:txBody>
      </p:sp>
      <p:sp>
        <p:nvSpPr>
          <p:cNvPr id="6" name="Rectangle 5">
            <a:extLst>
              <a:ext uri="{FF2B5EF4-FFF2-40B4-BE49-F238E27FC236}">
                <a16:creationId xmlns:a16="http://schemas.microsoft.com/office/drawing/2014/main" id="{C258CF5C-5690-0442-81F8-0DDCD4BBCD8D}"/>
              </a:ext>
            </a:extLst>
          </p:cNvPr>
          <p:cNvSpPr/>
          <p:nvPr/>
        </p:nvSpPr>
        <p:spPr>
          <a:xfrm>
            <a:off x="8612573" y="4894805"/>
            <a:ext cx="1808671" cy="14906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7" name="Rectangle 6">
            <a:extLst>
              <a:ext uri="{FF2B5EF4-FFF2-40B4-BE49-F238E27FC236}">
                <a16:creationId xmlns:a16="http://schemas.microsoft.com/office/drawing/2014/main" id="{E04BEAF8-0873-0240-9B67-641574E2EB07}"/>
              </a:ext>
            </a:extLst>
          </p:cNvPr>
          <p:cNvSpPr/>
          <p:nvPr/>
        </p:nvSpPr>
        <p:spPr>
          <a:xfrm>
            <a:off x="429493" y="1795526"/>
            <a:ext cx="5174815"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hlinkClick r:id="rId4"/>
              </a:rPr>
              <a:t>https://doi.org/10.1016/j.resuscitation.2020.11.018</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Calibri" panose="020F0502020204030204" pitchFamily="34" charset="0"/>
            </a:endParaRPr>
          </a:p>
        </p:txBody>
      </p:sp>
      <p:sp>
        <p:nvSpPr>
          <p:cNvPr id="3" name="Content Placeholder 2">
            <a:extLst>
              <a:ext uri="{FF2B5EF4-FFF2-40B4-BE49-F238E27FC236}">
                <a16:creationId xmlns:a16="http://schemas.microsoft.com/office/drawing/2014/main" id="{1CED6B7A-F3C6-D1BB-E07D-2302846F41BB}"/>
              </a:ext>
            </a:extLst>
          </p:cNvPr>
          <p:cNvSpPr>
            <a:spLocks noGrp="1"/>
          </p:cNvSpPr>
          <p:nvPr>
            <p:ph idx="1"/>
          </p:nvPr>
        </p:nvSpPr>
        <p:spPr>
          <a:xfrm>
            <a:off x="3457487" y="5687313"/>
            <a:ext cx="5529913" cy="1611123"/>
          </a:xfrm>
        </p:spPr>
        <p:txBody>
          <a:bodyPr>
            <a:normAutofit/>
          </a:bodyPr>
          <a:lstStyle/>
          <a:p>
            <a:r>
              <a:rPr lang="en-US" dirty="0">
                <a:solidFill>
                  <a:srgbClr val="FF0000"/>
                </a:solidFill>
                <a:latin typeface="Calibri" panose="020F0502020204030204" pitchFamily="34" charset="0"/>
                <a:cs typeface="Calibri" panose="020F0502020204030204" pitchFamily="34" charset="0"/>
              </a:rPr>
              <a:t>NEVER MOVE FROM HERE</a:t>
            </a:r>
          </a:p>
          <a:p>
            <a:r>
              <a:rPr lang="en-US" dirty="0">
                <a:solidFill>
                  <a:srgbClr val="FF0000"/>
                </a:solidFill>
                <a:latin typeface="Calibri" panose="020F0502020204030204" pitchFamily="34" charset="0"/>
                <a:cs typeface="Calibri" panose="020F0502020204030204" pitchFamily="34" charset="0"/>
              </a:rPr>
              <a:t>DON’T DO IT</a:t>
            </a:r>
          </a:p>
        </p:txBody>
      </p:sp>
      <p:pic>
        <p:nvPicPr>
          <p:cNvPr id="1026" name="Picture 2" descr="Formula One pit stop: How does the crew work? | Daily Mail Online">
            <a:extLst>
              <a:ext uri="{FF2B5EF4-FFF2-40B4-BE49-F238E27FC236}">
                <a16:creationId xmlns:a16="http://schemas.microsoft.com/office/drawing/2014/main" id="{5F59F881-9424-EAD1-7E65-102564A96C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831" y="2313678"/>
            <a:ext cx="4912898" cy="295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398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2" name="Title 1">
            <a:extLst>
              <a:ext uri="{FF2B5EF4-FFF2-40B4-BE49-F238E27FC236}">
                <a16:creationId xmlns:a16="http://schemas.microsoft.com/office/drawing/2014/main" id="{783133B5-8B48-D94D-855D-AA3BD878A319}"/>
              </a:ext>
            </a:extLst>
          </p:cNvPr>
          <p:cNvSpPr>
            <a:spLocks noGrp="1"/>
          </p:cNvSpPr>
          <p:nvPr>
            <p:ph type="title"/>
          </p:nvPr>
        </p:nvSpPr>
        <p:spPr>
          <a:xfrm>
            <a:off x="304597" y="293999"/>
            <a:ext cx="11588740" cy="1510253"/>
          </a:xfrm>
        </p:spPr>
        <p:txBody>
          <a:bodyPr anchor="ctr">
            <a:normAutofit/>
          </a:bodyPr>
          <a:lstStyle/>
          <a:p>
            <a:r>
              <a:rPr lang="en-US" sz="4000" dirty="0">
                <a:latin typeface="Calibri" panose="020F0502020204030204" pitchFamily="34" charset="0"/>
                <a:ea typeface="Palatino" pitchFamily="2" charset="77"/>
                <a:cs typeface="Calibri" panose="020F0502020204030204" pitchFamily="34" charset="0"/>
              </a:rPr>
              <a:t>2. Collaborate and share information:</a:t>
            </a:r>
            <a:br>
              <a:rPr lang="en-US" sz="4000" dirty="0">
                <a:latin typeface="Calibri" panose="020F0502020204030204" pitchFamily="34" charset="0"/>
                <a:ea typeface="Palatino" pitchFamily="2" charset="77"/>
                <a:cs typeface="Calibri" panose="020F0502020204030204" pitchFamily="34" charset="0"/>
              </a:rPr>
            </a:br>
            <a:r>
              <a:rPr lang="en-US" sz="4000" dirty="0">
                <a:latin typeface="Calibri" panose="020F0502020204030204" pitchFamily="34" charset="0"/>
                <a:ea typeface="Palatino" pitchFamily="2" charset="77"/>
                <a:cs typeface="Calibri" panose="020F0502020204030204" pitchFamily="34" charset="0"/>
              </a:rPr>
              <a:t>Invite suggestions by setting a constructive tone</a:t>
            </a:r>
          </a:p>
        </p:txBody>
      </p:sp>
      <p:sp>
        <p:nvSpPr>
          <p:cNvPr id="3" name="Content Placeholder 2">
            <a:extLst>
              <a:ext uri="{FF2B5EF4-FFF2-40B4-BE49-F238E27FC236}">
                <a16:creationId xmlns:a16="http://schemas.microsoft.com/office/drawing/2014/main" id="{8251F972-52AD-8346-A533-2F8D576B0D60}"/>
              </a:ext>
            </a:extLst>
          </p:cNvPr>
          <p:cNvSpPr>
            <a:spLocks noGrp="1"/>
          </p:cNvSpPr>
          <p:nvPr>
            <p:ph idx="1"/>
          </p:nvPr>
        </p:nvSpPr>
        <p:spPr>
          <a:xfrm>
            <a:off x="292743" y="2013687"/>
            <a:ext cx="5574146" cy="3769835"/>
          </a:xfrm>
        </p:spPr>
        <p:txBody>
          <a:bodyPr anchor="ctr">
            <a:normAutofit/>
          </a:bodyPr>
          <a:lstStyle/>
          <a:p>
            <a:pPr marL="0" indent="0">
              <a:buNone/>
            </a:pPr>
            <a:r>
              <a:rPr lang="en-US" sz="4000" dirty="0"/>
              <a:t>Try this, not this … </a:t>
            </a:r>
          </a:p>
          <a:p>
            <a:pPr marL="0" indent="0">
              <a:buNone/>
            </a:pPr>
            <a:r>
              <a:rPr lang="en-US" dirty="0"/>
              <a:t>- To establish leadership</a:t>
            </a:r>
          </a:p>
          <a:p>
            <a:r>
              <a:rPr lang="en-US" dirty="0"/>
              <a:t>To think out loud</a:t>
            </a:r>
          </a:p>
          <a:p>
            <a:pPr lvl="1"/>
            <a:r>
              <a:rPr lang="en-US" dirty="0"/>
              <a:t>We checked </a:t>
            </a:r>
            <a:r>
              <a:rPr lang="en-US" dirty="0" err="1"/>
              <a:t>x,y,z</a:t>
            </a:r>
            <a:r>
              <a:rPr lang="en-US" dirty="0"/>
              <a:t>.. Does anyone have thoughts?</a:t>
            </a:r>
          </a:p>
          <a:p>
            <a:r>
              <a:rPr lang="en-US" dirty="0"/>
              <a:t>To encourage open dialogue while maintaining leadership (conversation</a:t>
            </a:r>
          </a:p>
          <a:p>
            <a:pPr marL="0" indent="0">
              <a:buNone/>
            </a:pPr>
            <a:endParaRPr lang="en-US" sz="2400" dirty="0">
              <a:latin typeface="Calibri" panose="020F0502020204030204" pitchFamily="34" charset="0"/>
              <a:cs typeface="Calibri" panose="020F0502020204030204" pitchFamily="34" charset="0"/>
            </a:endParaRPr>
          </a:p>
          <a:p>
            <a:pPr marL="0" indent="0">
              <a:buNone/>
            </a:pPr>
            <a:endParaRPr lang="en-US" sz="2400" dirty="0">
              <a:latin typeface="Calibri" panose="020F0502020204030204" pitchFamily="34" charset="0"/>
              <a:cs typeface="Calibri" panose="020F0502020204030204" pitchFamily="34" charset="0"/>
            </a:endParaRPr>
          </a:p>
        </p:txBody>
      </p:sp>
      <p:sp>
        <p:nvSpPr>
          <p:cNvPr id="4" name="Content Placeholder 2">
            <a:extLst>
              <a:ext uri="{FF2B5EF4-FFF2-40B4-BE49-F238E27FC236}">
                <a16:creationId xmlns:a16="http://schemas.microsoft.com/office/drawing/2014/main" id="{FEE5019E-2CA0-F935-5E23-D11FE70D0300}"/>
              </a:ext>
            </a:extLst>
          </p:cNvPr>
          <p:cNvSpPr txBox="1">
            <a:spLocks/>
          </p:cNvSpPr>
          <p:nvPr/>
        </p:nvSpPr>
        <p:spPr>
          <a:xfrm>
            <a:off x="5733835" y="2013687"/>
            <a:ext cx="5574146" cy="3769835"/>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4210845"/>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130</TotalTime>
  <Words>1184</Words>
  <Application>Microsoft Macintosh PowerPoint</Application>
  <PresentationFormat>Widescreen</PresentationFormat>
  <Paragraphs>120</Paragraphs>
  <Slides>10</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Aptos</vt:lpstr>
      <vt:lpstr>Aptos Display</vt:lpstr>
      <vt:lpstr>Arial</vt:lpstr>
      <vt:lpstr>Calibri</vt:lpstr>
      <vt:lpstr>Palatino Linotype</vt:lpstr>
      <vt:lpstr>Tenorite</vt:lpstr>
      <vt:lpstr>Wingdings</vt:lpstr>
      <vt:lpstr>Custom</vt:lpstr>
      <vt:lpstr>Office Theme</vt:lpstr>
      <vt:lpstr>Leadership skills</vt:lpstr>
      <vt:lpstr>Scenario</vt:lpstr>
      <vt:lpstr>Scenario cont.</vt:lpstr>
      <vt:lpstr>Scenario cont.</vt:lpstr>
      <vt:lpstr>PowerPoint Presentation</vt:lpstr>
      <vt:lpstr>Effective Leadership SKills</vt:lpstr>
      <vt:lpstr>1. Establish a clear leader: Are you running this code or not?</vt:lpstr>
      <vt:lpstr>1. Establish a clear leader: Be the point person </vt:lpstr>
      <vt:lpstr>2. Collaborate and share information: Invite suggestions by setting a constructive tone</vt:lpstr>
      <vt:lpstr>Scenario revisited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Colton Long</dc:creator>
  <cp:lastModifiedBy>Brian Locke</cp:lastModifiedBy>
  <cp:revision>4</cp:revision>
  <dcterms:created xsi:type="dcterms:W3CDTF">2025-04-23T02:24:56Z</dcterms:created>
  <dcterms:modified xsi:type="dcterms:W3CDTF">2025-04-25T00:14:50Z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