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3" r:id="rId4"/>
    <p:sldId id="262" r:id="rId5"/>
    <p:sldId id="264" r:id="rId6"/>
    <p:sldId id="272" r:id="rId7"/>
    <p:sldId id="258" r:id="rId8"/>
    <p:sldId id="268" r:id="rId9"/>
    <p:sldId id="269" r:id="rId10"/>
    <p:sldId id="259" r:id="rId11"/>
    <p:sldId id="271" r:id="rId12"/>
    <p:sldId id="260" r:id="rId13"/>
    <p:sldId id="261" r:id="rId14"/>
    <p:sldId id="266" r:id="rId15"/>
    <p:sldId id="275" r:id="rId16"/>
    <p:sldId id="276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236"/>
    <p:restoredTop sz="96291"/>
  </p:normalViewPr>
  <p:slideViewPr>
    <p:cSldViewPr snapToGrid="0">
      <p:cViewPr varScale="1">
        <p:scale>
          <a:sx n="172" d="100"/>
          <a:sy n="172" d="100"/>
        </p:scale>
        <p:origin x="24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6EFB9-0470-A94B-80E1-8759179DF31C}" type="datetimeFigureOut">
              <a:rPr lang="en-US" smtClean="0"/>
              <a:t>9/22/25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85349-0584-B547-A22B-EBC457042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35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85349-0584-B547-A22B-EBC4570423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11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85349-0584-B547-A22B-EBC4570423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67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6) </a:t>
            </a:r>
            <a:r>
              <a:rPr lang="en-US" dirty="0" err="1"/>
              <a:t>TheNNT</a:t>
            </a:r>
            <a:r>
              <a:rPr lang="en-US" dirty="0"/>
              <a:t> as a clinical resource</a:t>
            </a:r>
          </a:p>
          <a:p>
            <a:r>
              <a:rPr lang="en-US" dirty="0"/>
              <a:t>	•	What it is: Curated diagnostic LRs from the literature for bedside use.</a:t>
            </a:r>
          </a:p>
          <a:p>
            <a:r>
              <a:rPr lang="en-US" dirty="0"/>
              <a:t>	•	Why it matters: Clinician‑facing, transparent, broad coverage across common conditions.</a:t>
            </a:r>
          </a:p>
          <a:p>
            <a:r>
              <a:rPr lang="en-US" dirty="0"/>
              <a:t>	•	Caveats: Heterogeneous contexts; variable study quality; spectrum/transport issues.</a:t>
            </a:r>
          </a:p>
          <a:p>
            <a:endParaRPr lang="en-US" b="1" dirty="0"/>
          </a:p>
          <a:p>
            <a:r>
              <a:rPr lang="en-US" b="1" dirty="0"/>
              <a:t>\</a:t>
            </a:r>
          </a:p>
          <a:p>
            <a:r>
              <a:rPr lang="en-US" b="1" dirty="0"/>
              <a:t>Reference set we used (from </a:t>
            </a:r>
            <a:r>
              <a:rPr lang="en-US" b="1" dirty="0" err="1"/>
              <a:t>TheNNT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700 literature‑reported LRs across 30 conditions; compiled April 1, 2025.</a:t>
            </a:r>
          </a:p>
          <a:p>
            <a:r>
              <a:rPr lang="en-US" dirty="0"/>
              <a:t>Types represented (not mutually exclusive): signs/symptoms 59% (416), history 19% (134), tests 16% (110).</a:t>
            </a:r>
          </a:p>
          <a:p>
            <a:r>
              <a:rPr lang="en-US" dirty="0"/>
              <a:t>Distribution: geometric mean 1.21; IQR 0.7–2.2; most LRs cluster near 1 (negligible/weak evidence).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85349-0584-B547-A22B-EBC4570423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2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Newer model tighter dispersion; qualitative category agreement substantial (GPT‑5 </a:t>
            </a:r>
            <a:r>
              <a:rPr lang="el-GR" dirty="0"/>
              <a:t>κ≈0.78).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85349-0584-B547-A22B-EBC4570423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7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7BD46-BB5B-1ABA-7ABA-41B4BACF9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445E5-8E35-A995-5568-B48F04266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1CE5F-76C5-A2B6-1AC7-C6AFB545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E567-5B1C-5B48-8A63-D6E719AB6DB2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CD3DF-2C27-D180-1308-E1DCEE5E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99D9E-0EA1-71BF-763B-902B00235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567F-9B75-794F-88D8-346F57DB7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1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93DBA-A4A4-8064-5D28-C839479CF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A3D35-208B-7EDA-7045-505241222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7B04C-4217-2EB3-7A21-BB85A7BA8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E567-5B1C-5B48-8A63-D6E719AB6DB2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D577A-0DE1-CF4A-9D88-4296D9E5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8CE7-1EC9-3C0F-7EDB-9D87DD0A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567F-9B75-794F-88D8-346F57DB7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9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DC99A-8348-4A03-E68B-32B99F251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DD974-B2B2-DC38-27E0-9E1BC1C7C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FB0D2-D871-187F-1B2A-688004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E567-5B1C-5B48-8A63-D6E719AB6DB2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B5C1A-6F40-F982-6E3D-B8E79176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CCE8A-6DE0-1732-6CC9-74A8EF97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567F-9B75-794F-88D8-346F57DB7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EC92-0ADA-1232-1B7D-E08A43C2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BAA4-229C-E10E-3148-529751A91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9ED44-7B2F-C2DA-CF9D-94ABA1D0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E567-5B1C-5B48-8A63-D6E719AB6DB2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BBC34-391E-1EEC-A672-DCB6AF8D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D3067-4273-052C-B330-05E641B7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567F-9B75-794F-88D8-346F57DB7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6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52C9-3137-0A74-760C-8F4721DCF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8332-2A03-557B-E945-D138377A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FDEA5-C699-7A98-9042-BED23DCB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E567-5B1C-5B48-8A63-D6E719AB6DB2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6914D-FE31-ED9D-316D-B2ADB7A9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1CA02-8334-60E4-E912-2A7222AF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567F-9B75-794F-88D8-346F57DB7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1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DEA2-7DE4-AEA9-2BBB-2D5B9D0A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C4BD-5847-8341-615F-0EB9517F9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A8487-2F26-6786-C8D0-CB3F85196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D5D36-78AC-8410-88E7-75139D66D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E567-5B1C-5B48-8A63-D6E719AB6DB2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A7B01-0F9C-B68C-19C3-24B21214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6E9D5-FBB6-A0E3-BFE7-2F659370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567F-9B75-794F-88D8-346F57DB7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B399-4392-F02D-B76E-B3AAACB17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95CF8-CF4E-1B28-3BF4-E47903CFE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5670D-796D-AD13-2124-0C5DF37E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7063C-269B-1383-404D-983654EDF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7B3BA5-AAE2-7DEE-AE09-734423C52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99EE07-E0F5-9019-6343-7042F661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E567-5B1C-5B48-8A63-D6E719AB6DB2}" type="datetimeFigureOut">
              <a:rPr lang="en-US" smtClean="0"/>
              <a:t>9/22/25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DDF7DB-6FFA-809E-C01D-18B8A403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21421-09CE-3D93-DF70-51AC8959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567F-9B75-794F-88D8-346F57DB7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4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5FFA-E269-5DBD-D428-A8AB113D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03852D-821E-3F55-1EAC-504CBF82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E567-5B1C-5B48-8A63-D6E719AB6DB2}" type="datetimeFigureOut">
              <a:rPr lang="en-US" smtClean="0"/>
              <a:t>9/22/25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3F5F7C-B028-774C-A7FC-4800D280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B49589-BC83-4298-6701-20C0C0F5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567F-9B75-794F-88D8-346F57DB7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4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A44B72-F8AA-0241-14F5-6EAB5E6FB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E567-5B1C-5B48-8A63-D6E719AB6DB2}" type="datetimeFigureOut">
              <a:rPr lang="en-US" smtClean="0"/>
              <a:t>9/22/25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94458-0575-EAEB-AB12-3C6E7CDB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37ED5-71F6-9B51-68F1-8732102E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567F-9B75-794F-88D8-346F57DB7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4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561D-26D9-FDF0-ABFF-19BEAC46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5388-B61A-A5BC-E794-FA19487B1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EFFD8-91F9-1376-5ECB-3C143E774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E87D3-AC82-976E-CA17-7B687386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E567-5B1C-5B48-8A63-D6E719AB6DB2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D446D-9D63-3FE5-043C-D04449FE1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51E4E-829E-7A83-36A4-4F83873C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567F-9B75-794F-88D8-346F57DB7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0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8240-8E0B-78D7-CA59-EFDE24887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061F6-EC8C-478F-0ACB-CAF0721B1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93FBA-E524-6C81-63D0-ECABA791F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82299-7BA6-F596-ACF8-FB69A011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E567-5B1C-5B48-8A63-D6E719AB6DB2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203E8-ABFB-3AED-3F45-FBDE3D0F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92F2C-6A13-A0A8-E922-BB7CE3CD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567F-9B75-794F-88D8-346F57DB7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9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D7B6C4-7DA1-DEF2-EEA6-8E200736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51A34-44BB-A8CC-8884-8C2BBB4B8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3A15B-524F-0FAA-3049-C54283558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6AE567-5B1C-5B48-8A63-D6E719AB6DB2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E733-5F4E-4D43-4475-0ED211A02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98EC5-1D8F-65F0-9043-34AFA6A78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68567F-9B75-794F-88D8-346F57DB7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08C1-BC57-FE58-7848-B20EE0E1B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Estimation of Medical Diagnostic Likelihood Ratios Using 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A8E01-FC63-6AA9-4AF8-208EB44BB9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M2int lab meeting</a:t>
            </a:r>
          </a:p>
          <a:p>
            <a:r>
              <a:rPr lang="en-US" dirty="0"/>
              <a:t>Sept 22, 2025</a:t>
            </a:r>
          </a:p>
          <a:p>
            <a:r>
              <a:rPr lang="en-US" dirty="0"/>
              <a:t>Authors: Paul Chong, MD; Shuhan He, MD; Kian Samadian, MD; Cory Rohlfsen, MD; Brian W. Locke, MD MSCI </a:t>
            </a:r>
          </a:p>
          <a:p>
            <a:r>
              <a:rPr lang="en-US" dirty="0"/>
              <a:t>Presented by: Brian Locke MD MSCI</a:t>
            </a:r>
          </a:p>
        </p:txBody>
      </p:sp>
    </p:spTree>
    <p:extLst>
      <p:ext uri="{BB962C8B-B14F-4D97-AF65-F5344CB8AC3E}">
        <p14:creationId xmlns:p14="http://schemas.microsoft.com/office/powerpoint/2010/main" val="28538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F6D8C-6F10-FC89-6881-24B5340CC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0440-0065-F02E-65A1-C8F0462A7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B62169F-7E0C-9EF3-6C7D-724AD5CE2F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683141"/>
              </p:ext>
            </p:extLst>
          </p:nvPr>
        </p:nvGraphicFramePr>
        <p:xfrm>
          <a:off x="3686439" y="317000"/>
          <a:ext cx="4470971" cy="1325562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844477">
                  <a:extLst>
                    <a:ext uri="{9D8B030D-6E8A-4147-A177-3AD203B41FA5}">
                      <a16:colId xmlns:a16="http://schemas.microsoft.com/office/drawing/2014/main" val="3557303120"/>
                    </a:ext>
                  </a:extLst>
                </a:gridCol>
                <a:gridCol w="1772763">
                  <a:extLst>
                    <a:ext uri="{9D8B030D-6E8A-4147-A177-3AD203B41FA5}">
                      <a16:colId xmlns:a16="http://schemas.microsoft.com/office/drawing/2014/main" val="206299570"/>
                    </a:ext>
                  </a:extLst>
                </a:gridCol>
                <a:gridCol w="1853731">
                  <a:extLst>
                    <a:ext uri="{9D8B030D-6E8A-4147-A177-3AD203B41FA5}">
                      <a16:colId xmlns:a16="http://schemas.microsoft.com/office/drawing/2014/main" val="1560494471"/>
                    </a:ext>
                  </a:extLst>
                </a:gridCol>
              </a:tblGrid>
              <a:tr h="378732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Coverage 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Lower edge (95% CI)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Upper edge (95% CI)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5743086"/>
                  </a:ext>
                </a:extLst>
              </a:tr>
              <a:tr h="189366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50%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0.63x (0.59x - 0.66x)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1.56 (1.47x - 1.65x)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6082866"/>
                  </a:ext>
                </a:extLst>
              </a:tr>
              <a:tr h="189366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75%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0.46x (0.43x - 0.49x)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2.15 (2.01x - 2.29x)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6696870"/>
                  </a:ext>
                </a:extLst>
              </a:tr>
              <a:tr h="189366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90%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 dirty="0">
                          <a:effectLst/>
                        </a:rPr>
                        <a:t>0.33x (0.30x - 0.35x)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2.99 (2.77x - 3.23x)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7413867"/>
                  </a:ext>
                </a:extLst>
              </a:tr>
              <a:tr h="189366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95%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0.26x (0.24x - 0.29x)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3.70 (3.40x - 4.03x)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166684"/>
                  </a:ext>
                </a:extLst>
              </a:tr>
              <a:tr h="189366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99%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0.17x (0.16x - 0.19x)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 dirty="0">
                          <a:effectLst/>
                        </a:rPr>
                        <a:t>5.61 (5.05x - 6.22x)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7136355"/>
                  </a:ext>
                </a:extLst>
              </a:tr>
            </a:tbl>
          </a:graphicData>
        </a:graphic>
      </p:graphicFrame>
      <p:pic>
        <p:nvPicPr>
          <p:cNvPr id="5" name="Picture 4" descr="A diagram of a number of data&#10;&#10;AI-generated content may be incorrect.">
            <a:extLst>
              <a:ext uri="{FF2B5EF4-FFF2-40B4-BE49-F238E27FC236}">
                <a16:creationId xmlns:a16="http://schemas.microsoft.com/office/drawing/2014/main" id="{65A5F95D-09A0-5F2F-D72C-0306951FB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07" y="1979613"/>
            <a:ext cx="11129893" cy="429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52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CBE7-3411-5AC1-06B7-5BDF890A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Agreement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5D020C-3D38-9430-75DA-FB4DEA136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858" y="1570508"/>
            <a:ext cx="5393690" cy="48977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BF4697-B517-0F21-AD5F-021F1CB9BABD}"/>
              </a:ext>
            </a:extLst>
          </p:cNvPr>
          <p:cNvSpPr txBox="1"/>
          <p:nvPr/>
        </p:nvSpPr>
        <p:spPr>
          <a:xfrm>
            <a:off x="6513206" y="2597983"/>
            <a:ext cx="6098058" cy="1719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  <a:buNone/>
            </a:pPr>
            <a:r>
              <a:rPr lang="en-US" dirty="0"/>
              <a:t>LR evidence bands (reference):</a:t>
            </a:r>
          </a:p>
          <a:p>
            <a:pPr>
              <a:lnSpc>
                <a:spcPts val="1350"/>
              </a:lnSpc>
              <a:buNone/>
            </a:pPr>
            <a:endParaRPr lang="en-US" dirty="0"/>
          </a:p>
          <a:p>
            <a:pPr marL="285750" indent="-285750">
              <a:lnSpc>
                <a:spcPts val="1350"/>
              </a:lnSpc>
              <a:buFont typeface="Arial" panose="020B0604020202020204" pitchFamily="34" charset="0"/>
              <a:buChar char="•"/>
            </a:pPr>
            <a:r>
              <a:rPr lang="en-US" dirty="0"/>
              <a:t>&gt;10 strong for; </a:t>
            </a:r>
          </a:p>
          <a:p>
            <a:pPr marL="285750" indent="-285750">
              <a:lnSpc>
                <a:spcPts val="1350"/>
              </a:lnSpc>
              <a:buFont typeface="Arial" panose="020B0604020202020204" pitchFamily="34" charset="0"/>
              <a:buChar char="•"/>
            </a:pPr>
            <a:r>
              <a:rPr lang="en-US" dirty="0"/>
              <a:t>5-10 moderate for; </a:t>
            </a:r>
          </a:p>
          <a:p>
            <a:pPr marL="285750" indent="-285750">
              <a:lnSpc>
                <a:spcPts val="1350"/>
              </a:lnSpc>
              <a:buFont typeface="Arial" panose="020B0604020202020204" pitchFamily="34" charset="0"/>
              <a:buChar char="•"/>
            </a:pPr>
            <a:r>
              <a:rPr lang="en-US" dirty="0"/>
              <a:t>2–5 weak for;</a:t>
            </a:r>
          </a:p>
          <a:p>
            <a:pPr marL="285750" indent="-285750">
              <a:lnSpc>
                <a:spcPts val="1350"/>
              </a:lnSpc>
              <a:buFont typeface="Arial" panose="020B0604020202020204" pitchFamily="34" charset="0"/>
              <a:buChar char="•"/>
            </a:pPr>
            <a:r>
              <a:rPr lang="en-US" dirty="0"/>
              <a:t>0.5–2 negligible;</a:t>
            </a:r>
          </a:p>
          <a:p>
            <a:pPr marL="285750" indent="-285750">
              <a:lnSpc>
                <a:spcPts val="1350"/>
              </a:lnSpc>
              <a:buFont typeface="Arial" panose="020B0604020202020204" pitchFamily="34" charset="0"/>
              <a:buChar char="•"/>
            </a:pPr>
            <a:r>
              <a:rPr lang="en-US" dirty="0"/>
              <a:t>0.2-0.5 weak against; </a:t>
            </a:r>
          </a:p>
          <a:p>
            <a:pPr marL="285750" indent="-285750">
              <a:lnSpc>
                <a:spcPts val="1350"/>
              </a:lnSpc>
              <a:buFont typeface="Arial" panose="020B0604020202020204" pitchFamily="34" charset="0"/>
              <a:buChar char="•"/>
            </a:pPr>
            <a:r>
              <a:rPr lang="en-US" dirty="0"/>
              <a:t>0.1-0.2 moderate against; </a:t>
            </a:r>
          </a:p>
          <a:p>
            <a:pPr marL="285750" indent="-285750">
              <a:lnSpc>
                <a:spcPts val="1350"/>
              </a:lnSpc>
              <a:buFont typeface="Arial" panose="020B0604020202020204" pitchFamily="34" charset="0"/>
              <a:buChar char="•"/>
            </a:pPr>
            <a:r>
              <a:rPr lang="en-US" dirty="0"/>
              <a:t>≤0.1 strong against</a:t>
            </a:r>
          </a:p>
        </p:txBody>
      </p:sp>
    </p:spTree>
    <p:extLst>
      <p:ext uri="{BB962C8B-B14F-4D97-AF65-F5344CB8AC3E}">
        <p14:creationId xmlns:p14="http://schemas.microsoft.com/office/powerpoint/2010/main" val="3238523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0EFA4-E357-ACE6-FEB2-284D2B992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79F66-1D4D-7376-2448-66C0C79B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763E1D69-884E-CB8C-02C1-50651CADE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863" y="149145"/>
            <a:ext cx="5378116" cy="670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20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CAD37-8875-5505-10D9-6BBD56A35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552E4-C416-5CE4-E688-4D6C8BFC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 descr="A group of colored dots&#10;&#10;AI-generated content may be incorrect.">
            <a:extLst>
              <a:ext uri="{FF2B5EF4-FFF2-40B4-BE49-F238E27FC236}">
                <a16:creationId xmlns:a16="http://schemas.microsoft.com/office/drawing/2014/main" id="{52473395-87E0-2990-8CE1-262C00AD3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495" y="1399507"/>
            <a:ext cx="9569116" cy="510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18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7526C-B4CA-4007-0314-AA493BB35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018C-3C50-660C-3E00-1F8541C3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2852C7-A75D-B4A9-E623-748B3FFE0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592" y="698500"/>
            <a:ext cx="5816934" cy="600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85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ADB25-5D29-F04E-250E-AE91EA78A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304E-3E7B-6CC9-1CB1-D8AD68C91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D0F90-E2CC-1BBB-5001-1CA7D1E91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“We found that LLMs estimated diagnostic LRs with negligible mean bias and bounded dispersion, with the newest model, GPT-5, showing the closest agreement with literature-reported values (95% limits of agreement of 0.26×–3.70×). </a:t>
            </a:r>
          </a:p>
          <a:p>
            <a:r>
              <a:rPr lang="en-US" dirty="0"/>
              <a:t>Agreement varied by finding type, with laboratory test results showing looser agreement than history, signs/symptoms, or imaging results. </a:t>
            </a:r>
          </a:p>
          <a:p>
            <a:r>
              <a:rPr lang="en-US" dirty="0"/>
              <a:t>Qualitative category agreement was substantial (</a:t>
            </a:r>
            <a:r>
              <a:rPr lang="el-GR" dirty="0"/>
              <a:t>κ = 0.78 </a:t>
            </a:r>
            <a:r>
              <a:rPr lang="en-US" dirty="0"/>
              <a:t>for GPT-5).</a:t>
            </a:r>
          </a:p>
          <a:p>
            <a:r>
              <a:rPr lang="en-US" dirty="0"/>
              <a:t>Together, these results suggest LLM-estimated LRs can support Bayesian reasoning when empirical LRs are absent, inapplicable, or uncertain.”</a:t>
            </a:r>
          </a:p>
        </p:txBody>
      </p:sp>
    </p:spTree>
    <p:extLst>
      <p:ext uri="{BB962C8B-B14F-4D97-AF65-F5344CB8AC3E}">
        <p14:creationId xmlns:p14="http://schemas.microsoft.com/office/powerpoint/2010/main" val="1033269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6A5E0-B731-F948-3929-B03C70539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E8520-A066-39EF-90EA-C66BA589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EC3D5-2A50-1272-F146-21C2AAA2A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Contamination: </a:t>
            </a:r>
            <a:r>
              <a:rPr lang="en-US" dirty="0" err="1"/>
              <a:t>TheNNT</a:t>
            </a:r>
            <a:r>
              <a:rPr lang="en-US" dirty="0"/>
              <a:t> LRs likely present in pretraining; some agreement may reflect prior exposure.</a:t>
            </a:r>
          </a:p>
          <a:p>
            <a:pPr lvl="1"/>
            <a:r>
              <a:rPr lang="en-US" dirty="0"/>
              <a:t>Minimal Regurgitation</a:t>
            </a:r>
          </a:p>
          <a:p>
            <a:pPr lvl="1"/>
            <a:r>
              <a:rPr lang="en-US" dirty="0"/>
              <a:t>Influence on weights in the training data?</a:t>
            </a:r>
          </a:p>
        </p:txBody>
      </p:sp>
    </p:spTree>
    <p:extLst>
      <p:ext uri="{BB962C8B-B14F-4D97-AF65-F5344CB8AC3E}">
        <p14:creationId xmlns:p14="http://schemas.microsoft.com/office/powerpoint/2010/main" val="3512676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4A714-E7B5-6CF1-B7E2-2BCD5F2CD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A996-3900-E2B1-D159-2377C3C84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AE5ED-64E8-19FB-C52C-ABE7B8C24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Clinical takeaway: LLM‑estimated LRs can act as auditable evidence weights for Bayesian updating; use serially, not as single decisive tests; integrate with teaching and decision support now, validate prospectively for discovery later.</a:t>
            </a:r>
          </a:p>
          <a:p>
            <a:pPr lvl="1"/>
            <a:r>
              <a:rPr lang="en-US" dirty="0"/>
              <a:t>Likely less useful for estimating a single key finding then multiple findings that are then chained together.</a:t>
            </a:r>
          </a:p>
          <a:p>
            <a:pPr lvl="1"/>
            <a:r>
              <a:rPr lang="en-US" dirty="0"/>
              <a:t>”Naïve Bayes Miracle”</a:t>
            </a:r>
          </a:p>
        </p:txBody>
      </p:sp>
    </p:spTree>
    <p:extLst>
      <p:ext uri="{BB962C8B-B14F-4D97-AF65-F5344CB8AC3E}">
        <p14:creationId xmlns:p14="http://schemas.microsoft.com/office/powerpoint/2010/main" val="192172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5751-838E-5E9C-7C5F-DDCB1531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Summary:</a:t>
            </a:r>
            <a:r>
              <a:rPr lang="en-US" dirty="0"/>
              <a:t> LLMs to Estimate Diagnostic LRs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CB1F0-2BD0-1C69-82F2-6BF3DDC3C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Problem: </a:t>
            </a:r>
            <a:r>
              <a:rPr lang="en-US" dirty="0"/>
              <a:t>Bayesian reasoning requires likelihood ratios (LRs).</a:t>
            </a:r>
          </a:p>
          <a:p>
            <a:r>
              <a:rPr lang="en-US" u="sng" dirty="0"/>
              <a:t>Approach: </a:t>
            </a:r>
            <a:r>
              <a:rPr lang="en-US" dirty="0"/>
              <a:t>Ask LLMs to estimate LRs for findings.</a:t>
            </a:r>
          </a:p>
          <a:p>
            <a:r>
              <a:rPr lang="en-US" u="sng" dirty="0"/>
              <a:t>Claim: </a:t>
            </a:r>
            <a:r>
              <a:rPr lang="en-US" dirty="0"/>
              <a:t>Modern large language models (LLMs) approximate diagnostic LRs with negligible bias and bounded dispersion.</a:t>
            </a:r>
          </a:p>
          <a:p>
            <a:r>
              <a:rPr lang="en-US" u="sng" dirty="0"/>
              <a:t>Payoff:</a:t>
            </a:r>
            <a:r>
              <a:rPr lang="en-US" dirty="0"/>
              <a:t> Usable evidence weights when data are thin.</a:t>
            </a:r>
          </a:p>
        </p:txBody>
      </p:sp>
    </p:spTree>
    <p:extLst>
      <p:ext uri="{BB962C8B-B14F-4D97-AF65-F5344CB8AC3E}">
        <p14:creationId xmlns:p14="http://schemas.microsoft.com/office/powerpoint/2010/main" val="144994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C8C6C-C631-E29F-BC62-436BD6EA2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4B122-C663-4227-9DE8-BF6012260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CA3B7-9E55-3EDD-2E52-75036DECE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104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Pretest odds × LR = Posterior odds</a:t>
            </a:r>
          </a:p>
          <a:p>
            <a:pPr lvl="1"/>
            <a:r>
              <a:rPr lang="en-US" dirty="0"/>
              <a:t>Why LRs? portable across pretest; multiplicative; chain rule</a:t>
            </a:r>
          </a:p>
          <a:p>
            <a:pPr lvl="1"/>
            <a:r>
              <a:rPr lang="en-US" dirty="0"/>
              <a:t>Limitations: assumed LR independence, LR spectrum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Example: </a:t>
            </a:r>
          </a:p>
          <a:p>
            <a:pPr marL="457200" lvl="1" indent="0">
              <a:buNone/>
            </a:pPr>
            <a:r>
              <a:rPr lang="en-US" dirty="0"/>
              <a:t>Pre-test Probability = 0.7; LR = 2</a:t>
            </a:r>
          </a:p>
          <a:p>
            <a:pPr marL="457200" lvl="1" indent="0">
              <a:buNone/>
            </a:pPr>
            <a:r>
              <a:rPr lang="en-US" dirty="0"/>
              <a:t>Pre-test Odds = 0.7/0.3 = 2.33</a:t>
            </a:r>
          </a:p>
          <a:p>
            <a:pPr marL="457200" lvl="1" indent="0">
              <a:buNone/>
            </a:pPr>
            <a:r>
              <a:rPr lang="en-US" dirty="0"/>
              <a:t>Post-test Odds = 2.33 * 2 = 4.66</a:t>
            </a:r>
          </a:p>
          <a:p>
            <a:pPr marL="457200" lvl="1" indent="0">
              <a:buNone/>
            </a:pPr>
            <a:r>
              <a:rPr lang="en-US" dirty="0"/>
              <a:t>Post-test Probability = .833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0DFD9B-70B3-CCEC-31F4-CA78EB9A3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602" y="681036"/>
            <a:ext cx="5576370" cy="271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B22A3AD-9F8A-9629-7E7A-2518CF76D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602" y="3532666"/>
            <a:ext cx="5576370" cy="271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04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40C10-82EF-637E-1260-880EC5B76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8D54-65E3-F7DC-D5D9-0A6D1D08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needs explicit evidence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3AC0A-D437-C5AF-1316-949FF9CEA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Clinicians default to gestalt.</a:t>
            </a:r>
          </a:p>
          <a:p>
            <a:r>
              <a:rPr lang="en-US" dirty="0"/>
              <a:t>Empiric LRs are scarce, context‑dependent, and slow to produce.</a:t>
            </a:r>
          </a:p>
          <a:p>
            <a:pPr lvl="1"/>
            <a:r>
              <a:rPr lang="en-US" dirty="0"/>
              <a:t>Diagnostic Test Accuracy Studies</a:t>
            </a:r>
          </a:p>
          <a:p>
            <a:r>
              <a:rPr lang="en-US" dirty="0"/>
              <a:t>Goal: Test whether LLMs can supply valid, auditable LR estimates at scale.</a:t>
            </a:r>
          </a:p>
        </p:txBody>
      </p:sp>
    </p:spTree>
    <p:extLst>
      <p:ext uri="{BB962C8B-B14F-4D97-AF65-F5344CB8AC3E}">
        <p14:creationId xmlns:p14="http://schemas.microsoft.com/office/powerpoint/2010/main" val="401982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B2295-F5DF-6383-553F-BD1A6D220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CF74-CA35-6F2C-0764-B613EA2E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scarcity vs LR necessity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3E800-6391-2A7C-C60A-1CEC885C6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Condition–finding–context space is combinatorially large; exhaustive LR measurement is infeasible.</a:t>
            </a:r>
          </a:p>
          <a:p>
            <a:r>
              <a:rPr lang="en-US" dirty="0"/>
              <a:t>Diagnostic accuracy studies are costly, slow, and often non‑transportable.</a:t>
            </a:r>
          </a:p>
          <a:p>
            <a:r>
              <a:rPr lang="en-US" dirty="0"/>
              <a:t>Therefore: inferred LRs are not a convenience but a requirement for scalable Bayesian care.</a:t>
            </a:r>
          </a:p>
          <a:p>
            <a:r>
              <a:rPr lang="en-US" dirty="0"/>
              <a:t>Hypothesis: LLMs can produce valid, auditable LR estimates to fill the gap. </a:t>
            </a:r>
          </a:p>
        </p:txBody>
      </p:sp>
    </p:spTree>
    <p:extLst>
      <p:ext uri="{BB962C8B-B14F-4D97-AF65-F5344CB8AC3E}">
        <p14:creationId xmlns:p14="http://schemas.microsoft.com/office/powerpoint/2010/main" val="2930812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6753-7C5E-903D-0036-F77990953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LRs Are Scarce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2DE28-4277-B65E-C71D-D2CF27265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Condition–finding–context space is huge.</a:t>
            </a:r>
          </a:p>
          <a:p>
            <a:r>
              <a:rPr lang="en-US" dirty="0"/>
              <a:t>Accuracy studies are costly and slow.</a:t>
            </a:r>
          </a:p>
          <a:p>
            <a:r>
              <a:rPr lang="en-US" dirty="0"/>
              <a:t>LRs drift with spectrum and setting.</a:t>
            </a:r>
          </a:p>
          <a:p>
            <a:r>
              <a:rPr lang="en-US" dirty="0"/>
              <a:t>Bottom line: we need credible estimates.</a:t>
            </a:r>
          </a:p>
        </p:txBody>
      </p:sp>
    </p:spTree>
    <p:extLst>
      <p:ext uri="{BB962C8B-B14F-4D97-AF65-F5344CB8AC3E}">
        <p14:creationId xmlns:p14="http://schemas.microsoft.com/office/powerpoint/2010/main" val="272338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A73F62-4EAD-E7AC-67B3-1B5780B5FE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206380"/>
              </p:ext>
            </p:extLst>
          </p:nvPr>
        </p:nvGraphicFramePr>
        <p:xfrm>
          <a:off x="6906126" y="3144619"/>
          <a:ext cx="5127304" cy="3221433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732472">
                  <a:extLst>
                    <a:ext uri="{9D8B030D-6E8A-4147-A177-3AD203B41FA5}">
                      <a16:colId xmlns:a16="http://schemas.microsoft.com/office/drawing/2014/main" val="1486202493"/>
                    </a:ext>
                  </a:extLst>
                </a:gridCol>
                <a:gridCol w="732472">
                  <a:extLst>
                    <a:ext uri="{9D8B030D-6E8A-4147-A177-3AD203B41FA5}">
                      <a16:colId xmlns:a16="http://schemas.microsoft.com/office/drawing/2014/main" val="2457003643"/>
                    </a:ext>
                  </a:extLst>
                </a:gridCol>
                <a:gridCol w="732472">
                  <a:extLst>
                    <a:ext uri="{9D8B030D-6E8A-4147-A177-3AD203B41FA5}">
                      <a16:colId xmlns:a16="http://schemas.microsoft.com/office/drawing/2014/main" val="2954565536"/>
                    </a:ext>
                  </a:extLst>
                </a:gridCol>
                <a:gridCol w="732472">
                  <a:extLst>
                    <a:ext uri="{9D8B030D-6E8A-4147-A177-3AD203B41FA5}">
                      <a16:colId xmlns:a16="http://schemas.microsoft.com/office/drawing/2014/main" val="3009328367"/>
                    </a:ext>
                  </a:extLst>
                </a:gridCol>
                <a:gridCol w="732472">
                  <a:extLst>
                    <a:ext uri="{9D8B030D-6E8A-4147-A177-3AD203B41FA5}">
                      <a16:colId xmlns:a16="http://schemas.microsoft.com/office/drawing/2014/main" val="2823903586"/>
                    </a:ext>
                  </a:extLst>
                </a:gridCol>
                <a:gridCol w="732472">
                  <a:extLst>
                    <a:ext uri="{9D8B030D-6E8A-4147-A177-3AD203B41FA5}">
                      <a16:colId xmlns:a16="http://schemas.microsoft.com/office/drawing/2014/main" val="4285408742"/>
                    </a:ext>
                  </a:extLst>
                </a:gridCol>
                <a:gridCol w="732472">
                  <a:extLst>
                    <a:ext uri="{9D8B030D-6E8A-4147-A177-3AD203B41FA5}">
                      <a16:colId xmlns:a16="http://schemas.microsoft.com/office/drawing/2014/main" val="1876237996"/>
                    </a:ext>
                  </a:extLst>
                </a:gridCol>
              </a:tblGrid>
              <a:tr h="425266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kern="100" dirty="0">
                          <a:effectLst/>
                        </a:rPr>
                        <a:t>Statistic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kern="100" dirty="0">
                          <a:effectLst/>
                        </a:rPr>
                        <a:t>Overall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kern="100">
                          <a:effectLst/>
                        </a:rPr>
                        <a:t>Test results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kern="100">
                          <a:effectLst/>
                        </a:rPr>
                        <a:t>Imaging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kern="100">
                          <a:effectLst/>
                        </a:rPr>
                        <a:t>History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kern="100">
                          <a:effectLst/>
                        </a:rPr>
                        <a:t>Signs Symptoms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kern="100" dirty="0">
                          <a:effectLst/>
                        </a:rPr>
                        <a:t>Diagnosis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1346542"/>
                  </a:ext>
                </a:extLst>
              </a:tr>
              <a:tr h="212633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kern="100" dirty="0">
                          <a:effectLst/>
                        </a:rPr>
                        <a:t>Count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700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110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57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134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416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8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3498322"/>
                  </a:ext>
                </a:extLst>
              </a:tr>
              <a:tr h="31895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kern="100" dirty="0">
                          <a:effectLst/>
                        </a:rPr>
                        <a:t>Geometric mean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1.206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1.071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 dirty="0">
                          <a:effectLst/>
                        </a:rPr>
                        <a:t>1.322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1.065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1.267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 dirty="0">
                          <a:effectLst/>
                        </a:rPr>
                        <a:t>1.164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338713"/>
                  </a:ext>
                </a:extLst>
              </a:tr>
              <a:tr h="31895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kern="100">
                          <a:effectLst/>
                        </a:rPr>
                        <a:t>5th percentile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0.190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0.060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0.200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0.226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0.360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0.064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0687143"/>
                  </a:ext>
                </a:extLst>
              </a:tr>
              <a:tr h="31895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kern="100">
                          <a:effectLst/>
                        </a:rPr>
                        <a:t>25th percentile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0.700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0.312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0.680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0.755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0.700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0.077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4352500"/>
                  </a:ext>
                </a:extLst>
              </a:tr>
              <a:tr h="31895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kern="100">
                          <a:effectLst/>
                        </a:rPr>
                        <a:t>50th percentile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0.995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2.057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0393003"/>
                  </a:ext>
                </a:extLst>
              </a:tr>
              <a:tr h="31895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kern="100">
                          <a:effectLst/>
                        </a:rPr>
                        <a:t>75th percentile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2.200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3.675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3.300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1.675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2.100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16.300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4866492"/>
                  </a:ext>
                </a:extLst>
              </a:tr>
              <a:tr h="31895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kern="100">
                          <a:effectLst/>
                        </a:rPr>
                        <a:t>95th percentile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7.905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15.550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12.000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5.085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7.225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26.300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3929210"/>
                  </a:ext>
                </a:extLst>
              </a:tr>
              <a:tr h="31895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kern="100" dirty="0">
                          <a:effectLst/>
                        </a:rPr>
                        <a:t>Min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0.010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0.010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0.010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0.050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0.040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0.060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8546821"/>
                  </a:ext>
                </a:extLst>
              </a:tr>
              <a:tr h="31895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kern="100" dirty="0">
                          <a:effectLst/>
                        </a:rPr>
                        <a:t>Max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 dirty="0">
                          <a:effectLst/>
                        </a:rPr>
                        <a:t>145.894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145.894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34.400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18.500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57.000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 dirty="0">
                          <a:effectLst/>
                        </a:rPr>
                        <a:t>27.000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428570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464499F-0E32-F61E-028F-2672E1311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3" y="2870223"/>
            <a:ext cx="6821133" cy="39228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1BF06F-F590-6A53-EC23-95AFEE410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328" y="20133"/>
            <a:ext cx="5590309" cy="2999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CE8286-ED9C-3298-F9EB-B1FB693AE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338" y="0"/>
            <a:ext cx="5484654" cy="26383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FFB3139-30C0-F83A-6B85-BC65AF4EB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2" y="2793895"/>
            <a:ext cx="6821133" cy="39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6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D9013-6986-A13B-6545-0B2992DE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 &amp;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2772B-A7E1-2F8C-6152-A3B47F9FE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Compare LLM‑estimated LRs to </a:t>
            </a:r>
            <a:r>
              <a:rPr lang="en-US" dirty="0" err="1"/>
              <a:t>TheNNT</a:t>
            </a:r>
            <a:r>
              <a:rPr lang="en-US" dirty="0"/>
              <a:t> values for each finding–condition pair.</a:t>
            </a:r>
          </a:p>
          <a:p>
            <a:r>
              <a:rPr lang="en-US" dirty="0"/>
              <a:t>Models: GPT‑4o, o3, GPT‑5 (increasing recency/ability).</a:t>
            </a:r>
          </a:p>
          <a:p>
            <a:r>
              <a:rPr lang="en-US" dirty="0"/>
              <a:t>Date of LLM queries: Aug 25, 2025.</a:t>
            </a:r>
          </a:p>
          <a:p>
            <a:r>
              <a:rPr lang="en-US" dirty="0"/>
              <a:t>No web access; no fine‑tuning; few‑shot only.</a:t>
            </a:r>
          </a:p>
          <a:p>
            <a:r>
              <a:rPr lang="en-US" dirty="0"/>
              <a:t>Agreement assessed with Bland–Altman on log‑LR (ratio limits reported)</a:t>
            </a:r>
          </a:p>
        </p:txBody>
      </p:sp>
    </p:spTree>
    <p:extLst>
      <p:ext uri="{BB962C8B-B14F-4D97-AF65-F5344CB8AC3E}">
        <p14:creationId xmlns:p14="http://schemas.microsoft.com/office/powerpoint/2010/main" val="3456736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13E1F-2C63-A4A5-5F5F-F8CEA293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Strategy: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C719E-48C9-7C90-B014-8E87BF48B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System role: “Bayesian diagnostic assistant”; return only JSON {"value": float&gt;0}.</a:t>
            </a:r>
          </a:p>
          <a:p>
            <a:pPr marL="0" indent="0">
              <a:buNone/>
            </a:pPr>
            <a:r>
              <a:rPr lang="en-US" dirty="0"/>
              <a:t>Definition shown: LR = P(finding | diagnosis) / P(finding | not‑diagnosis).</a:t>
            </a:r>
          </a:p>
          <a:p>
            <a:pPr marL="0" indent="0">
              <a:buNone/>
            </a:pPr>
            <a:r>
              <a:rPr lang="en-US" dirty="0"/>
              <a:t>Few‑shot: 8 examples for non‑reasoning model; 2 for reasoning models; examples are clinician‑estimated, not scraped.</a:t>
            </a:r>
          </a:p>
          <a:p>
            <a:pPr marL="0" indent="0">
              <a:buNone/>
            </a:pPr>
            <a:r>
              <a:rPr lang="en-US" dirty="0"/>
              <a:t>Inference: </a:t>
            </a:r>
          </a:p>
          <a:p>
            <a:pPr marL="0" indent="0">
              <a:buNone/>
            </a:pPr>
            <a:r>
              <a:rPr lang="en-US" dirty="0"/>
              <a:t>	GPT‑4o temperature 0.2; </a:t>
            </a:r>
          </a:p>
          <a:p>
            <a:pPr marL="0" indent="0">
              <a:buNone/>
            </a:pPr>
            <a:r>
              <a:rPr lang="en-US" dirty="0"/>
              <a:t>	o3/GPT‑5 reasoning effort “medium”; </a:t>
            </a:r>
          </a:p>
          <a:p>
            <a:pPr marL="0" indent="0">
              <a:buNone/>
            </a:pPr>
            <a:r>
              <a:rPr lang="en-US" dirty="0"/>
              <a:t>	verbosity minimized; </a:t>
            </a:r>
          </a:p>
          <a:p>
            <a:pPr marL="0" indent="0">
              <a:buNone/>
            </a:pPr>
            <a:r>
              <a:rPr lang="en-US" dirty="0"/>
              <a:t>	structured outputs enforced with schema. </a:t>
            </a:r>
          </a:p>
        </p:txBody>
      </p:sp>
    </p:spTree>
    <p:extLst>
      <p:ext uri="{BB962C8B-B14F-4D97-AF65-F5344CB8AC3E}">
        <p14:creationId xmlns:p14="http://schemas.microsoft.com/office/powerpoint/2010/main" val="44367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1029</Words>
  <Application>Microsoft Macintosh PowerPoint</Application>
  <PresentationFormat>Widescreen</PresentationFormat>
  <Paragraphs>180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Times New Roman</vt:lpstr>
      <vt:lpstr>Office Theme</vt:lpstr>
      <vt:lpstr>Estimation of Medical Diagnostic Likelihood Ratios Using Artificial Intelligence</vt:lpstr>
      <vt:lpstr>Summary: LLMs to Estimate Diagnostic LRs</vt:lpstr>
      <vt:lpstr>Bayesian Reasoning</vt:lpstr>
      <vt:lpstr>Bayes needs explicit evidence weights</vt:lpstr>
      <vt:lpstr>LR scarcity vs LR necessity</vt:lpstr>
      <vt:lpstr>Why LRs Are Scarce</vt:lpstr>
      <vt:lpstr>PowerPoint Presentation</vt:lpstr>
      <vt:lpstr>Study design &amp; models</vt:lpstr>
      <vt:lpstr>Prompt Strategy: </vt:lpstr>
      <vt:lpstr>Results</vt:lpstr>
      <vt:lpstr>Qualitative Agreement</vt:lpstr>
      <vt:lpstr>Results</vt:lpstr>
      <vt:lpstr>Results</vt:lpstr>
      <vt:lpstr>Results</vt:lpstr>
      <vt:lpstr>Conclusion</vt:lpstr>
      <vt:lpstr>Limitations</vt:lpstr>
      <vt:lpstr>Implications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Locke</dc:creator>
  <cp:lastModifiedBy>Brian Locke</cp:lastModifiedBy>
  <cp:revision>4</cp:revision>
  <dcterms:created xsi:type="dcterms:W3CDTF">2025-09-22T13:22:02Z</dcterms:created>
  <dcterms:modified xsi:type="dcterms:W3CDTF">2025-09-22T15:40:49Z</dcterms:modified>
</cp:coreProperties>
</file>