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368" r:id="rId6"/>
    <p:sldId id="371" r:id="rId7"/>
    <p:sldId id="378" r:id="rId8"/>
    <p:sldId id="367" r:id="rId9"/>
    <p:sldId id="380" r:id="rId10"/>
    <p:sldId id="379" r:id="rId11"/>
    <p:sldId id="381" r:id="rId12"/>
    <p:sldId id="384" r:id="rId13"/>
    <p:sldId id="382" r:id="rId14"/>
    <p:sldId id="385" r:id="rId15"/>
    <p:sldId id="387" r:id="rId16"/>
    <p:sldId id="383" r:id="rId17"/>
    <p:sldId id="374" r:id="rId18"/>
    <p:sldId id="386" r:id="rId19"/>
    <p:sldId id="263" r:id="rId20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Locke" initials="BL" lastIdx="1" clrIdx="0">
    <p:extLst>
      <p:ext uri="{19B8F6BF-5375-455C-9EA6-DF929625EA0E}">
        <p15:presenceInfo xmlns:p15="http://schemas.microsoft.com/office/powerpoint/2012/main" userId="Brian Loc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ED"/>
    <a:srgbClr val="A31527"/>
    <a:srgbClr val="A21727"/>
    <a:srgbClr val="CC0000"/>
    <a:srgbClr val="B01C32"/>
    <a:srgbClr val="CCCDCC"/>
    <a:srgbClr val="872C90"/>
    <a:srgbClr val="C51C30"/>
    <a:srgbClr val="1AA594"/>
    <a:srgbClr val="90B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84490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760" y="176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B8A31-2B9F-A94B-A2CC-00F18DA57334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F604B-6C0D-8446-A61A-2AA75F3719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EC66E-FACF-7F40-AACA-BA49429FF6B3}" type="datetimeFigureOut">
              <a:rPr lang="en-US" smtClean="0"/>
              <a:pPr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DD1B-7981-514B-B211-D97C9422D5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5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SGIM:</a:t>
            </a:r>
          </a:p>
          <a:p>
            <a:endParaRPr lang="en-US" dirty="0"/>
          </a:p>
          <a:p>
            <a:pPr lvl="0" defTabSz="914400">
              <a:lnSpc>
                <a:spcPct val="100000"/>
              </a:lnSpc>
              <a:defRPr sz="1800"/>
            </a:pPr>
            <a:r>
              <a:rPr lang="en-US" sz="1200" b="1" u="none" dirty="0">
                <a:latin typeface="+mn-lt"/>
                <a:ea typeface="Calibri"/>
                <a:cs typeface="Calibri"/>
                <a:sym typeface="Calibri"/>
              </a:rPr>
              <a:t>Teacher’s guide</a:t>
            </a:r>
          </a:p>
          <a:p>
            <a:pPr lvl="0" defTabSz="914400">
              <a:lnSpc>
                <a:spcPct val="100000"/>
              </a:lnSpc>
              <a:defRPr sz="1800"/>
            </a:pPr>
            <a:r>
              <a:rPr lang="en-US" sz="1200" b="0" i="1" u="none" dirty="0">
                <a:latin typeface="+mn-lt"/>
                <a:ea typeface="Calibri"/>
                <a:cs typeface="Calibri"/>
                <a:sym typeface="Calibri"/>
              </a:rPr>
              <a:t>Definition</a:t>
            </a:r>
            <a:r>
              <a:rPr lang="en-US" sz="1200" b="0" i="1" u="none" baseline="0" dirty="0">
                <a:latin typeface="+mn-lt"/>
                <a:ea typeface="Calibri"/>
                <a:cs typeface="Calibri"/>
                <a:sym typeface="Calibri"/>
              </a:rPr>
              <a:t> of PR:</a:t>
            </a:r>
          </a:p>
          <a:p>
            <a:pPr marL="171450" lvl="0" indent="-171450" defTabSz="914400">
              <a:lnSpc>
                <a:spcPct val="100000"/>
              </a:lnSpc>
              <a:buFontTx/>
              <a:buChar char="-"/>
              <a:defRPr sz="1800"/>
            </a:pPr>
            <a:r>
              <a:rPr lang="en-US" sz="1200" b="0" i="0" u="none" baseline="0" dirty="0">
                <a:latin typeface="+mn-lt"/>
                <a:ea typeface="Calibri"/>
                <a:cs typeface="Calibri"/>
                <a:sym typeface="Calibri"/>
              </a:rPr>
              <a:t>Ask what the key ingredients of a problem representation are, can then click to reveal the 3 questions, and discuss examples of the kind of information that should be included </a:t>
            </a:r>
          </a:p>
          <a:p>
            <a:pPr marL="171450" lvl="2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Who is the patient? </a:t>
            </a:r>
            <a:r>
              <a:rPr lang="en-US" sz="1200" i="1" dirty="0">
                <a:latin typeface="+mn-lt"/>
                <a:ea typeface="Calibri"/>
                <a:cs typeface="Calibri"/>
                <a:sym typeface="Calibri"/>
              </a:rPr>
              <a:t>What are the pertinent demographics and risk factors</a:t>
            </a: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1800"/>
            </a:pPr>
            <a:r>
              <a:rPr lang="en-US" sz="1200" b="0" dirty="0">
                <a:latin typeface="+mn-lt"/>
                <a:ea typeface="Calibri"/>
                <a:cs typeface="Calibri"/>
                <a:sym typeface="Calibri"/>
              </a:rPr>
              <a:t>What is the temporal pattern of the illness? </a:t>
            </a:r>
            <a:r>
              <a:rPr lang="en-US" sz="1200" b="0" i="1" dirty="0">
                <a:latin typeface="+mn-lt"/>
                <a:ea typeface="Calibri"/>
                <a:cs typeface="Calibri"/>
                <a:sym typeface="Calibri"/>
              </a:rPr>
              <a:t>What is the duration (hyperacute, acute, subacute, chronic) and tempo (stable, progressive, resolving, intermittent, waxing and waning)</a:t>
            </a:r>
          </a:p>
          <a:p>
            <a:pPr marL="171450" lvl="0" indent="-171450" defTabSz="914400">
              <a:lnSpc>
                <a:spcPct val="100000"/>
              </a:lnSpc>
              <a:buSzPct val="100000"/>
              <a:buChar char="-"/>
              <a:defRPr sz="1800"/>
            </a:pPr>
            <a:r>
              <a:rPr lang="en-US" sz="1200" dirty="0">
                <a:latin typeface="+mn-lt"/>
                <a:ea typeface="Calibri"/>
                <a:cs typeface="Calibri"/>
                <a:sym typeface="Calibri"/>
              </a:rPr>
              <a:t>What is the clinical syndrome? </a:t>
            </a:r>
            <a:r>
              <a:rPr lang="en-US" sz="1200" i="1" dirty="0">
                <a:latin typeface="+mn-lt"/>
                <a:ea typeface="Calibri"/>
                <a:cs typeface="Calibri"/>
                <a:sym typeface="Calibri"/>
              </a:rPr>
              <a:t>What are the key signs and symptoms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6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DD1B-7981-514B-B211-D97C9422D57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597358"/>
            <a:ext cx="12435840" cy="176403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6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 Bol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94560" y="4925167"/>
            <a:ext cx="10241280" cy="247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cap="all" baseline="0">
                <a:solidFill>
                  <a:srgbClr val="B01C32"/>
                </a:solidFill>
                <a:latin typeface="Century Gothic Bold Italic" charset="0"/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2339181" y="3489325"/>
            <a:ext cx="9952038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16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1713" y="2499120"/>
            <a:ext cx="246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gradFill>
          <a:gsLst>
            <a:gs pos="60000">
              <a:schemeClr val="tx1">
                <a:lumMod val="80000"/>
                <a:lumOff val="20000"/>
              </a:schemeClr>
            </a:gs>
            <a:gs pos="100000">
              <a:srgbClr val="1E1E1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U Health_horizontal_white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" y="7669428"/>
            <a:ext cx="1558925" cy="409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02063" y="3465512"/>
            <a:ext cx="12839700" cy="137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"Click to edit Master text styles”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21550" y="5106988"/>
            <a:ext cx="6419850" cy="366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0" i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 userDrawn="1"/>
        </p:nvSpPr>
        <p:spPr>
          <a:xfrm>
            <a:off x="0" y="1"/>
            <a:ext cx="12700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1">
    <p:bg>
      <p:bgPr>
        <a:gradFill flip="none" rotWithShape="1">
          <a:gsLst>
            <a:gs pos="0">
              <a:srgbClr val="A21727">
                <a:lumMod val="96000"/>
                <a:lumOff val="4000"/>
              </a:srgbClr>
            </a:gs>
            <a:gs pos="100000">
              <a:srgbClr val="A2172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633788" y="4733925"/>
            <a:ext cx="7315200" cy="635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3" descr="U Health_horizontal_white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59488" y="5008563"/>
            <a:ext cx="248602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33788" y="3146516"/>
            <a:ext cx="73152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0" b="0" i="0" spc="200" baseline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screen">
            <a:grayscl/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8359"/>
            <a:ext cx="14630400" cy="82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633788" y="3146516"/>
            <a:ext cx="7315200" cy="17240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0" b="0" i="0" spc="200" baseline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9" name="Picture 16" descr="U Health_horizontal_cmyk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1713" y="4995863"/>
            <a:ext cx="2466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/>
          <p:cNvCxnSpPr/>
          <p:nvPr userDrawn="1"/>
        </p:nvCxnSpPr>
        <p:spPr>
          <a:xfrm flipV="1">
            <a:off x="3633788" y="4733925"/>
            <a:ext cx="7315200" cy="6350"/>
          </a:xfrm>
          <a:prstGeom prst="line">
            <a:avLst/>
          </a:prstGeom>
          <a:ln w="3175" cmpd="sng">
            <a:solidFill>
              <a:srgbClr val="B01C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592525" y="7862425"/>
            <a:ext cx="11906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143605" y="7862425"/>
            <a:ext cx="11906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694975" y="7862425"/>
            <a:ext cx="1190625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2114868"/>
            <a:ext cx="12676414" cy="5350804"/>
          </a:xfrm>
          <a:prstGeom prst="rect">
            <a:avLst/>
          </a:prstGeo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Text/Title and One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2114868"/>
            <a:ext cx="6059829" cy="5350804"/>
          </a:xfrm>
          <a:prstGeom prst="rect">
            <a:avLst/>
          </a:prstGeo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7839051" y="2114868"/>
            <a:ext cx="6059829" cy="5350804"/>
          </a:xfrm>
          <a:prstGeom prst="rect">
            <a:avLst/>
          </a:prstGeom>
        </p:spPr>
        <p:txBody>
          <a:bodyPr/>
          <a:lstStyle>
            <a:lvl1pPr>
              <a:defRPr sz="4480"/>
            </a:lvl1pPr>
            <a:lvl2pPr>
              <a:defRPr sz="3840"/>
            </a:lvl2pPr>
            <a:lvl3pPr>
              <a:defRPr sz="3200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694482"/>
            <a:ext cx="12793980" cy="6594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7000" cy="8302625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592763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@HANDLE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143605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HASHTAG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94447" y="7866925"/>
            <a:ext cx="1191153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1" i="0" spc="200" baseline="0">
                <a:solidFill>
                  <a:srgbClr val="A21727"/>
                </a:solidFill>
              </a:defRPr>
            </a:lvl1pPr>
          </a:lstStyle>
          <a:p>
            <a:pPr lvl="0"/>
            <a:r>
              <a:rPr lang="en-US" dirty="0"/>
              <a:t>MISC</a:t>
            </a:r>
          </a:p>
        </p:txBody>
      </p:sp>
      <p:pic>
        <p:nvPicPr>
          <p:cNvPr id="14" name="Picture 13" descr="U Health_horizontal_cmyk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100" y="7680325"/>
            <a:ext cx="1558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2576513" y="7856538"/>
            <a:ext cx="12726987" cy="0"/>
          </a:xfrm>
          <a:prstGeom prst="line">
            <a:avLst/>
          </a:prstGeom>
          <a:ln w="12700" cmpd="sng">
            <a:solidFill>
              <a:srgbClr val="A21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-325850" y="1618665"/>
            <a:ext cx="15328962" cy="5835431"/>
          </a:xfrm>
          <a:prstGeom prst="rect">
            <a:avLst/>
          </a:prstGeom>
          <a:solidFill>
            <a:srgbClr val="A21727"/>
          </a:solidFill>
          <a:ln>
            <a:noFill/>
          </a:ln>
          <a:effectLst>
            <a:glow rad="444500">
              <a:schemeClr val="tx1">
                <a:lumMod val="95000"/>
                <a:lumOff val="5000"/>
                <a:alpha val="3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80"/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885601" y="7486650"/>
            <a:ext cx="7744800" cy="369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rgbClr val="A31527"/>
                </a:solidFill>
              </a:defRPr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461356" y="7857642"/>
            <a:ext cx="4169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de-DE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©</a:t>
            </a:r>
            <a:r>
              <a:rPr lang="en-US" sz="1200" b="1" spc="300" baseline="0" dirty="0">
                <a:solidFill>
                  <a:srgbClr val="A21727"/>
                </a:solidFill>
                <a:latin typeface="Century Gothic" charset="0"/>
                <a:ea typeface="Century Gothic" charset="0"/>
                <a:cs typeface="Century Gothic" charset="0"/>
              </a:rPr>
              <a:t>UNIVERSITY OF UTAH HEALTH, 2018</a:t>
            </a:r>
            <a:endParaRPr lang="en-US" sz="1200" b="1" spc="300" dirty="0">
              <a:solidFill>
                <a:srgbClr val="A2172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7000" cy="8229600"/>
          </a:xfrm>
          <a:prstGeom prst="rect">
            <a:avLst/>
          </a:prstGeom>
          <a:solidFill>
            <a:srgbClr val="AF282C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1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223956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45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3" r:id="rId5"/>
    <p:sldLayoutId id="2147483664" r:id="rId6"/>
    <p:sldLayoutId id="2147483665" r:id="rId7"/>
    <p:sldLayoutId id="2147483666" r:id="rId8"/>
    <p:sldLayoutId id="2147483655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31520" rtl="0" eaLnBrk="1" latinLnBrk="0" hangingPunct="1">
        <a:spcBef>
          <a:spcPct val="0"/>
        </a:spcBef>
        <a:buNone/>
        <a:defRPr sz="4480" b="0" i="0" kern="1200" cap="all" baseline="0">
          <a:solidFill>
            <a:srgbClr val="B01C32"/>
          </a:solidFill>
          <a:latin typeface="Century Gothic" charset="0"/>
          <a:ea typeface="+mj-ea"/>
          <a:cs typeface="Avenir Roman"/>
        </a:defRPr>
      </a:lvl1pPr>
    </p:titleStyle>
    <p:bodyStyle>
      <a:lvl1pPr marL="548640" indent="-548640" algn="l" defTabSz="731520" rtl="0" eaLnBrk="1" latinLnBrk="0" hangingPunct="1">
        <a:spcBef>
          <a:spcPct val="20000"/>
        </a:spcBef>
        <a:buFont typeface="Arial"/>
        <a:buChar char="•"/>
        <a:defRPr sz="448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384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20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56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20" b="0" i="0" kern="1200" baseline="0">
          <a:solidFill>
            <a:schemeClr val="tx1">
              <a:lumMod val="65000"/>
              <a:lumOff val="35000"/>
            </a:schemeClr>
          </a:solidFill>
          <a:latin typeface="Century Gothic" charset="0"/>
          <a:ea typeface="+mn-ea"/>
          <a:cs typeface="Avenir Roman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  <p15:guide id="2" orient="horz" pos="4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MORNING CASE CONF APR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BRIAN LOCKE, MD. CHIEF MEDICAL RESIDENT, INTERNAL MEDICINE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text&#10;&#10;Description automatically generated">
            <a:extLst>
              <a:ext uri="{FF2B5EF4-FFF2-40B4-BE49-F238E27FC236}">
                <a16:creationId xmlns:a16="http://schemas.microsoft.com/office/drawing/2014/main" id="{7FBAB260-F5F9-E547-A594-7729E7D5BC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466" y="0"/>
            <a:ext cx="10452746" cy="7269883"/>
          </a:xfrm>
        </p:spPr>
      </p:pic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22DA18F-8CEE-E24D-8930-B5F404378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94F96F7-D806-D14D-AE58-7DA71335B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744886"/>
            <a:ext cx="6059829" cy="5350804"/>
          </a:xfrm>
        </p:spPr>
        <p:txBody>
          <a:bodyPr/>
          <a:lstStyle/>
          <a:p>
            <a:r>
              <a:rPr lang="en-US" sz="1800" dirty="0"/>
              <a:t>A1c 5.1</a:t>
            </a:r>
          </a:p>
          <a:p>
            <a:r>
              <a:rPr lang="en-US" sz="1800" dirty="0"/>
              <a:t>TSH 7.76 (H) (Free T4 and T3 low) 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C3 144</a:t>
            </a:r>
          </a:p>
          <a:p>
            <a:r>
              <a:rPr lang="en-US" sz="1800" dirty="0"/>
              <a:t>C4 40</a:t>
            </a:r>
          </a:p>
          <a:p>
            <a:r>
              <a:rPr lang="en-US" sz="1800" dirty="0" err="1"/>
              <a:t>HbSab</a:t>
            </a:r>
            <a:r>
              <a:rPr lang="en-US" sz="1800" dirty="0"/>
              <a:t> reactive, </a:t>
            </a:r>
            <a:r>
              <a:rPr lang="en-US" sz="1800" dirty="0" err="1"/>
              <a:t>HbSag</a:t>
            </a:r>
            <a:r>
              <a:rPr lang="en-US" sz="1800" dirty="0"/>
              <a:t> nonreactive</a:t>
            </a:r>
          </a:p>
          <a:p>
            <a:r>
              <a:rPr lang="en-US" sz="1800" dirty="0"/>
              <a:t>HIV/Syphilis</a:t>
            </a:r>
          </a:p>
          <a:p>
            <a:r>
              <a:rPr lang="en-US" sz="1800" dirty="0"/>
              <a:t>ANCA negative</a:t>
            </a:r>
          </a:p>
          <a:p>
            <a:r>
              <a:rPr lang="en-US" sz="1800" dirty="0"/>
              <a:t>HCV negative</a:t>
            </a:r>
          </a:p>
          <a:p>
            <a:r>
              <a:rPr lang="en-US" sz="1800" dirty="0" err="1"/>
              <a:t>Cryo</a:t>
            </a:r>
            <a:r>
              <a:rPr lang="en-US" sz="1800" dirty="0"/>
              <a:t> negative</a:t>
            </a:r>
          </a:p>
          <a:p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76A4CE7-56B4-1D4B-AD35-9857F3282E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ABE4D-141E-EE41-989C-52945A63A286}"/>
              </a:ext>
            </a:extLst>
          </p:cNvPr>
          <p:cNvSpPr txBox="1"/>
          <p:nvPr/>
        </p:nvSpPr>
        <p:spPr>
          <a:xfrm>
            <a:off x="7338395" y="4170421"/>
            <a:ext cx="2669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r>
              <a:rPr lang="en-US" sz="1800" b="1" dirty="0"/>
              <a:t>Nephrotic range proteinuria</a:t>
            </a:r>
          </a:p>
          <a:p>
            <a:r>
              <a:rPr lang="en-US" sz="1800" b="1" dirty="0"/>
              <a:t>-edema, proteinuria, </a:t>
            </a:r>
            <a:r>
              <a:rPr lang="en-US" sz="1800" b="1" dirty="0" err="1"/>
              <a:t>hypoalbuminia</a:t>
            </a:r>
            <a:r>
              <a:rPr lang="en-US" sz="1800" b="1" dirty="0"/>
              <a:t>, 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Hypercoagulable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=&gt;</a:t>
            </a:r>
            <a:r>
              <a:rPr lang="en-US" sz="1800" b="1" dirty="0" err="1"/>
              <a:t>liipds</a:t>
            </a:r>
            <a:endParaRPr lang="en-US" sz="1800" b="1" dirty="0"/>
          </a:p>
          <a:p>
            <a:r>
              <a:rPr lang="en-US" sz="1800" b="1" dirty="0"/>
              <a:t>3+ blood -&gt;</a:t>
            </a:r>
          </a:p>
          <a:p>
            <a:r>
              <a:rPr lang="en-US" sz="1800" b="1" dirty="0"/>
              <a:t>-</a:t>
            </a:r>
            <a:r>
              <a:rPr lang="en-US" sz="1800" b="1" dirty="0" err="1"/>
              <a:t>alports</a:t>
            </a:r>
            <a:endParaRPr lang="en-US" sz="1800" b="1" dirty="0"/>
          </a:p>
          <a:p>
            <a:r>
              <a:rPr lang="en-US" sz="1800" b="1" dirty="0"/>
              <a:t>-nephritic </a:t>
            </a:r>
          </a:p>
          <a:p>
            <a:r>
              <a:rPr lang="en-US" sz="1800" b="1" dirty="0"/>
              <a:t>-nephrotic </a:t>
            </a:r>
          </a:p>
        </p:txBody>
      </p:sp>
      <p:graphicFrame>
        <p:nvGraphicFramePr>
          <p:cNvPr id="9" name="Table 63">
            <a:extLst>
              <a:ext uri="{FF2B5EF4-FFF2-40B4-BE49-F238E27FC236}">
                <a16:creationId xmlns:a16="http://schemas.microsoft.com/office/drawing/2014/main" id="{F85E8601-4B56-044B-8379-266641870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179770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Nephrotic range proteinuria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the diagnosis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dirty="0"/>
              <a:t>Renal biopsy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5" name="Picture 14" descr="A picture containing table, holding, man&#10;&#10;Description automatically generated">
            <a:extLst>
              <a:ext uri="{FF2B5EF4-FFF2-40B4-BE49-F238E27FC236}">
                <a16:creationId xmlns:a16="http://schemas.microsoft.com/office/drawing/2014/main" id="{96E8E206-8A84-2842-9B52-7A8EC311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924132"/>
            <a:ext cx="5057905" cy="1538954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9760C9D-B616-7A45-BB12-6E7F22C135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key points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8224" y="7817005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9BA76-14D6-F94D-BAB2-AF38EEBDEC69}"/>
              </a:ext>
            </a:extLst>
          </p:cNvPr>
          <p:cNvSpPr txBox="1"/>
          <p:nvPr/>
        </p:nvSpPr>
        <p:spPr>
          <a:xfrm>
            <a:off x="870847" y="2098042"/>
            <a:ext cx="7610622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DIAGNOSIS: MINIMAL CHANGE DISEASE</a:t>
            </a:r>
          </a:p>
          <a:p>
            <a:r>
              <a:rPr lang="en-US" dirty="0">
                <a:solidFill>
                  <a:schemeClr val="bg1"/>
                </a:solidFill>
              </a:rPr>
              <a:t>Illness Script: cause of nephrotic syndrome in young adults. Presents with subacute anasarca, proteinuria, and hematuria (when seen in adults).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9FB6FF-0C28-3641-A5EB-A7303F6B0FF3}"/>
              </a:ext>
            </a:extLst>
          </p:cNvPr>
          <p:cNvSpPr txBox="1"/>
          <p:nvPr/>
        </p:nvSpPr>
        <p:spPr>
          <a:xfrm>
            <a:off x="870847" y="4736721"/>
            <a:ext cx="76106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UA: Active sediment vs Bland Sediment</a:t>
            </a:r>
          </a:p>
          <a:p>
            <a:r>
              <a:rPr lang="en-US" dirty="0">
                <a:solidFill>
                  <a:schemeClr val="bg1"/>
                </a:solidFill>
              </a:rPr>
              <a:t>Could this be a problem in the glomerulus?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1D0-EA03-ED47-BEEF-36F712FAE3AB}"/>
              </a:ext>
            </a:extLst>
          </p:cNvPr>
          <p:cNvSpPr txBox="1"/>
          <p:nvPr/>
        </p:nvSpPr>
        <p:spPr>
          <a:xfrm>
            <a:off x="8828304" y="3016990"/>
            <a:ext cx="5878296" cy="313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 about problem representations!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is the patient?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temporal pattern of illness?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clinical syndrome? </a:t>
            </a:r>
            <a:endParaRPr lang="en-US" sz="2800" i="1" dirty="0">
              <a:solidFill>
                <a:srgbClr val="FFFFFF"/>
              </a:solidFill>
              <a:latin typeface="Calibri" panose="020F0502020204030204" pitchFamily="34" charset="0"/>
              <a:ea typeface="Trebuchet MS"/>
              <a:cs typeface="Calibri" panose="020F0502020204030204" pitchFamily="34" charset="0"/>
              <a:sym typeface="Trebuchet MS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sz="2400" dirty="0"/>
              <a:t>Discharged on: </a:t>
            </a:r>
          </a:p>
          <a:p>
            <a:pPr lvl="1"/>
            <a:r>
              <a:rPr lang="en-US" sz="2400" dirty="0"/>
              <a:t>Prednisone</a:t>
            </a:r>
          </a:p>
          <a:p>
            <a:pPr lvl="1"/>
            <a:r>
              <a:rPr lang="en-US" sz="2400" dirty="0"/>
              <a:t>Lisinopril</a:t>
            </a:r>
          </a:p>
          <a:p>
            <a:pPr lvl="1"/>
            <a:r>
              <a:rPr lang="en-US" sz="2400" dirty="0"/>
              <a:t>Apixaban</a:t>
            </a:r>
          </a:p>
          <a:p>
            <a:pPr lvl="1"/>
            <a:r>
              <a:rPr lang="en-US" sz="2400" dirty="0"/>
              <a:t>Furosemide</a:t>
            </a:r>
          </a:p>
          <a:p>
            <a:pPr lvl="1"/>
            <a:r>
              <a:rPr lang="en-US" sz="2400" dirty="0"/>
              <a:t>Bactrim</a:t>
            </a:r>
          </a:p>
          <a:p>
            <a:pPr lvl="1"/>
            <a:r>
              <a:rPr lang="en-US" sz="2400" dirty="0"/>
              <a:t>25mcg LT4, </a:t>
            </a:r>
            <a:r>
              <a:rPr lang="en-US" sz="2400" dirty="0" err="1"/>
              <a:t>atorva</a:t>
            </a:r>
            <a:r>
              <a:rPr lang="en-US" sz="2400" dirty="0"/>
              <a:t>. </a:t>
            </a:r>
          </a:p>
          <a:p>
            <a:r>
              <a:rPr lang="en-US" sz="2400" dirty="0"/>
              <a:t>Why?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CE8C10F-D983-A74E-978B-77D7CF0A65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58084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07" y="0"/>
            <a:ext cx="14658013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78414" cy="8229600"/>
          </a:xfrm>
          <a:prstGeom prst="rect">
            <a:avLst/>
          </a:prstGeom>
          <a:solidFill>
            <a:srgbClr val="B01C3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/>
          </a:p>
        </p:txBody>
      </p:sp>
    </p:spTree>
    <p:extLst>
      <p:ext uri="{BB962C8B-B14F-4D97-AF65-F5344CB8AC3E}">
        <p14:creationId xmlns:p14="http://schemas.microsoft.com/office/powerpoint/2010/main" val="18891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Terms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8224" y="7817005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1" name="Table 63">
            <a:extLst>
              <a:ext uri="{FF2B5EF4-FFF2-40B4-BE49-F238E27FC236}">
                <a16:creationId xmlns:a16="http://schemas.microsoft.com/office/drawing/2014/main" id="{1053D5F4-E5DD-3E4E-8BE0-968EB0F7E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513675"/>
              </p:ext>
            </p:extLst>
          </p:nvPr>
        </p:nvGraphicFramePr>
        <p:xfrm>
          <a:off x="6758621" y="3037934"/>
          <a:ext cx="7527387" cy="2807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3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828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87107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Calibri"/>
                        </a:rPr>
                        <a:t>Pertinent demographics/risk factors</a:t>
                      </a:r>
                      <a:endParaRPr sz="24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Calibri"/>
                        </a:rPr>
                        <a:t>Middle aged man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ym typeface="Calibri"/>
                        </a:rPr>
                        <a:t>Recent </a:t>
                      </a:r>
                      <a:r>
                        <a:rPr lang="en-US" sz="2400" dirty="0">
                          <a:sym typeface="Calibri"/>
                        </a:rPr>
                        <a:t>total knee replacement</a:t>
                      </a: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18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Length/tempo</a:t>
                      </a:r>
                      <a:endParaRPr lang="en-US" sz="24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Acute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547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Key signs/symptoms</a:t>
                      </a:r>
                      <a:endParaRPr lang="en-US" sz="24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400" dirty="0">
                          <a:sym typeface="Calibri"/>
                        </a:rPr>
                        <a:t>Pleuritic chest pain, shortness of breath, hemoptysis </a:t>
                      </a:r>
                      <a:endParaRPr lang="en-US"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9278D37-A208-D440-86D3-68DBE1AF1E07}"/>
              </a:ext>
            </a:extLst>
          </p:cNvPr>
          <p:cNvSpPr txBox="1"/>
          <p:nvPr/>
        </p:nvSpPr>
        <p:spPr>
          <a:xfrm>
            <a:off x="482178" y="2510675"/>
            <a:ext cx="57970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 Representation: </a:t>
            </a:r>
          </a:p>
          <a:p>
            <a:r>
              <a:rPr lang="en-US" dirty="0">
                <a:solidFill>
                  <a:schemeClr val="bg1"/>
                </a:solidFill>
              </a:rPr>
              <a:t>One-sentence summary highlighting the defining features of the case to help generate a differential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Who is the patient?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What is the temporal pattern of illness?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FFFFFF"/>
                </a:solidFill>
              </a:rPr>
              <a:t>What is the clinical syndrome? </a:t>
            </a:r>
            <a:endParaRPr lang="en-US" sz="2800" i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Terms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38224" y="7817005"/>
            <a:ext cx="18473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278D37-A208-D440-86D3-68DBE1AF1E07}"/>
              </a:ext>
            </a:extLst>
          </p:cNvPr>
          <p:cNvSpPr txBox="1"/>
          <p:nvPr/>
        </p:nvSpPr>
        <p:spPr>
          <a:xfrm>
            <a:off x="711100" y="3816732"/>
            <a:ext cx="496855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Schema: </a:t>
            </a:r>
          </a:p>
          <a:p>
            <a:r>
              <a:rPr lang="en-US" dirty="0">
                <a:solidFill>
                  <a:schemeClr val="bg1"/>
                </a:solidFill>
              </a:rPr>
              <a:t>Cognitive tool to systematically approach a clinical problem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CAD1E-3CAF-DB42-BD69-AA3B2246E453}"/>
              </a:ext>
            </a:extLst>
          </p:cNvPr>
          <p:cNvSpPr/>
          <p:nvPr/>
        </p:nvSpPr>
        <p:spPr>
          <a:xfrm>
            <a:off x="9417840" y="2838803"/>
            <a:ext cx="2270344" cy="400105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CXR infiltrate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2806A-A5FD-E648-A9C5-32F6C7286B79}"/>
              </a:ext>
            </a:extLst>
          </p:cNvPr>
          <p:cNvSpPr/>
          <p:nvPr/>
        </p:nvSpPr>
        <p:spPr>
          <a:xfrm>
            <a:off x="6302769" y="3867504"/>
            <a:ext cx="1810013" cy="413359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Blood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9E647-86A0-8244-8EA5-2A3B80ED69FB}"/>
              </a:ext>
            </a:extLst>
          </p:cNvPr>
          <p:cNvSpPr/>
          <p:nvPr/>
        </p:nvSpPr>
        <p:spPr>
          <a:xfrm>
            <a:off x="12674607" y="3840043"/>
            <a:ext cx="1810013" cy="413359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>
                <a:solidFill>
                  <a:schemeClr val="bg1"/>
                </a:solidFill>
              </a:rPr>
              <a:t>Pus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DB62B-E155-1A42-8B21-96A06229F401}"/>
              </a:ext>
            </a:extLst>
          </p:cNvPr>
          <p:cNvSpPr/>
          <p:nvPr/>
        </p:nvSpPr>
        <p:spPr>
          <a:xfrm>
            <a:off x="6111025" y="4555518"/>
            <a:ext cx="3356974" cy="707882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Alveolar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hemorrhage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000" dirty="0">
                <a:solidFill>
                  <a:schemeClr val="bg1"/>
                </a:solidFill>
              </a:rPr>
              <a:t>Pulmonary embolism</a:t>
            </a: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	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F64E3B7-9E03-E447-AF50-28060F15785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8566096" y="1880588"/>
            <a:ext cx="628596" cy="3345236"/>
          </a:xfrm>
          <a:prstGeom prst="bentConnector3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F02A3C1-23C8-A242-9162-ED886B0B17B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11765746" y="2026174"/>
            <a:ext cx="601135" cy="3026602"/>
          </a:xfrm>
          <a:prstGeom prst="bentConnector3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31B3C0B-2D72-9E4F-9587-B1ED2D06FC98}"/>
              </a:ext>
            </a:extLst>
          </p:cNvPr>
          <p:cNvSpPr/>
          <p:nvPr/>
        </p:nvSpPr>
        <p:spPr>
          <a:xfrm>
            <a:off x="9648004" y="3840404"/>
            <a:ext cx="1810013" cy="413359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Water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6BBE2-73BE-A94B-80E0-3EB775ACA891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10553011" y="3238908"/>
            <a:ext cx="1" cy="60149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C9EE0-622C-DB4B-AB32-A0AD91F3F37B}"/>
              </a:ext>
            </a:extLst>
          </p:cNvPr>
          <p:cNvSpPr/>
          <p:nvPr/>
        </p:nvSpPr>
        <p:spPr>
          <a:xfrm>
            <a:off x="9317633" y="4528057"/>
            <a:ext cx="3356974" cy="1015659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Pulmonary edema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2000" dirty="0">
                <a:solidFill>
                  <a:schemeClr val="bg1"/>
                </a:solidFill>
              </a:rPr>
              <a:t>ARDS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Aspiration	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FB6CCC-EBB1-904D-B6A1-3ABEA83F07EF}"/>
              </a:ext>
            </a:extLst>
          </p:cNvPr>
          <p:cNvSpPr/>
          <p:nvPr/>
        </p:nvSpPr>
        <p:spPr>
          <a:xfrm>
            <a:off x="12524241" y="4527696"/>
            <a:ext cx="3356974" cy="400105"/>
          </a:xfrm>
          <a:prstGeom prst="rect">
            <a:avLst/>
          </a:prstGeom>
          <a:noFill/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Pneumonia</a:t>
            </a:r>
          </a:p>
        </p:txBody>
      </p:sp>
    </p:spTree>
    <p:extLst>
      <p:ext uri="{BB962C8B-B14F-4D97-AF65-F5344CB8AC3E}">
        <p14:creationId xmlns:p14="http://schemas.microsoft.com/office/powerpoint/2010/main" val="5267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HPI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foreground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CC: 23M with weight gain and swelling</a:t>
            </a:r>
          </a:p>
          <a:p>
            <a:r>
              <a:rPr lang="en-US" sz="1800" dirty="0"/>
              <a:t>-40lb weight gain in two months, progressive throughout the two months</a:t>
            </a:r>
          </a:p>
          <a:p>
            <a:r>
              <a:rPr lang="en-US" sz="1800" dirty="0"/>
              <a:t>-swelling in legs, abdomen, hands</a:t>
            </a:r>
          </a:p>
          <a:p>
            <a:r>
              <a:rPr lang="en-US" sz="1800" dirty="0"/>
              <a:t>-Abdominal pain: epigastric, worse w/ meals, associated w watery, loose stools</a:t>
            </a:r>
          </a:p>
          <a:p>
            <a:r>
              <a:rPr lang="en-US" sz="1800" dirty="0"/>
              <a:t>-No loose stools when not eating.</a:t>
            </a:r>
          </a:p>
          <a:p>
            <a:r>
              <a:rPr lang="en-US" sz="1800" dirty="0"/>
              <a:t>-Dyspnea on exertion</a:t>
            </a:r>
          </a:p>
          <a:p>
            <a:endParaRPr lang="en-US" b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385AB-D084-6645-B98C-CB75F68F90D3}"/>
              </a:ext>
            </a:extLst>
          </p:cNvPr>
          <p:cNvSpPr txBox="1"/>
          <p:nvPr/>
        </p:nvSpPr>
        <p:spPr>
          <a:xfrm>
            <a:off x="7338395" y="4180360"/>
            <a:ext cx="266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-Nephrotic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13" name="Table 63">
            <a:extLst>
              <a:ext uri="{FF2B5EF4-FFF2-40B4-BE49-F238E27FC236}">
                <a16:creationId xmlns:a16="http://schemas.microsoft.com/office/drawing/2014/main" id="{9CCB199F-1088-8640-89F4-1C71580F1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57723"/>
              </p:ext>
            </p:extLst>
          </p:nvPr>
        </p:nvGraphicFramePr>
        <p:xfrm>
          <a:off x="7338395" y="1563534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Swelling and GI symptoms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93928864-585A-EA4E-A01F-E533700FCF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4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vitals and exam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sz="1800" dirty="0"/>
              <a:t>VS: 37.4, P 124, RR 18, BP 115/87, </a:t>
            </a:r>
            <a:r>
              <a:rPr lang="en-US" sz="1800" dirty="0" err="1"/>
              <a:t>pOx</a:t>
            </a:r>
            <a:r>
              <a:rPr lang="en-US" sz="1800" dirty="0"/>
              <a:t> 95% on RA-1L. </a:t>
            </a:r>
            <a:r>
              <a:rPr lang="en-US" sz="1800" dirty="0" err="1"/>
              <a:t>Bmi</a:t>
            </a:r>
            <a:r>
              <a:rPr lang="en-US" sz="1800" dirty="0"/>
              <a:t> 32</a:t>
            </a:r>
          </a:p>
          <a:p>
            <a:r>
              <a:rPr lang="en-US" sz="1800" dirty="0"/>
              <a:t>GEN: nontoxic, conversant, fatigued</a:t>
            </a:r>
          </a:p>
          <a:p>
            <a:r>
              <a:rPr lang="en-US" sz="1800" dirty="0"/>
              <a:t>HEENT: periorbital swelling</a:t>
            </a:r>
          </a:p>
          <a:p>
            <a:r>
              <a:rPr lang="en-US" sz="1800" dirty="0"/>
              <a:t>CV: </a:t>
            </a:r>
            <a:r>
              <a:rPr lang="en-US" sz="1800" dirty="0" err="1"/>
              <a:t>rrr</a:t>
            </a:r>
            <a:r>
              <a:rPr lang="en-US" sz="1800" dirty="0"/>
              <a:t>, no murmurs</a:t>
            </a:r>
          </a:p>
          <a:p>
            <a:r>
              <a:rPr lang="en-US" sz="1800" dirty="0" err="1"/>
              <a:t>Pulm</a:t>
            </a:r>
            <a:r>
              <a:rPr lang="en-US" sz="1800" dirty="0"/>
              <a:t>: vesicular breath sounds, normal work of breathing, good air movement throughout</a:t>
            </a:r>
          </a:p>
          <a:p>
            <a:r>
              <a:rPr lang="en-US" sz="1800" dirty="0"/>
              <a:t>Abd: mildly tender throughout but no rebound or guarding, distended</a:t>
            </a:r>
          </a:p>
          <a:p>
            <a:r>
              <a:rPr lang="en-US" sz="1800" dirty="0"/>
              <a:t>Ext: 2+ LE edema, puffy hands</a:t>
            </a:r>
          </a:p>
          <a:p>
            <a:r>
              <a:rPr lang="en-US" sz="1800" dirty="0"/>
              <a:t>Neuro: face symmetric, moving extremities x4, no tremor</a:t>
            </a:r>
          </a:p>
          <a:p>
            <a:r>
              <a:rPr lang="en-US" sz="1800" dirty="0"/>
              <a:t>Psych: linear thought, appropriate affect</a:t>
            </a:r>
          </a:p>
          <a:p>
            <a:r>
              <a:rPr lang="en-US" sz="1800" dirty="0"/>
              <a:t>Skin: no rashes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90A23497-0C5A-214A-AC90-37A0FC12BA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CC738-5BC4-514B-AB23-91B39DB670DE}"/>
              </a:ext>
            </a:extLst>
          </p:cNvPr>
          <p:cNvSpPr txBox="1"/>
          <p:nvPr/>
        </p:nvSpPr>
        <p:spPr>
          <a:xfrm>
            <a:off x="7338395" y="4170421"/>
            <a:ext cx="2669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–</a:t>
            </a:r>
            <a:r>
              <a:rPr lang="en-US" sz="1800" b="1" dirty="0"/>
              <a:t>Nephrotic, </a:t>
            </a:r>
            <a:r>
              <a:rPr lang="en-US" sz="1800" dirty="0"/>
              <a:t>nephritic, </a:t>
            </a:r>
            <a:r>
              <a:rPr lang="en-US" sz="1800" dirty="0" err="1"/>
              <a:t>alports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Protein losing – enteropathy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Myxedema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Malnutrition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Malabsorption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Poor intake</a:t>
            </a:r>
          </a:p>
          <a:p>
            <a:pPr lvl="1"/>
            <a:endParaRPr lang="en-US" sz="1800" dirty="0"/>
          </a:p>
        </p:txBody>
      </p:sp>
      <p:graphicFrame>
        <p:nvGraphicFramePr>
          <p:cNvPr id="17" name="Table 63">
            <a:extLst>
              <a:ext uri="{FF2B5EF4-FFF2-40B4-BE49-F238E27FC236}">
                <a16:creationId xmlns:a16="http://schemas.microsoft.com/office/drawing/2014/main" id="{3627D331-C585-A244-B6F6-A395694C9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68528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Anasarca and GI symptoms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0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54001" y="1553595"/>
            <a:ext cx="6059829" cy="5350804"/>
          </a:xfrm>
        </p:spPr>
        <p:txBody>
          <a:bodyPr/>
          <a:lstStyle/>
          <a:p>
            <a:r>
              <a:rPr lang="en-US" sz="1800" dirty="0"/>
              <a:t>Medical: none</a:t>
            </a:r>
          </a:p>
          <a:p>
            <a:r>
              <a:rPr lang="en-US" sz="1800" dirty="0"/>
              <a:t>Surgical: none</a:t>
            </a:r>
          </a:p>
          <a:p>
            <a:r>
              <a:rPr lang="en-US" sz="1800" dirty="0"/>
              <a:t>Medications: none – prn </a:t>
            </a:r>
            <a:r>
              <a:rPr lang="en-US" sz="1800" dirty="0" err="1"/>
              <a:t>benadryl</a:t>
            </a:r>
            <a:endParaRPr lang="en-US" sz="1800" dirty="0"/>
          </a:p>
          <a:p>
            <a:r>
              <a:rPr lang="en-US" sz="1800" dirty="0"/>
              <a:t>Social: No smoking, no IVDU, heavy use of </a:t>
            </a:r>
            <a:r>
              <a:rPr lang="en-US" sz="1800" dirty="0" err="1"/>
              <a:t>etoh</a:t>
            </a:r>
            <a:r>
              <a:rPr lang="en-US" sz="1800" dirty="0"/>
              <a:t> once every few months. Not sexually active.</a:t>
            </a:r>
          </a:p>
          <a:p>
            <a:r>
              <a:rPr lang="en-US" sz="1800" dirty="0"/>
              <a:t>Family: Mother died when he was young (patient not sure of what), father, siblings healthy</a:t>
            </a:r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E53EDA1-C6AF-6145-8D92-FC042E095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5C033-1E7A-274D-82AB-234E3CC9C847}"/>
              </a:ext>
            </a:extLst>
          </p:cNvPr>
          <p:cNvSpPr txBox="1"/>
          <p:nvPr/>
        </p:nvSpPr>
        <p:spPr>
          <a:xfrm>
            <a:off x="7338395" y="4170421"/>
            <a:ext cx="266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-Nephrotic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</p:txBody>
      </p:sp>
      <p:graphicFrame>
        <p:nvGraphicFramePr>
          <p:cNvPr id="21" name="Table 63">
            <a:extLst>
              <a:ext uri="{FF2B5EF4-FFF2-40B4-BE49-F238E27FC236}">
                <a16:creationId xmlns:a16="http://schemas.microsoft.com/office/drawing/2014/main" id="{C065BC2E-2304-5044-8640-C4B1B6E6C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749244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Swelling and GI symptoms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basic labs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B3A70B0-B03F-A740-9EDE-3364F4240C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399"/>
          <a:stretch/>
        </p:blipFill>
        <p:spPr>
          <a:xfrm>
            <a:off x="1328736" y="6691891"/>
            <a:ext cx="5013929" cy="36267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B1534E-316D-104B-99B8-E1EA717CB1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4"/>
          <a:stretch/>
        </p:blipFill>
        <p:spPr>
          <a:xfrm>
            <a:off x="1328736" y="5729272"/>
            <a:ext cx="4996211" cy="659444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CE7D49-3A35-CB40-A06B-54A4DBCF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8738" y="4209976"/>
            <a:ext cx="5013927" cy="1338061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B5FD95-86BD-C944-A6A8-1E921C82A7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8738" y="1945772"/>
            <a:ext cx="4996210" cy="224730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AEE077-2F4B-5243-83F7-4CC5027F7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350" y="5758450"/>
            <a:ext cx="139700" cy="12700"/>
          </a:xfrm>
          <a:prstGeom prst="rect">
            <a:avLst/>
          </a:prstGeom>
        </p:spPr>
      </p:pic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E2DC8118-37C8-EE4D-A9EE-B002AFD392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51DC75-B94D-7B48-8E4C-41CCC6AF547D}"/>
              </a:ext>
            </a:extLst>
          </p:cNvPr>
          <p:cNvSpPr txBox="1"/>
          <p:nvPr/>
        </p:nvSpPr>
        <p:spPr>
          <a:xfrm>
            <a:off x="7338395" y="4170421"/>
            <a:ext cx="2669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Renal –</a:t>
            </a:r>
            <a:r>
              <a:rPr lang="en-US" sz="1800" b="1" dirty="0"/>
              <a:t>Nephrotic, </a:t>
            </a:r>
            <a:r>
              <a:rPr lang="en-US" sz="1800" dirty="0"/>
              <a:t>nephritic, </a:t>
            </a:r>
            <a:r>
              <a:rPr lang="en-US" sz="1800" dirty="0" err="1"/>
              <a:t>alports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Liver – cirrhosis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Protein losing – enteropathy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Myxedema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Malnutrition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Malabsorption</a:t>
            </a:r>
          </a:p>
          <a:p>
            <a:pPr marL="1074420" lvl="1" indent="-342900">
              <a:buFont typeface="+mj-lt"/>
              <a:buAutoNum type="arabicPeriod"/>
            </a:pPr>
            <a:r>
              <a:rPr lang="en-US" sz="1800" dirty="0"/>
              <a:t>Poor intake</a:t>
            </a:r>
          </a:p>
          <a:p>
            <a:pPr lvl="1"/>
            <a:endParaRPr lang="en-US" sz="1800" dirty="0"/>
          </a:p>
        </p:txBody>
      </p:sp>
      <p:graphicFrame>
        <p:nvGraphicFramePr>
          <p:cNvPr id="39" name="Table 63">
            <a:extLst>
              <a:ext uri="{FF2B5EF4-FFF2-40B4-BE49-F238E27FC236}">
                <a16:creationId xmlns:a16="http://schemas.microsoft.com/office/drawing/2014/main" id="{E464BD66-9C71-414D-9D8F-11CF00123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584141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Anasarca and GI symptoms, intravascular depletion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6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8" name="Picture 1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EFA982E-284C-764B-B02A-F0C31618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" y="5692453"/>
            <a:ext cx="5816600" cy="774700"/>
          </a:xfrm>
          <a:prstGeom prst="rect">
            <a:avLst/>
          </a:prstGeom>
        </p:spPr>
      </p:pic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1213137-36E7-CF4E-B69C-35D7B951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77" y="2155836"/>
            <a:ext cx="6273800" cy="1244600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EA009-CD40-FF47-95E0-214FA9C9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71" y="3746582"/>
            <a:ext cx="6464300" cy="1320800"/>
          </a:xfrm>
          <a:prstGeom prst="rect">
            <a:avLst/>
          </a:prstGeom>
        </p:spPr>
      </p:pic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F5399444-007A-024A-A3C8-8825137EA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investigations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56965-6186-1A44-8505-8409DECD28F9}"/>
              </a:ext>
            </a:extLst>
          </p:cNvPr>
          <p:cNvSpPr txBox="1"/>
          <p:nvPr/>
        </p:nvSpPr>
        <p:spPr>
          <a:xfrm>
            <a:off x="10960274" y="4139921"/>
            <a:ext cx="333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5" name="Content Placeholder 1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951AF48-25B9-1A44-80A3-9BBCD30A35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200" y="1730354"/>
            <a:ext cx="5213459" cy="2436507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3638BE-2CBA-AF47-8603-6E95100BEF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0197" y="4331790"/>
            <a:ext cx="5213460" cy="45446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4ACC3A-B5E8-AD43-8DB4-45D5EC7960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330"/>
          <a:stretch/>
        </p:blipFill>
        <p:spPr>
          <a:xfrm>
            <a:off x="1600196" y="4951181"/>
            <a:ext cx="5213461" cy="678094"/>
          </a:xfrm>
          <a:prstGeom prst="rect">
            <a:avLst/>
          </a:prstGeom>
        </p:spPr>
      </p:pic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08FEEE04-CCB1-644F-A6B1-3CCCD97A9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2763" y="7866924"/>
            <a:ext cx="1575891" cy="362675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UtahIMCMRS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4D3B2-ACC6-5441-B89D-10C0161E5FB6}"/>
              </a:ext>
            </a:extLst>
          </p:cNvPr>
          <p:cNvSpPr txBox="1"/>
          <p:nvPr/>
        </p:nvSpPr>
        <p:spPr>
          <a:xfrm>
            <a:off x="7338395" y="4170421"/>
            <a:ext cx="2669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Differential Diagnosis</a:t>
            </a:r>
          </a:p>
          <a:p>
            <a:r>
              <a:rPr lang="en-US" sz="1800" b="1" dirty="0"/>
              <a:t>Nephrotic range proteinuria</a:t>
            </a:r>
          </a:p>
          <a:p>
            <a:r>
              <a:rPr lang="en-US" sz="1800" b="1" dirty="0"/>
              <a:t>-edema, proteinuria, </a:t>
            </a:r>
            <a:r>
              <a:rPr lang="en-US" sz="1800" b="1" dirty="0" err="1"/>
              <a:t>hypoalbuminia</a:t>
            </a:r>
            <a:r>
              <a:rPr lang="en-US" sz="1800" b="1" dirty="0"/>
              <a:t>, 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Hypercoagulable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sz="1800" b="1" dirty="0"/>
              <a:t>=&gt;</a:t>
            </a:r>
            <a:r>
              <a:rPr lang="en-US" sz="1800" b="1" dirty="0" err="1"/>
              <a:t>liipds</a:t>
            </a:r>
            <a:endParaRPr lang="en-US" sz="1800" b="1" dirty="0"/>
          </a:p>
          <a:p>
            <a:r>
              <a:rPr lang="en-US" sz="1800" b="1" dirty="0"/>
              <a:t>3+ blood -&gt;</a:t>
            </a:r>
          </a:p>
          <a:p>
            <a:r>
              <a:rPr lang="en-US" sz="1800" b="1" dirty="0"/>
              <a:t>-</a:t>
            </a:r>
            <a:r>
              <a:rPr lang="en-US" sz="1800" b="1" dirty="0" err="1"/>
              <a:t>alports</a:t>
            </a:r>
            <a:endParaRPr lang="en-US" sz="1800" b="1" dirty="0"/>
          </a:p>
          <a:p>
            <a:r>
              <a:rPr lang="en-US" sz="1800" b="1" dirty="0"/>
              <a:t>-nephritic </a:t>
            </a:r>
          </a:p>
          <a:p>
            <a:r>
              <a:rPr lang="en-US" sz="1800" b="1" dirty="0"/>
              <a:t>-nephrotic </a:t>
            </a:r>
          </a:p>
        </p:txBody>
      </p:sp>
      <p:graphicFrame>
        <p:nvGraphicFramePr>
          <p:cNvPr id="20" name="Table 63">
            <a:extLst>
              <a:ext uri="{FF2B5EF4-FFF2-40B4-BE49-F238E27FC236}">
                <a16:creationId xmlns:a16="http://schemas.microsoft.com/office/drawing/2014/main" id="{5B229B41-6C42-4E4D-963A-0856ECBC8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74220"/>
              </p:ext>
            </p:extLst>
          </p:nvPr>
        </p:nvGraphicFramePr>
        <p:xfrm>
          <a:off x="7338395" y="1553595"/>
          <a:ext cx="6839211" cy="2523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3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5"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b="1" dirty="0">
                          <a:sym typeface="Calibri"/>
                        </a:rPr>
                        <a:t>Problem Representation:</a:t>
                      </a:r>
                      <a:endParaRPr sz="2400" b="1" dirty="0">
                        <a:solidFill>
                          <a:schemeClr val="bg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rgbClr val="FFFFFF"/>
                        </a:solidFill>
                        <a:sym typeface="Calibri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977135266"/>
                  </a:ext>
                </a:extLst>
              </a:tr>
              <a:tr h="739953"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ym typeface="Calibri"/>
                        </a:rPr>
                        <a:t>Pertinent demographics</a:t>
                      </a:r>
                      <a:r>
                        <a:rPr lang="en-US" sz="1800" dirty="0">
                          <a:sym typeface="Calibri"/>
                        </a:rPr>
                        <a:t> &amp; </a:t>
                      </a:r>
                      <a:r>
                        <a:rPr sz="1800" dirty="0">
                          <a:sym typeface="Calibri"/>
                        </a:rPr>
                        <a:t>risk factors</a:t>
                      </a:r>
                      <a:endParaRPr sz="1800" b="1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Young, generally healthy but w/ at risk drinking</a:t>
                      </a:r>
                    </a:p>
                    <a:p>
                      <a:pPr lv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(fam hx early death)</a:t>
                      </a:r>
                      <a:endParaRPr sz="180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0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Length &amp; tempo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Subacute, progressive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226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ym typeface="Calibri"/>
                        </a:rPr>
                        <a:t>Key signs &amp; symptoms </a:t>
                      </a:r>
                      <a:r>
                        <a:rPr lang="en-US" sz="1800" b="1" dirty="0">
                          <a:sym typeface="Calibri"/>
                        </a:rPr>
                        <a:t>=&gt;</a:t>
                      </a:r>
                      <a:r>
                        <a:rPr lang="en-US" sz="1800" dirty="0">
                          <a:sym typeface="Calibri"/>
                        </a:rPr>
                        <a:t> Syndrome</a:t>
                      </a:r>
                      <a:endParaRPr lang="en-US" sz="1800" b="1" dirty="0">
                        <a:sym typeface="Calibri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sym typeface="Calibri"/>
                        </a:rPr>
                        <a:t>Nephrotic range proteinuria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02b49ca-617a-4412-a136-22a821ef8eb4">PULSEDOC-1743074161-10</_dlc_DocId>
    <_dlc_DocIdUrl xmlns="402b49ca-617a-4412-a136-22a821ef8eb4">
      <Url>https://pulse.utah.edu/site/marcomm/_layouts/15/DocIdRedir.aspx?ID=PULSEDOC-1743074161-10</Url>
      <Description>PULSEDOC-1743074161-10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F15D18245C1458954909DB36AE657" ma:contentTypeVersion="0" ma:contentTypeDescription="Create a new document." ma:contentTypeScope="" ma:versionID="31d1ffe5a42fea02fd9322eb624dbb2b">
  <xsd:schema xmlns:xsd="http://www.w3.org/2001/XMLSchema" xmlns:xs="http://www.w3.org/2001/XMLSchema" xmlns:p="http://schemas.microsoft.com/office/2006/metadata/properties" xmlns:ns2="402b49ca-617a-4412-a136-22a821ef8eb4" targetNamespace="http://schemas.microsoft.com/office/2006/metadata/properties" ma:root="true" ma:fieldsID="2b995caac7fa654b91bcd9862e99db1b" ns2:_="">
    <xsd:import namespace="402b49ca-617a-4412-a136-22a821ef8eb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b49ca-617a-4412-a136-22a821ef8eb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4F3E7-A722-454A-B198-D9EF151DD1CC}">
  <ds:schemaRefs>
    <ds:schemaRef ds:uri="http://schemas.microsoft.com/office/2006/metadata/properties"/>
    <ds:schemaRef ds:uri="http://schemas.microsoft.com/office/infopath/2007/PartnerControls"/>
    <ds:schemaRef ds:uri="402b49ca-617a-4412-a136-22a821ef8eb4"/>
  </ds:schemaRefs>
</ds:datastoreItem>
</file>

<file path=customXml/itemProps2.xml><?xml version="1.0" encoding="utf-8"?>
<ds:datastoreItem xmlns:ds="http://schemas.openxmlformats.org/officeDocument/2006/customXml" ds:itemID="{4C870874-4101-4083-8869-B7DFFD15ED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EA819B-F561-46B5-BFBC-5A6D8467D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b49ca-617a-4412-a136-22a821ef8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E0C0EAB-78E5-4DEE-A2CC-E0005E0926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946</Words>
  <Application>Microsoft Macintosh PowerPoint</Application>
  <PresentationFormat>Custom</PresentationFormat>
  <Paragraphs>210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Century Gothic Bold</vt:lpstr>
      <vt:lpstr>Century Gothic Bold Italic</vt:lpstr>
      <vt:lpstr>Symbol</vt:lpstr>
      <vt:lpstr>Trebuchet MS</vt:lpstr>
      <vt:lpstr>Office Theme</vt:lpstr>
      <vt:lpstr>MORNING CASE CONF APR 7</vt:lpstr>
      <vt:lpstr>Introduction: Terms</vt:lpstr>
      <vt:lpstr>Introduction: Terms</vt:lpstr>
      <vt:lpstr>HPI THE foreground</vt:lpstr>
      <vt:lpstr>objective vitals and exam</vt:lpstr>
      <vt:lpstr>History THE background</vt:lpstr>
      <vt:lpstr>objective basic labs</vt:lpstr>
      <vt:lpstr>objective investigations</vt:lpstr>
      <vt:lpstr>objective investigations</vt:lpstr>
      <vt:lpstr>objective investigations</vt:lpstr>
      <vt:lpstr>objective investigations</vt:lpstr>
      <vt:lpstr>objective to the diagnosis</vt:lpstr>
      <vt:lpstr>Summary: key points</vt:lpstr>
      <vt:lpstr>bonus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Svaren</dc:creator>
  <cp:lastModifiedBy>BRIAN LOCKE</cp:lastModifiedBy>
  <cp:revision>310</cp:revision>
  <cp:lastPrinted>2016-08-31T21:58:28Z</cp:lastPrinted>
  <dcterms:created xsi:type="dcterms:W3CDTF">2016-08-02T16:41:37Z</dcterms:created>
  <dcterms:modified xsi:type="dcterms:W3CDTF">2020-04-21T20:55:36Z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8551c8e8-7156-4bdb-9a8d-e1a67c0c2fd5</vt:lpwstr>
  </property>
  <property fmtid="{D5CDD505-2E9C-101B-9397-08002B2CF9AE}" pid="3" name="ContentTypeId">
    <vt:lpwstr>0x0101000B7F15D18245C1458954909DB36AE657</vt:lpwstr>
  </property>
</Properties>
</file>