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89" r:id="rId3"/>
    <p:sldId id="290" r:id="rId4"/>
    <p:sldId id="268" r:id="rId5"/>
    <p:sldId id="288" r:id="rId6"/>
    <p:sldId id="287" r:id="rId7"/>
    <p:sldId id="27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537"/>
  </p:normalViewPr>
  <p:slideViewPr>
    <p:cSldViewPr snapToGrid="0">
      <p:cViewPr varScale="1">
        <p:scale>
          <a:sx n="106" d="100"/>
          <a:sy n="106"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E09E-B46D-6345-9E27-C622AD4EDE94}" type="datetimeFigureOut">
              <a:rPr lang="en-US" smtClean="0"/>
              <a:t>5/23/24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15CDF-6B03-6649-9258-9A15F6EAC054}" type="slidenum">
              <a:rPr lang="en-US" smtClean="0"/>
              <a:t>‹#›</a:t>
            </a:fld>
            <a:endParaRPr lang="en-US"/>
          </a:p>
        </p:txBody>
      </p:sp>
    </p:spTree>
    <p:extLst>
      <p:ext uri="{BB962C8B-B14F-4D97-AF65-F5344CB8AC3E}">
        <p14:creationId xmlns:p14="http://schemas.microsoft.com/office/powerpoint/2010/main" val="306188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15CDF-6B03-6649-9258-9A15F6EAC054}" type="slidenum">
              <a:rPr lang="en-US" smtClean="0"/>
              <a:t>1</a:t>
            </a:fld>
            <a:endParaRPr lang="en-US"/>
          </a:p>
        </p:txBody>
      </p:sp>
    </p:spTree>
    <p:extLst>
      <p:ext uri="{BB962C8B-B14F-4D97-AF65-F5344CB8AC3E}">
        <p14:creationId xmlns:p14="http://schemas.microsoft.com/office/powerpoint/2010/main" val="228761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15CDF-6B03-6649-9258-9A15F6EAC054}" type="slidenum">
              <a:rPr lang="en-US" smtClean="0"/>
              <a:t>3</a:t>
            </a:fld>
            <a:endParaRPr lang="en-US"/>
          </a:p>
        </p:txBody>
      </p:sp>
    </p:spTree>
    <p:extLst>
      <p:ext uri="{BB962C8B-B14F-4D97-AF65-F5344CB8AC3E}">
        <p14:creationId xmlns:p14="http://schemas.microsoft.com/office/powerpoint/2010/main" val="9433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possible exception of an ABG, do not wait on labs to tell you if a patient needs to go to an ICU</a:t>
            </a:r>
          </a:p>
          <a:p>
            <a:endParaRPr lang="en-US" dirty="0"/>
          </a:p>
          <a:p>
            <a:r>
              <a:rPr lang="en-US" dirty="0"/>
              <a:t>if nursing cares are prohibitively intensive</a:t>
            </a:r>
          </a:p>
        </p:txBody>
      </p:sp>
      <p:sp>
        <p:nvSpPr>
          <p:cNvPr id="4" name="Slide Number Placeholder 3"/>
          <p:cNvSpPr>
            <a:spLocks noGrp="1"/>
          </p:cNvSpPr>
          <p:nvPr>
            <p:ph type="sldNum" sz="quarter" idx="5"/>
          </p:nvPr>
        </p:nvSpPr>
        <p:spPr/>
        <p:txBody>
          <a:bodyPr/>
          <a:lstStyle/>
          <a:p>
            <a:fld id="{1FC08C76-A209-4949-9BA5-9FDB78A7C114}" type="slidenum">
              <a:rPr lang="en-US" smtClean="0"/>
              <a:t>4</a:t>
            </a:fld>
            <a:endParaRPr lang="en-US"/>
          </a:p>
        </p:txBody>
      </p:sp>
    </p:spTree>
    <p:extLst>
      <p:ext uri="{BB962C8B-B14F-4D97-AF65-F5344CB8AC3E}">
        <p14:creationId xmlns:p14="http://schemas.microsoft.com/office/powerpoint/2010/main" val="381485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Terrible politics, but actually an insightful comment. </a:t>
            </a:r>
          </a:p>
        </p:txBody>
      </p:sp>
      <p:sp>
        <p:nvSpPr>
          <p:cNvPr id="4" name="Slide Number Placeholder 3"/>
          <p:cNvSpPr>
            <a:spLocks noGrp="1"/>
          </p:cNvSpPr>
          <p:nvPr>
            <p:ph type="sldNum" sz="quarter" idx="5"/>
          </p:nvPr>
        </p:nvSpPr>
        <p:spPr/>
        <p:txBody>
          <a:bodyPr/>
          <a:lstStyle/>
          <a:p>
            <a:fld id="{42C15CDF-6B03-6649-9258-9A15F6EAC054}" type="slidenum">
              <a:rPr lang="en-US" smtClean="0"/>
              <a:t>5</a:t>
            </a:fld>
            <a:endParaRPr lang="en-US"/>
          </a:p>
        </p:txBody>
      </p:sp>
    </p:spTree>
    <p:extLst>
      <p:ext uri="{BB962C8B-B14F-4D97-AF65-F5344CB8AC3E}">
        <p14:creationId xmlns:p14="http://schemas.microsoft.com/office/powerpoint/2010/main" val="85341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simplify the message here. </a:t>
            </a:r>
          </a:p>
          <a:p>
            <a:endParaRPr lang="en-US" dirty="0"/>
          </a:p>
          <a:p>
            <a:r>
              <a:rPr lang="en-US" dirty="0"/>
              <a:t>https://</a:t>
            </a:r>
            <a:r>
              <a:rPr lang="en-US" dirty="0" err="1"/>
              <a:t>www.resuscitationjournal.com</a:t>
            </a:r>
            <a:r>
              <a:rPr lang="en-US" dirty="0"/>
              <a:t>/article/S0300-9572(22)00142-3/</a:t>
            </a:r>
            <a:r>
              <a:rPr lang="en-US" dirty="0" err="1"/>
              <a:t>fulltext</a:t>
            </a:r>
            <a:endParaRPr lang="en-US" dirty="0"/>
          </a:p>
          <a:p>
            <a:endParaRPr lang="en-US" dirty="0"/>
          </a:p>
          <a:p>
            <a:r>
              <a:rPr lang="en-US" dirty="0"/>
              <a:t>PEA: initial rhythm 60% of the time, but precedes ROSC 75% of the time. </a:t>
            </a:r>
          </a:p>
          <a:p>
            <a:pPr lvl="1"/>
            <a:r>
              <a:rPr lang="en-US" dirty="0"/>
              <a:t>Half of patients with VF/VT pass through PEA on the way to ROSC</a:t>
            </a:r>
          </a:p>
          <a:p>
            <a:r>
              <a:rPr lang="en-US" dirty="0"/>
              <a:t>Transition from Asystole to PEA is a good sign. </a:t>
            </a:r>
          </a:p>
          <a:p>
            <a:r>
              <a:rPr lang="en-US" dirty="0"/>
              <a:t>If you achieve ROSC once, the likelihood of ROSC is higher</a:t>
            </a:r>
          </a:p>
          <a:p>
            <a:endParaRPr lang="en-US" dirty="0"/>
          </a:p>
        </p:txBody>
      </p:sp>
      <p:sp>
        <p:nvSpPr>
          <p:cNvPr id="4" name="Slide Number Placeholder 3"/>
          <p:cNvSpPr>
            <a:spLocks noGrp="1"/>
          </p:cNvSpPr>
          <p:nvPr>
            <p:ph type="sldNum" sz="quarter" idx="5"/>
          </p:nvPr>
        </p:nvSpPr>
        <p:spPr/>
        <p:txBody>
          <a:bodyPr/>
          <a:lstStyle/>
          <a:p>
            <a:fld id="{42C15CDF-6B03-6649-9258-9A15F6EAC054}" type="slidenum">
              <a:rPr lang="en-US" smtClean="0"/>
              <a:t>6</a:t>
            </a:fld>
            <a:endParaRPr lang="en-US"/>
          </a:p>
        </p:txBody>
      </p:sp>
    </p:spTree>
    <p:extLst>
      <p:ext uri="{BB962C8B-B14F-4D97-AF65-F5344CB8AC3E}">
        <p14:creationId xmlns:p14="http://schemas.microsoft.com/office/powerpoint/2010/main" val="235757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sucks, especially in the case where it seemed preventable.</a:t>
            </a:r>
          </a:p>
          <a:p>
            <a:pPr lvl="1"/>
            <a:r>
              <a:rPr lang="en-US" dirty="0"/>
              <a:t>You may take it really hard</a:t>
            </a:r>
          </a:p>
          <a:p>
            <a:pPr lvl="1"/>
            <a:r>
              <a:rPr lang="en-US" dirty="0"/>
              <a:t>The other members of the code team may take it really hard</a:t>
            </a:r>
          </a:p>
          <a:p>
            <a:pPr lvl="1"/>
            <a:r>
              <a:rPr lang="en-US" dirty="0"/>
              <a:t>The primary caregivers / nurse may take it really hard.</a:t>
            </a:r>
          </a:p>
          <a:p>
            <a:endParaRPr lang="en-US" dirty="0"/>
          </a:p>
          <a:p>
            <a:endParaRPr lang="en-US" dirty="0"/>
          </a:p>
          <a:p>
            <a:r>
              <a:rPr lang="en-US" dirty="0"/>
              <a:t>Cut this – nurses are required to debrief but it </a:t>
            </a:r>
            <a:r>
              <a:rPr lang="en-US" dirty="0" err="1"/>
              <a:t>doesn</a:t>
            </a:r>
            <a:r>
              <a:rPr lang="en-US" dirty="0"/>
              <a:t>’ </a:t>
            </a:r>
            <a:r>
              <a:rPr lang="en-US" dirty="0" err="1"/>
              <a:t>thave</a:t>
            </a:r>
            <a:r>
              <a:rPr lang="en-US" dirty="0"/>
              <a:t> to involve residents. Usually systems issues that prevent it from happening. </a:t>
            </a:r>
          </a:p>
        </p:txBody>
      </p:sp>
      <p:sp>
        <p:nvSpPr>
          <p:cNvPr id="4" name="Slide Number Placeholder 3"/>
          <p:cNvSpPr>
            <a:spLocks noGrp="1"/>
          </p:cNvSpPr>
          <p:nvPr>
            <p:ph type="sldNum" sz="quarter" idx="5"/>
          </p:nvPr>
        </p:nvSpPr>
        <p:spPr/>
        <p:txBody>
          <a:bodyPr/>
          <a:lstStyle/>
          <a:p>
            <a:fld id="{1FC08C76-A209-4949-9BA5-9FDB78A7C114}" type="slidenum">
              <a:rPr lang="en-US" smtClean="0"/>
              <a:t>7</a:t>
            </a:fld>
            <a:endParaRPr lang="en-US"/>
          </a:p>
        </p:txBody>
      </p:sp>
    </p:spTree>
    <p:extLst>
      <p:ext uri="{BB962C8B-B14F-4D97-AF65-F5344CB8AC3E}">
        <p14:creationId xmlns:p14="http://schemas.microsoft.com/office/powerpoint/2010/main" val="341047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C08C76-A209-4949-9BA5-9FDB78A7C114}" type="slidenum">
              <a:rPr lang="en-US" smtClean="0"/>
              <a:t>8</a:t>
            </a:fld>
            <a:endParaRPr lang="en-US"/>
          </a:p>
        </p:txBody>
      </p:sp>
    </p:spTree>
    <p:extLst>
      <p:ext uri="{BB962C8B-B14F-4D97-AF65-F5344CB8AC3E}">
        <p14:creationId xmlns:p14="http://schemas.microsoft.com/office/powerpoint/2010/main" val="106006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FA5A-7FAC-D739-E30A-78191A3A7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216F1-CE80-CE50-357D-F61B2037E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D8016-D6E8-9761-1038-31275CBD7D20}"/>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5" name="Footer Placeholder 4">
            <a:extLst>
              <a:ext uri="{FF2B5EF4-FFF2-40B4-BE49-F238E27FC236}">
                <a16:creationId xmlns:a16="http://schemas.microsoft.com/office/drawing/2014/main" id="{789B94BB-2791-84E1-730B-5445FDB4F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D003E-FE39-DB9B-73E4-9E7726839E16}"/>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84659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2897-30D1-B89F-2C8F-A52AE366E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CC89F-9D79-4C85-5520-0A22B27D3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6C2B0-CC67-CAB1-993B-541D7916F1BB}"/>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5" name="Footer Placeholder 4">
            <a:extLst>
              <a:ext uri="{FF2B5EF4-FFF2-40B4-BE49-F238E27FC236}">
                <a16:creationId xmlns:a16="http://schemas.microsoft.com/office/drawing/2014/main" id="{D184DA89-ACE6-DEDA-6AC9-A0ECA2E3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51324-5D6E-64ED-6018-4B9CE4F27797}"/>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19888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05BF7-098E-632A-5438-A33EDF9111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8CEA0-D0DE-D66B-D651-CCAEA203F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14D0B-3D66-1861-1A28-AC2593A47793}"/>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5" name="Footer Placeholder 4">
            <a:extLst>
              <a:ext uri="{FF2B5EF4-FFF2-40B4-BE49-F238E27FC236}">
                <a16:creationId xmlns:a16="http://schemas.microsoft.com/office/drawing/2014/main" id="{E2E6FED4-C074-D77C-1C51-D31013516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1B6BD-134A-3988-AF23-8509497B2E28}"/>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78553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5A1E-86DC-6B41-A9C7-F7AE3D20A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F2D55-A314-7923-8AA2-D9FEDE733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0D8E2-42EB-8E5D-C56B-A940008ECAF6}"/>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5" name="Footer Placeholder 4">
            <a:extLst>
              <a:ext uri="{FF2B5EF4-FFF2-40B4-BE49-F238E27FC236}">
                <a16:creationId xmlns:a16="http://schemas.microsoft.com/office/drawing/2014/main" id="{AEA29D8E-4CA4-F44F-B236-4787795D8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AD434-BB90-4C8F-5904-5B6FB6D87FF3}"/>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371558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9410-9694-8345-7339-3DE9C3C50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BFD14-86A1-1A0A-4189-58C7848A0D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F1570-A90C-4AE7-2085-216A016068B6}"/>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5" name="Footer Placeholder 4">
            <a:extLst>
              <a:ext uri="{FF2B5EF4-FFF2-40B4-BE49-F238E27FC236}">
                <a16:creationId xmlns:a16="http://schemas.microsoft.com/office/drawing/2014/main" id="{42C3E3D3-C1C8-2557-554F-618E2638B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FC38C-3EF9-5262-2F8D-A6476C3CFA47}"/>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35367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ABC-7311-01D2-2422-CB27785AE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AB0AB-C1B4-A70C-A665-36E19008B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89DCA-ED1A-43E6-149F-DAD1C1C2A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960984-9037-1EC4-3D92-E550A9B51969}"/>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6" name="Footer Placeholder 5">
            <a:extLst>
              <a:ext uri="{FF2B5EF4-FFF2-40B4-BE49-F238E27FC236}">
                <a16:creationId xmlns:a16="http://schemas.microsoft.com/office/drawing/2014/main" id="{CD3C5697-B83B-74A2-30B0-3B06AFB60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D7899-B21B-B75A-E21B-5A649C3081A8}"/>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845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A60F-8090-2CB8-B737-2E7CC29AA6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987A6-B6C7-4A84-D65F-91BBA419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D50E7D-350E-EF71-9D46-CED2CA428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832E9-CB44-1263-939D-9E1A420B4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C25040-F8B7-A2CB-81CC-7BE467CD0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EB97BB-8C65-57A7-80A6-8D95462344A5}"/>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8" name="Footer Placeholder 7">
            <a:extLst>
              <a:ext uri="{FF2B5EF4-FFF2-40B4-BE49-F238E27FC236}">
                <a16:creationId xmlns:a16="http://schemas.microsoft.com/office/drawing/2014/main" id="{EA75FC07-F512-84EA-027E-5B3C73C0B9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9F71A-A982-6252-F801-F0DC747DD998}"/>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131416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263D-09B3-8606-1233-95E1A01BB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52C47-6083-F6B3-AA81-6D1CB53D632F}"/>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4" name="Footer Placeholder 3">
            <a:extLst>
              <a:ext uri="{FF2B5EF4-FFF2-40B4-BE49-F238E27FC236}">
                <a16:creationId xmlns:a16="http://schemas.microsoft.com/office/drawing/2014/main" id="{87CBD26F-DC6C-2C44-F52A-86E29294B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7314E0-30FF-56D0-A79B-76DAE7FA1C46}"/>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16230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E45E7-D2E6-5827-4110-6C8D7F9D5521}"/>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3" name="Footer Placeholder 2">
            <a:extLst>
              <a:ext uri="{FF2B5EF4-FFF2-40B4-BE49-F238E27FC236}">
                <a16:creationId xmlns:a16="http://schemas.microsoft.com/office/drawing/2014/main" id="{70E84270-5E2F-0466-7EB4-5CA3E4A5D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A396A3-DE10-8CF7-A4FD-F9D6F7659843}"/>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16241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DC3D-3C91-6E1B-1F90-F87BD316B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09F9E-2391-DBCF-902A-C581EE8D0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69CB4-9535-CD5A-10E9-75B95D75C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53832-DC96-F645-65EC-1B774ECE7E01}"/>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6" name="Footer Placeholder 5">
            <a:extLst>
              <a:ext uri="{FF2B5EF4-FFF2-40B4-BE49-F238E27FC236}">
                <a16:creationId xmlns:a16="http://schemas.microsoft.com/office/drawing/2014/main" id="{76C9AFDB-C6BD-D3A0-8355-A852D6366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65575-3850-F775-A4C1-6E62D19BD4AD}"/>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72967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3554-C798-9B03-D15E-A8216CA26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EE2F8-67AC-05A7-161D-E83CE6AC5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F4522-B672-F5A8-F6A4-F2DD5D82C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6EE27-4EC5-1E9A-4226-DEB6C92E697A}"/>
              </a:ext>
            </a:extLst>
          </p:cNvPr>
          <p:cNvSpPr>
            <a:spLocks noGrp="1"/>
          </p:cNvSpPr>
          <p:nvPr>
            <p:ph type="dt" sz="half" idx="10"/>
          </p:nvPr>
        </p:nvSpPr>
        <p:spPr/>
        <p:txBody>
          <a:bodyPr/>
          <a:lstStyle/>
          <a:p>
            <a:fld id="{A5ABF877-5B99-7045-B638-7829F431D51D}" type="datetimeFigureOut">
              <a:rPr lang="en-US" smtClean="0"/>
              <a:t>5/23/24</a:t>
            </a:fld>
            <a:endParaRPr lang="en-US"/>
          </a:p>
        </p:txBody>
      </p:sp>
      <p:sp>
        <p:nvSpPr>
          <p:cNvPr id="6" name="Footer Placeholder 5">
            <a:extLst>
              <a:ext uri="{FF2B5EF4-FFF2-40B4-BE49-F238E27FC236}">
                <a16:creationId xmlns:a16="http://schemas.microsoft.com/office/drawing/2014/main" id="{FF4F164C-B00A-092C-BEFC-17A9380CD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C704F-7E2F-AC1B-0AFF-4AE2F7693027}"/>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356732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A5849-4B2C-A716-8A56-5257DDFEF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00D42-4DA7-1CFE-382E-5BA53CC65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C8014-2B43-624C-3FF7-3635573F9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ABF877-5B99-7045-B638-7829F431D51D}" type="datetimeFigureOut">
              <a:rPr lang="en-US" smtClean="0"/>
              <a:t>5/23/24</a:t>
            </a:fld>
            <a:endParaRPr lang="en-US"/>
          </a:p>
        </p:txBody>
      </p:sp>
      <p:sp>
        <p:nvSpPr>
          <p:cNvPr id="5" name="Footer Placeholder 4">
            <a:extLst>
              <a:ext uri="{FF2B5EF4-FFF2-40B4-BE49-F238E27FC236}">
                <a16:creationId xmlns:a16="http://schemas.microsoft.com/office/drawing/2014/main" id="{EA6518A6-D42F-7FB9-CF81-AB233A228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9FBA9F-050C-FE5A-0475-7055EC90B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9A517-CE9F-6043-B511-4F97DD872B36}" type="slidenum">
              <a:rPr lang="en-US" smtClean="0"/>
              <a:t>‹#›</a:t>
            </a:fld>
            <a:endParaRPr lang="en-US"/>
          </a:p>
        </p:txBody>
      </p:sp>
    </p:spTree>
    <p:extLst>
      <p:ext uri="{BB962C8B-B14F-4D97-AF65-F5344CB8AC3E}">
        <p14:creationId xmlns:p14="http://schemas.microsoft.com/office/powerpoint/2010/main" val="76358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03C6-9B4B-C19F-0E1A-DFBB0C774B50}"/>
              </a:ext>
            </a:extLst>
          </p:cNvPr>
          <p:cNvSpPr>
            <a:spLocks noGrp="1"/>
          </p:cNvSpPr>
          <p:nvPr>
            <p:ph type="ctrTitle"/>
          </p:nvPr>
        </p:nvSpPr>
        <p:spPr>
          <a:xfrm>
            <a:off x="1561071" y="2185043"/>
            <a:ext cx="6223686" cy="2387600"/>
          </a:xfrm>
        </p:spPr>
        <p:txBody>
          <a:bodyPr>
            <a:normAutofit/>
          </a:bodyPr>
          <a:lstStyle/>
          <a:p>
            <a:r>
              <a:rPr lang="en-US" dirty="0">
                <a:latin typeface="Calibri" panose="020F0502020204030204" pitchFamily="34" charset="0"/>
                <a:cs typeface="Calibri" panose="020F0502020204030204" pitchFamily="34" charset="0"/>
              </a:rPr>
              <a:t>THE END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(of the code/rapid)</a:t>
            </a:r>
          </a:p>
        </p:txBody>
      </p:sp>
      <p:pic>
        <p:nvPicPr>
          <p:cNvPr id="7" name="Graphic 6" descr="Fork In Road with solid fill">
            <a:extLst>
              <a:ext uri="{FF2B5EF4-FFF2-40B4-BE49-F238E27FC236}">
                <a16:creationId xmlns:a16="http://schemas.microsoft.com/office/drawing/2014/main" id="{A2CA7AFE-1B08-D9D4-9EF9-79362B2A78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979" y="2419826"/>
            <a:ext cx="2356021" cy="2356021"/>
          </a:xfrm>
          <a:prstGeom prst="rect">
            <a:avLst/>
          </a:prstGeom>
        </p:spPr>
      </p:pic>
    </p:spTree>
    <p:extLst>
      <p:ext uri="{BB962C8B-B14F-4D97-AF65-F5344CB8AC3E}">
        <p14:creationId xmlns:p14="http://schemas.microsoft.com/office/powerpoint/2010/main" val="119262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785-5891-4212-7A84-95538487FEAC}"/>
              </a:ext>
            </a:extLst>
          </p:cNvPr>
          <p:cNvSpPr>
            <a:spLocks noGrp="1"/>
          </p:cNvSpPr>
          <p:nvPr>
            <p:ph type="title"/>
          </p:nvPr>
        </p:nvSpPr>
        <p:spPr>
          <a:xfrm>
            <a:off x="838200" y="1303588"/>
            <a:ext cx="10515600" cy="1325563"/>
          </a:xfrm>
        </p:spPr>
        <p:txBody>
          <a:bodyPr>
            <a:noAutofit/>
          </a:bodyPr>
          <a:lstStyle/>
          <a:p>
            <a:r>
              <a:rPr lang="en-US" sz="3200" dirty="0">
                <a:latin typeface="Calibri Light" panose="020F0302020204030204" pitchFamily="34" charset="0"/>
                <a:cs typeface="Calibri Light" panose="020F0302020204030204" pitchFamily="34" charset="0"/>
              </a:rPr>
              <a:t>"A rapid response is called on a patient for agitation. They appear intoxicated, perhaps from methamphetamine use. They are tachycardic and mildly hyperthermic, but vitals are otherwise stable. At the last rapid, 2mg of </a:t>
            </a:r>
            <a:r>
              <a:rPr lang="en-US" sz="3200" dirty="0" err="1">
                <a:latin typeface="Calibri Light" panose="020F0302020204030204" pitchFamily="34" charset="0"/>
                <a:cs typeface="Calibri Light" panose="020F0302020204030204" pitchFamily="34" charset="0"/>
              </a:rPr>
              <a:t>lorezapam</a:t>
            </a:r>
            <a:r>
              <a:rPr lang="en-US" sz="3200" dirty="0">
                <a:latin typeface="Calibri Light" panose="020F0302020204030204" pitchFamily="34" charset="0"/>
                <a:cs typeface="Calibri Light" panose="020F0302020204030204" pitchFamily="34" charset="0"/>
              </a:rPr>
              <a:t>, 2.5 mg of haloperidol, and 25 mg of </a:t>
            </a:r>
            <a:r>
              <a:rPr lang="en-US" sz="3200" dirty="0" err="1">
                <a:latin typeface="Calibri Light" panose="020F0302020204030204" pitchFamily="34" charset="0"/>
                <a:cs typeface="Calibri Light" panose="020F0302020204030204" pitchFamily="34" charset="0"/>
              </a:rPr>
              <a:t>benadryl</a:t>
            </a:r>
            <a:r>
              <a:rPr lang="en-US" sz="3200" dirty="0">
                <a:latin typeface="Calibri Light" panose="020F0302020204030204" pitchFamily="34" charset="0"/>
                <a:cs typeface="Calibri Light" panose="020F0302020204030204" pitchFamily="34" charset="0"/>
              </a:rPr>
              <a:t> were used. This was effective, but took 25 minutes before he was safely calmed, and was short-lived. The nurse has been unable to leave the room all morning. What should you do?"</a:t>
            </a:r>
          </a:p>
        </p:txBody>
      </p:sp>
      <p:sp>
        <p:nvSpPr>
          <p:cNvPr id="3" name="Content Placeholder 2">
            <a:extLst>
              <a:ext uri="{FF2B5EF4-FFF2-40B4-BE49-F238E27FC236}">
                <a16:creationId xmlns:a16="http://schemas.microsoft.com/office/drawing/2014/main" id="{A7FBBE79-F56D-A7B4-4D84-4D7C8F766491}"/>
              </a:ext>
            </a:extLst>
          </p:cNvPr>
          <p:cNvSpPr>
            <a:spLocks noGrp="1"/>
          </p:cNvSpPr>
          <p:nvPr>
            <p:ph idx="1"/>
          </p:nvPr>
        </p:nvSpPr>
        <p:spPr>
          <a:xfrm>
            <a:off x="838200" y="3606298"/>
            <a:ext cx="10515600" cy="4351338"/>
          </a:xfrm>
        </p:spPr>
        <p:txBody>
          <a:bodyPr>
            <a:normAutofit/>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Advocate for moving the patient to the ICU for staffing reasons.</a:t>
            </a:r>
          </a:p>
          <a:p>
            <a:r>
              <a:rPr lang="en-US" dirty="0">
                <a:latin typeface="Calibri" panose="020F0502020204030204" pitchFamily="34" charset="0"/>
                <a:cs typeface="Calibri" panose="020F0502020204030204" pitchFamily="34" charset="0"/>
              </a:rPr>
              <a:t>Increase the strength of sedative by switching to phenobarbital</a:t>
            </a:r>
          </a:p>
          <a:p>
            <a:r>
              <a:rPr lang="en-US" dirty="0">
                <a:latin typeface="Calibri" panose="020F0502020204030204" pitchFamily="34" charset="0"/>
                <a:cs typeface="Calibri" panose="020F0502020204030204" pitchFamily="34" charset="0"/>
              </a:rPr>
              <a:t>Defer management to the primary team</a:t>
            </a:r>
          </a:p>
          <a:p>
            <a:r>
              <a:rPr lang="en-US" dirty="0">
                <a:latin typeface="Calibri" panose="020F0502020204030204" pitchFamily="34" charset="0"/>
                <a:cs typeface="Calibri" panose="020F0502020204030204" pitchFamily="34" charset="0"/>
              </a:rPr>
              <a:t>Place the patient in restraints so that the nurse can go care for their other patients.</a:t>
            </a:r>
          </a:p>
        </p:txBody>
      </p:sp>
    </p:spTree>
    <p:extLst>
      <p:ext uri="{BB962C8B-B14F-4D97-AF65-F5344CB8AC3E}">
        <p14:creationId xmlns:p14="http://schemas.microsoft.com/office/powerpoint/2010/main" val="58711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785-5891-4212-7A84-95538487FEAC}"/>
              </a:ext>
            </a:extLst>
          </p:cNvPr>
          <p:cNvSpPr>
            <a:spLocks noGrp="1"/>
          </p:cNvSpPr>
          <p:nvPr>
            <p:ph type="title"/>
          </p:nvPr>
        </p:nvSpPr>
        <p:spPr>
          <a:xfrm>
            <a:off x="838200" y="1303588"/>
            <a:ext cx="10515600" cy="1325563"/>
          </a:xfrm>
        </p:spPr>
        <p:txBody>
          <a:bodyPr>
            <a:noAutofit/>
          </a:bodyPr>
          <a:lstStyle/>
          <a:p>
            <a:r>
              <a:rPr lang="en-US" sz="3200" dirty="0">
                <a:latin typeface="Calibri Light" panose="020F0302020204030204" pitchFamily="34" charset="0"/>
                <a:cs typeface="Calibri Light" panose="020F0302020204030204" pitchFamily="34" charset="0"/>
              </a:rPr>
              <a:t>"A rapid response is called on a patient for agitation. They appear intoxicated, perhaps from methamphetamine use. They are tachycardic and mildly hyperthermic, but vitals are otherwise stable. At the last rapid, 2mg of </a:t>
            </a:r>
            <a:r>
              <a:rPr lang="en-US" sz="3200" dirty="0" err="1">
                <a:latin typeface="Calibri Light" panose="020F0302020204030204" pitchFamily="34" charset="0"/>
                <a:cs typeface="Calibri Light" panose="020F0302020204030204" pitchFamily="34" charset="0"/>
              </a:rPr>
              <a:t>lorezapam</a:t>
            </a:r>
            <a:r>
              <a:rPr lang="en-US" sz="3200" dirty="0">
                <a:latin typeface="Calibri Light" panose="020F0302020204030204" pitchFamily="34" charset="0"/>
                <a:cs typeface="Calibri Light" panose="020F0302020204030204" pitchFamily="34" charset="0"/>
              </a:rPr>
              <a:t>, 2.5 mg of haloperidol, and 25 mg of </a:t>
            </a:r>
            <a:r>
              <a:rPr lang="en-US" sz="3200" dirty="0" err="1">
                <a:latin typeface="Calibri Light" panose="020F0302020204030204" pitchFamily="34" charset="0"/>
                <a:cs typeface="Calibri Light" panose="020F0302020204030204" pitchFamily="34" charset="0"/>
              </a:rPr>
              <a:t>benadryl</a:t>
            </a:r>
            <a:r>
              <a:rPr lang="en-US" sz="3200" dirty="0">
                <a:latin typeface="Calibri Light" panose="020F0302020204030204" pitchFamily="34" charset="0"/>
                <a:cs typeface="Calibri Light" panose="020F0302020204030204" pitchFamily="34" charset="0"/>
              </a:rPr>
              <a:t> were used. This was effective, but took 25 minutes before he was safely calmed, and was short-lived. The nurse has been unable to leave the room all morning. What should you do?"</a:t>
            </a:r>
          </a:p>
        </p:txBody>
      </p:sp>
      <p:sp>
        <p:nvSpPr>
          <p:cNvPr id="3" name="Content Placeholder 2">
            <a:extLst>
              <a:ext uri="{FF2B5EF4-FFF2-40B4-BE49-F238E27FC236}">
                <a16:creationId xmlns:a16="http://schemas.microsoft.com/office/drawing/2014/main" id="{A7FBBE79-F56D-A7B4-4D84-4D7C8F766491}"/>
              </a:ext>
            </a:extLst>
          </p:cNvPr>
          <p:cNvSpPr>
            <a:spLocks noGrp="1"/>
          </p:cNvSpPr>
          <p:nvPr>
            <p:ph idx="1"/>
          </p:nvPr>
        </p:nvSpPr>
        <p:spPr>
          <a:xfrm>
            <a:off x="838200" y="3606298"/>
            <a:ext cx="10515600" cy="4351338"/>
          </a:xfrm>
        </p:spPr>
        <p:txBody>
          <a:bodyPr>
            <a:normAutofit/>
          </a:bodyPr>
          <a:lstStyle/>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Advocate for moving the patient to the ICU for staffing reasons</a:t>
            </a:r>
          </a:p>
          <a:p>
            <a:r>
              <a:rPr lang="en-US" dirty="0">
                <a:latin typeface="Calibri" panose="020F0502020204030204" pitchFamily="34" charset="0"/>
                <a:cs typeface="Calibri" panose="020F0502020204030204" pitchFamily="34" charset="0"/>
              </a:rPr>
              <a:t>Increase the strength of sedative by switching to phenobarbital</a:t>
            </a:r>
          </a:p>
          <a:p>
            <a:r>
              <a:rPr lang="en-US" dirty="0">
                <a:latin typeface="Calibri" panose="020F0502020204030204" pitchFamily="34" charset="0"/>
                <a:cs typeface="Calibri" panose="020F0502020204030204" pitchFamily="34" charset="0"/>
              </a:rPr>
              <a:t>Defer management to the primary team</a:t>
            </a:r>
          </a:p>
          <a:p>
            <a:r>
              <a:rPr lang="en-US" dirty="0">
                <a:latin typeface="Calibri" panose="020F0502020204030204" pitchFamily="34" charset="0"/>
                <a:cs typeface="Calibri" panose="020F0502020204030204" pitchFamily="34" charset="0"/>
              </a:rPr>
              <a:t>Place the patient in restraints so that the nurse can go care for their other patients</a:t>
            </a:r>
          </a:p>
        </p:txBody>
      </p:sp>
    </p:spTree>
    <p:extLst>
      <p:ext uri="{BB962C8B-B14F-4D97-AF65-F5344CB8AC3E}">
        <p14:creationId xmlns:p14="http://schemas.microsoft.com/office/powerpoint/2010/main" val="147540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F343-2589-D24B-9CBD-E8585F1EC7AF}"/>
              </a:ext>
            </a:extLst>
          </p:cNvPr>
          <p:cNvSpPr>
            <a:spLocks noGrp="1"/>
          </p:cNvSpPr>
          <p:nvPr>
            <p:ph type="title"/>
          </p:nvPr>
        </p:nvSpPr>
        <p:spPr/>
        <p:txBody>
          <a:bodyPr/>
          <a:lstStyle/>
          <a:p>
            <a:r>
              <a:rPr lang="en-US" u="sng" dirty="0">
                <a:latin typeface="Calibri Light" panose="020F0302020204030204" pitchFamily="34" charset="0"/>
                <a:cs typeface="Calibri Light" panose="020F0302020204030204" pitchFamily="34" charset="0"/>
              </a:rPr>
              <a:t>Rapid Response:</a:t>
            </a:r>
            <a:r>
              <a:rPr lang="en-US" dirty="0">
                <a:latin typeface="Calibri Light" panose="020F0302020204030204" pitchFamily="34" charset="0"/>
                <a:cs typeface="Calibri Light" panose="020F0302020204030204" pitchFamily="34" charset="0"/>
              </a:rPr>
              <a:t> What is the big picture?</a:t>
            </a:r>
          </a:p>
        </p:txBody>
      </p:sp>
      <p:sp>
        <p:nvSpPr>
          <p:cNvPr id="3" name="Content Placeholder 2">
            <a:extLst>
              <a:ext uri="{FF2B5EF4-FFF2-40B4-BE49-F238E27FC236}">
                <a16:creationId xmlns:a16="http://schemas.microsoft.com/office/drawing/2014/main" id="{C41E72AF-5CE1-7048-BD4A-AB7B25E9BEE6}"/>
              </a:ext>
            </a:extLst>
          </p:cNvPr>
          <p:cNvSpPr>
            <a:spLocks noGrp="1"/>
          </p:cNvSpPr>
          <p:nvPr>
            <p:ph idx="1"/>
          </p:nvPr>
        </p:nvSpPr>
        <p:spPr/>
        <p:txBody>
          <a:bodyPr/>
          <a:lstStyle/>
          <a:p>
            <a:pPr marL="514350" indent="-514350">
              <a:buFont typeface="+mj-lt"/>
              <a:buAutoNum type="arabicPeriod"/>
            </a:pPr>
            <a:r>
              <a:rPr lang="en-US" dirty="0">
                <a:latin typeface="Calibri" panose="020F0502020204030204" pitchFamily="34" charset="0"/>
                <a:cs typeface="Calibri" panose="020F0502020204030204" pitchFamily="34" charset="0"/>
              </a:rPr>
              <a:t>Is this (going to be) a code blue?</a:t>
            </a:r>
          </a:p>
          <a:p>
            <a:pPr marL="514350" indent="-514350">
              <a:buFont typeface="+mj-lt"/>
              <a:buAutoNum type="arabicPeriod"/>
            </a:pPr>
            <a:r>
              <a:rPr lang="en-US" dirty="0">
                <a:latin typeface="Calibri" panose="020F0502020204030204" pitchFamily="34" charset="0"/>
                <a:cs typeface="Calibri" panose="020F0502020204030204" pitchFamily="34" charset="0"/>
              </a:rPr>
              <a:t>Do they need to be in an ICU? </a:t>
            </a:r>
          </a:p>
          <a:p>
            <a:pPr marL="971550" lvl="1" indent="-514350">
              <a:buFont typeface="+mj-lt"/>
              <a:buAutoNum type="arabicPeriod"/>
            </a:pPr>
            <a:r>
              <a:rPr lang="en-US" dirty="0">
                <a:latin typeface="Calibri" panose="020F0502020204030204" pitchFamily="34" charset="0"/>
                <a:cs typeface="Calibri" panose="020F0502020204030204" pitchFamily="34" charset="0"/>
              </a:rPr>
              <a:t>(this generally involves eyeballing the patient, asking orientation questions, and 1 set of vitals, and asking what happened leading up to the RRT). 10 minutes tops. Usually, no labs.</a:t>
            </a:r>
          </a:p>
          <a:p>
            <a:pPr marL="914400" lvl="2" indent="0">
              <a:buNone/>
            </a:pPr>
            <a:r>
              <a:rPr lang="en-US" b="1" u="sng" dirty="0">
                <a:solidFill>
                  <a:srgbClr val="FF0000"/>
                </a:solidFill>
                <a:latin typeface="Calibri" panose="020F0502020204030204" pitchFamily="34" charset="0"/>
                <a:cs typeface="Calibri" panose="020F0502020204030204" pitchFamily="34" charset="0"/>
              </a:rPr>
              <a:t>NEED FOR TOO MUCH NURSING CARE IS A REASON FOR ICU ADMISSION [Ask]</a:t>
            </a:r>
          </a:p>
          <a:p>
            <a:pPr marL="971550" lvl="1" indent="-514350">
              <a:buFont typeface="+mj-lt"/>
              <a:buAutoNum type="arabicPeriod"/>
            </a:pPr>
            <a:r>
              <a:rPr lang="en-US" dirty="0">
                <a:latin typeface="Calibri" panose="020F0502020204030204" pitchFamily="34" charset="0"/>
                <a:cs typeface="Calibri" panose="020F0502020204030204" pitchFamily="34" charset="0"/>
              </a:rPr>
              <a:t>It is rare to need to do things before moving to ICU</a:t>
            </a:r>
          </a:p>
          <a:p>
            <a:pPr marL="514350" indent="-514350">
              <a:buFont typeface="+mj-lt"/>
              <a:buAutoNum type="arabicPeriod"/>
            </a:pPr>
            <a:r>
              <a:rPr lang="en-US" dirty="0">
                <a:latin typeface="Calibri" panose="020F0502020204030204" pitchFamily="34" charset="0"/>
                <a:cs typeface="Calibri" panose="020F0502020204030204" pitchFamily="34" charset="0"/>
              </a:rPr>
              <a:t>What immediate workup or stabilization do they need if staying put? </a:t>
            </a:r>
            <a:r>
              <a:rPr lang="en-US" u="sng" dirty="0">
                <a:latin typeface="Calibri" panose="020F0502020204030204" pitchFamily="34" charset="0"/>
                <a:cs typeface="Calibri" panose="020F0502020204030204" pitchFamily="34" charset="0"/>
              </a:rPr>
              <a:t>Hand off to primary team </a:t>
            </a:r>
          </a:p>
          <a:p>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E88A301-5F99-89B6-8461-D3B8A754853D}"/>
              </a:ext>
            </a:extLst>
          </p:cNvPr>
          <p:cNvSpPr txBox="1"/>
          <p:nvPr/>
        </p:nvSpPr>
        <p:spPr>
          <a:xfrm>
            <a:off x="8167817" y="6311900"/>
            <a:ext cx="3632886" cy="369332"/>
          </a:xfrm>
          <a:prstGeom prst="rect">
            <a:avLst/>
          </a:prstGeom>
          <a:noFill/>
        </p:spPr>
        <p:txBody>
          <a:bodyPr wrap="square" rtlCol="0">
            <a:spAutoFit/>
          </a:bodyPr>
          <a:lstStyle/>
          <a:p>
            <a:r>
              <a:rPr lang="en-US" dirty="0"/>
              <a:t>Keep an eye out for Ethan’s cards</a:t>
            </a:r>
          </a:p>
        </p:txBody>
      </p:sp>
    </p:spTree>
    <p:extLst>
      <p:ext uri="{BB962C8B-B14F-4D97-AF65-F5344CB8AC3E}">
        <p14:creationId xmlns:p14="http://schemas.microsoft.com/office/powerpoint/2010/main" val="128949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7F1-1C3B-F2F2-5DA5-B01D167300BE}"/>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False alarms: Why you shouldn’t</a:t>
            </a:r>
            <a:r>
              <a:rPr lang="en-US" u="sng" dirty="0">
                <a:latin typeface="Calibri Light" panose="020F0302020204030204" pitchFamily="34" charset="0"/>
                <a:cs typeface="Calibri Light" panose="020F0302020204030204" pitchFamily="34" charset="0"/>
              </a:rPr>
              <a:t> (ever!)</a:t>
            </a:r>
            <a:r>
              <a:rPr lang="en-US" dirty="0">
                <a:latin typeface="Calibri Light" panose="020F0302020204030204" pitchFamily="34" charset="0"/>
                <a:cs typeface="Calibri Light" panose="020F0302020204030204" pitchFamily="34" charset="0"/>
              </a:rPr>
              <a:t> be dismissive, implicitly or explicitly.</a:t>
            </a:r>
          </a:p>
        </p:txBody>
      </p:sp>
      <p:sp>
        <p:nvSpPr>
          <p:cNvPr id="3" name="Content Placeholder 2">
            <a:extLst>
              <a:ext uri="{FF2B5EF4-FFF2-40B4-BE49-F238E27FC236}">
                <a16:creationId xmlns:a16="http://schemas.microsoft.com/office/drawing/2014/main" id="{6A21B69C-5D32-38BB-B275-47DB43220447}"/>
              </a:ext>
            </a:extLst>
          </p:cNvPr>
          <p:cNvSpPr>
            <a:spLocks noGrp="1"/>
          </p:cNvSpPr>
          <p:nvPr>
            <p:ph idx="1"/>
          </p:nvPr>
        </p:nvSpPr>
        <p:spPr>
          <a:xfrm>
            <a:off x="838200" y="1825625"/>
            <a:ext cx="10752438" cy="4351338"/>
          </a:xfrm>
        </p:spPr>
        <p:txBody>
          <a:bodyPr>
            <a:normAutofit/>
          </a:bodyPr>
          <a:lstStyle/>
          <a:p>
            <a:r>
              <a:rPr lang="en-US" dirty="0">
                <a:latin typeface="Calibri" panose="020F0502020204030204" pitchFamily="34" charset="0"/>
                <a:cs typeface="Calibri" panose="020F0502020204030204" pitchFamily="34" charset="0"/>
              </a:rPr>
              <a:t>Two rationales: </a:t>
            </a:r>
          </a:p>
          <a:p>
            <a:pPr lvl="1"/>
            <a:r>
              <a:rPr lang="en-US" dirty="0">
                <a:latin typeface="Calibri" panose="020F0502020204030204" pitchFamily="34" charset="0"/>
                <a:cs typeface="Calibri" panose="020F0502020204030204" pitchFamily="34" charset="0"/>
              </a:rPr>
              <a:t>Signal detection theory: it is ideal to never err. But since we will, we have to balance the harms from false positives (activation that wasn’t needed), and false negatives (no activation, was needed).</a:t>
            </a:r>
            <a:r>
              <a:rPr lang="en-US" b="1" dirty="0">
                <a:latin typeface="Calibri" panose="020F0502020204030204" pitchFamily="34" charset="0"/>
                <a:cs typeface="Calibri" panose="020F0502020204030204" pitchFamily="34" charset="0"/>
              </a:rPr>
              <a:t> False negatives are WAY worse, so the optimal balance favors more activations.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More caution is warranted the less you know – and we NEED less experienced caregivers to be monitoring.</a:t>
            </a:r>
          </a:p>
        </p:txBody>
      </p:sp>
      <p:pic>
        <p:nvPicPr>
          <p:cNvPr id="1026" name="Picture 2" descr="undefined">
            <a:extLst>
              <a:ext uri="{FF2B5EF4-FFF2-40B4-BE49-F238E27FC236}">
                <a16:creationId xmlns:a16="http://schemas.microsoft.com/office/drawing/2014/main" id="{741E2EC3-EABA-2726-C797-CC8018DF2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419" y="4318086"/>
            <a:ext cx="3312023" cy="21747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Most Common Reasons For Smoke Detector False Alarms, 53% OFF">
            <a:extLst>
              <a:ext uri="{FF2B5EF4-FFF2-40B4-BE49-F238E27FC236}">
                <a16:creationId xmlns:a16="http://schemas.microsoft.com/office/drawing/2014/main" id="{21712DDD-7C6F-A0A7-0BED-A416AA8A38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309" r="24254"/>
          <a:stretch/>
        </p:blipFill>
        <p:spPr bwMode="auto">
          <a:xfrm>
            <a:off x="1743534" y="4459708"/>
            <a:ext cx="1940010" cy="21620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quotes | PhD SCAM info@phdscam.com">
            <a:extLst>
              <a:ext uri="{FF2B5EF4-FFF2-40B4-BE49-F238E27FC236}">
                <a16:creationId xmlns:a16="http://schemas.microsoft.com/office/drawing/2014/main" id="{EC2AC59B-4883-AC3E-5076-2006EE0569A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55988" y="4459708"/>
            <a:ext cx="2280023" cy="228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0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0E6E-5C67-C41E-9046-24D0D116425C}"/>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How long do you attempt resuscitation? </a:t>
            </a:r>
          </a:p>
        </p:txBody>
      </p:sp>
      <p:sp>
        <p:nvSpPr>
          <p:cNvPr id="3" name="Content Placeholder 2">
            <a:extLst>
              <a:ext uri="{FF2B5EF4-FFF2-40B4-BE49-F238E27FC236}">
                <a16:creationId xmlns:a16="http://schemas.microsoft.com/office/drawing/2014/main" id="{6BF0F323-54A8-3C3C-C883-D74998978D49}"/>
              </a:ext>
            </a:extLst>
          </p:cNvPr>
          <p:cNvSpPr>
            <a:spLocks noGrp="1"/>
          </p:cNvSpPr>
          <p:nvPr>
            <p:ph idx="1"/>
          </p:nvPr>
        </p:nvSpPr>
        <p:spPr>
          <a:xfrm>
            <a:off x="2026508" y="6195218"/>
            <a:ext cx="8748583" cy="1325563"/>
          </a:xfrm>
        </p:spPr>
        <p:txBody>
          <a:bodyPr>
            <a:normAutofit/>
          </a:bodyPr>
          <a:lstStyle/>
          <a:p>
            <a:pPr marL="0" indent="0">
              <a:buNone/>
            </a:pPr>
            <a:r>
              <a:rPr lang="en-US" dirty="0">
                <a:latin typeface="Calibri" panose="020F0502020204030204" pitchFamily="34" charset="0"/>
                <a:cs typeface="Calibri" panose="020F0502020204030204" pitchFamily="34" charset="0"/>
              </a:rPr>
              <a:t>Shockable = Good! Asystole = Bad! </a:t>
            </a:r>
            <a:r>
              <a:rPr lang="en-US" b="1" dirty="0">
                <a:latin typeface="Calibri" panose="020F0502020204030204" pitchFamily="34" charset="0"/>
                <a:cs typeface="Calibri" panose="020F0502020204030204" pitchFamily="34" charset="0"/>
              </a:rPr>
              <a:t>PEA = … nuanced.</a:t>
            </a:r>
          </a:p>
          <a:p>
            <a:pPr marL="0" indent="0">
              <a:buNone/>
            </a:pPr>
            <a:endParaRPr lang="en-US" dirty="0"/>
          </a:p>
        </p:txBody>
      </p:sp>
      <p:pic>
        <p:nvPicPr>
          <p:cNvPr id="4" name="Main graphic">
            <a:extLst>
              <a:ext uri="{FF2B5EF4-FFF2-40B4-BE49-F238E27FC236}">
                <a16:creationId xmlns:a16="http://schemas.microsoft.com/office/drawing/2014/main" id="{9087CF72-5185-C227-EC7E-3B6FC941B3D2}"/>
              </a:ext>
            </a:extLst>
          </p:cNvPr>
          <p:cNvPicPr/>
          <p:nvPr/>
        </p:nvPicPr>
        <p:blipFill>
          <a:blip r:embed="rId3"/>
          <a:stretch/>
        </p:blipFill>
        <p:spPr>
          <a:xfrm>
            <a:off x="5164400" y="1726768"/>
            <a:ext cx="6727029" cy="4246201"/>
          </a:xfrm>
          <a:prstGeom prst="rect">
            <a:avLst/>
          </a:prstGeom>
          <a:ln>
            <a:noFill/>
          </a:ln>
        </p:spPr>
      </p:pic>
      <p:sp>
        <p:nvSpPr>
          <p:cNvPr id="5" name="TextShape 2">
            <a:extLst>
              <a:ext uri="{FF2B5EF4-FFF2-40B4-BE49-F238E27FC236}">
                <a16:creationId xmlns:a16="http://schemas.microsoft.com/office/drawing/2014/main" id="{2CB813E8-E86E-C436-6CC4-3ABD0E370920}"/>
              </a:ext>
            </a:extLst>
          </p:cNvPr>
          <p:cNvSpPr txBox="1"/>
          <p:nvPr/>
        </p:nvSpPr>
        <p:spPr>
          <a:xfrm>
            <a:off x="5892334" y="1430450"/>
            <a:ext cx="6053824" cy="569160"/>
          </a:xfrm>
          <a:prstGeom prst="rect">
            <a:avLst/>
          </a:prstGeom>
          <a:noFill/>
          <a:ln>
            <a:noFill/>
          </a:ln>
        </p:spPr>
        <p:txBody>
          <a:bodyPr lIns="90000" tIns="45000" rIns="90000" bIns="45000"/>
          <a:lstStyle/>
          <a:p>
            <a:r>
              <a:rPr lang="en-US" sz="1400" b="0" i="1" strike="noStrike" spc="-1" dirty="0">
                <a:latin typeface="Calibri" panose="020F0502020204030204" pitchFamily="34" charset="0"/>
                <a:cs typeface="Calibri" panose="020F0502020204030204" pitchFamily="34" charset="0"/>
              </a:rPr>
              <a:t>Resuscitation</a:t>
            </a:r>
            <a:r>
              <a:rPr lang="en-US" sz="1400" b="0" strike="noStrike" spc="-1" dirty="0">
                <a:latin typeface="Calibri" panose="020F0502020204030204" pitchFamily="34" charset="0"/>
                <a:cs typeface="Calibri" panose="020F0502020204030204" pitchFamily="34" charset="0"/>
              </a:rPr>
              <a:t> 2022 176117-124 DOI: 10.1016/j.resuscitation.2022.04.024 </a:t>
            </a:r>
          </a:p>
        </p:txBody>
      </p:sp>
      <p:sp>
        <p:nvSpPr>
          <p:cNvPr id="6" name="TextBox 5">
            <a:extLst>
              <a:ext uri="{FF2B5EF4-FFF2-40B4-BE49-F238E27FC236}">
                <a16:creationId xmlns:a16="http://schemas.microsoft.com/office/drawing/2014/main" id="{63F3FAA1-ABBA-F50D-428A-C5E703F7AA5F}"/>
              </a:ext>
            </a:extLst>
          </p:cNvPr>
          <p:cNvSpPr txBox="1"/>
          <p:nvPr/>
        </p:nvSpPr>
        <p:spPr>
          <a:xfrm>
            <a:off x="426460" y="2326374"/>
            <a:ext cx="4683211" cy="3046988"/>
          </a:xfrm>
          <a:prstGeom prst="rect">
            <a:avLst/>
          </a:prstGeom>
          <a:noFill/>
        </p:spPr>
        <p:txBody>
          <a:bodyPr wrap="square" rtlCol="0" anchor="ctr">
            <a:spAutoFit/>
          </a:bodyPr>
          <a:lstStyle/>
          <a:p>
            <a:r>
              <a:rPr lang="en-US" sz="2400" dirty="0">
                <a:latin typeface="Calibri" panose="020F0502020204030204" pitchFamily="34" charset="0"/>
                <a:cs typeface="Calibri" panose="020F0502020204030204" pitchFamily="34" charset="0"/>
              </a:rPr>
              <a:t>Two things matter: </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What was their pre-arrest state?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More ill = shorter </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Is the (likely) cause reversible?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Less reversible = shorter</a:t>
            </a:r>
          </a:p>
          <a:p>
            <a:pPr lvl="1"/>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Then, consider rhythm and duration</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5-45 min in most </a:t>
            </a:r>
          </a:p>
        </p:txBody>
      </p:sp>
    </p:spTree>
    <p:extLst>
      <p:ext uri="{BB962C8B-B14F-4D97-AF65-F5344CB8AC3E}">
        <p14:creationId xmlns:p14="http://schemas.microsoft.com/office/powerpoint/2010/main" val="3389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9DE9C-CC37-194C-BCE1-2FD385BD85AD}"/>
              </a:ext>
            </a:extLst>
          </p:cNvPr>
          <p:cNvSpPr>
            <a:spLocks noGrp="1"/>
          </p:cNvSpPr>
          <p:nvPr>
            <p:ph type="title"/>
          </p:nvPr>
        </p:nvSpPr>
        <p:spPr>
          <a:xfrm>
            <a:off x="761800" y="762001"/>
            <a:ext cx="5334197" cy="1708242"/>
          </a:xfrm>
        </p:spPr>
        <p:txBody>
          <a:bodyPr anchor="ctr">
            <a:normAutofit/>
          </a:bodyPr>
          <a:lstStyle/>
          <a:p>
            <a:r>
              <a:rPr lang="en-US" sz="4000" dirty="0">
                <a:latin typeface="Calibri" panose="020F0502020204030204" pitchFamily="34" charset="0"/>
                <a:cs typeface="Calibri" panose="020F0502020204030204" pitchFamily="34" charset="0"/>
              </a:rPr>
              <a:t>Language to end with: </a:t>
            </a:r>
          </a:p>
        </p:txBody>
      </p:sp>
      <p:sp>
        <p:nvSpPr>
          <p:cNvPr id="3" name="Content Placeholder 2">
            <a:extLst>
              <a:ext uri="{FF2B5EF4-FFF2-40B4-BE49-F238E27FC236}">
                <a16:creationId xmlns:a16="http://schemas.microsoft.com/office/drawing/2014/main" id="{C5D567DD-7DF3-7F49-BE7E-7D0E69D4CB42}"/>
              </a:ext>
            </a:extLst>
          </p:cNvPr>
          <p:cNvSpPr>
            <a:spLocks noGrp="1"/>
          </p:cNvSpPr>
          <p:nvPr>
            <p:ph idx="1"/>
          </p:nvPr>
        </p:nvSpPr>
        <p:spPr>
          <a:xfrm>
            <a:off x="761800" y="2470244"/>
            <a:ext cx="5334197" cy="3769835"/>
          </a:xfrm>
        </p:spPr>
        <p:txBody>
          <a:bodyPr anchor="ctr">
            <a:normAutofit/>
          </a:bodyPr>
          <a:lstStyle/>
          <a:p>
            <a:r>
              <a:rPr lang="en-US" sz="2000" dirty="0">
                <a:latin typeface="Calibri" panose="020F0502020204030204" pitchFamily="34" charset="0"/>
                <a:cs typeface="Calibri" panose="020F0502020204030204" pitchFamily="34" charset="0"/>
              </a:rPr>
              <a:t>“Is there anything we haven’t thought of?”</a:t>
            </a:r>
          </a:p>
          <a:p>
            <a:r>
              <a:rPr lang="en-US" sz="2000" dirty="0">
                <a:latin typeface="Calibri" panose="020F0502020204030204" pitchFamily="34" charset="0"/>
                <a:cs typeface="Calibri" panose="020F0502020204030204" pitchFamily="34" charset="0"/>
              </a:rPr>
              <a:t>“OK, we’re stopping CPR” </a:t>
            </a:r>
          </a:p>
          <a:p>
            <a:r>
              <a:rPr lang="en-US" sz="2000" dirty="0">
                <a:latin typeface="Calibri" panose="020F0502020204030204" pitchFamily="34" charset="0"/>
                <a:cs typeface="Calibri" panose="020F0502020204030204" pitchFamily="34" charset="0"/>
              </a:rPr>
              <a:t>“Thank you everyone for your effort”</a:t>
            </a:r>
          </a:p>
          <a:p>
            <a:r>
              <a:rPr lang="en-US" sz="2000" dirty="0">
                <a:latin typeface="Calibri" panose="020F0502020204030204" pitchFamily="34" charset="0"/>
                <a:cs typeface="Calibri" panose="020F0502020204030204" pitchFamily="34" charset="0"/>
              </a:rPr>
              <a:t>“We’ll debrief in 5 minutes at the nursing station”</a:t>
            </a:r>
          </a:p>
        </p:txBody>
      </p:sp>
      <p:pic>
        <p:nvPicPr>
          <p:cNvPr id="4" name="Picture 3">
            <a:extLst>
              <a:ext uri="{FF2B5EF4-FFF2-40B4-BE49-F238E27FC236}">
                <a16:creationId xmlns:a16="http://schemas.microsoft.com/office/drawing/2014/main" id="{C1F0B2B5-9590-C2B7-B9D6-11C50EC96907}"/>
              </a:ext>
            </a:extLst>
          </p:cNvPr>
          <p:cNvPicPr>
            <a:picLocks noChangeAspect="1"/>
          </p:cNvPicPr>
          <p:nvPr/>
        </p:nvPicPr>
        <p:blipFill rotWithShape="1">
          <a:blip r:embed="rId3"/>
          <a:srcRect l="12490" r="985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6457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71DA-E452-B344-AEE2-E7815B755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Summary</a:t>
            </a:r>
          </a:p>
        </p:txBody>
      </p:sp>
      <p:sp>
        <p:nvSpPr>
          <p:cNvPr id="3" name="Content Placeholder 2">
            <a:extLst>
              <a:ext uri="{FF2B5EF4-FFF2-40B4-BE49-F238E27FC236}">
                <a16:creationId xmlns:a16="http://schemas.microsoft.com/office/drawing/2014/main" id="{87B991F4-F6EF-B843-8132-072F5031D383}"/>
              </a:ext>
            </a:extLst>
          </p:cNvPr>
          <p:cNvSpPr>
            <a:spLocks noGrp="1"/>
          </p:cNvSpPr>
          <p:nvPr>
            <p:ph idx="1"/>
          </p:nvPr>
        </p:nvSpPr>
        <p:spPr>
          <a:xfrm>
            <a:off x="838200" y="1825624"/>
            <a:ext cx="10718800" cy="4435475"/>
          </a:xfrm>
        </p:spPr>
        <p:txBody>
          <a:bodyPr/>
          <a:lstStyle/>
          <a:p>
            <a:r>
              <a:rPr lang="en-US" dirty="0">
                <a:latin typeface="Calibri" panose="020F0502020204030204" pitchFamily="34" charset="0"/>
                <a:cs typeface="Calibri" panose="020F0502020204030204" pitchFamily="34" charset="0"/>
              </a:rPr>
              <a:t>Consider nursing workload in deciding if ICU admission is needed</a:t>
            </a:r>
          </a:p>
          <a:p>
            <a:r>
              <a:rPr lang="en-US" dirty="0">
                <a:latin typeface="Calibri" panose="020F0502020204030204" pitchFamily="34" charset="0"/>
                <a:cs typeface="Calibri" panose="020F0502020204030204" pitchFamily="34" charset="0"/>
              </a:rPr>
              <a:t>As a personal policy, </a:t>
            </a:r>
            <a:r>
              <a:rPr lang="en-US" b="1" dirty="0">
                <a:latin typeface="Calibri" panose="020F0502020204030204" pitchFamily="34" charset="0"/>
                <a:cs typeface="Calibri" panose="020F0502020204030204" pitchFamily="34" charset="0"/>
              </a:rPr>
              <a:t>do not snark people for activating an RRT</a:t>
            </a:r>
          </a:p>
          <a:p>
            <a:r>
              <a:rPr lang="en-US" dirty="0">
                <a:latin typeface="Calibri" panose="020F0502020204030204" pitchFamily="34" charset="0"/>
                <a:cs typeface="Calibri" panose="020F0502020204030204" pitchFamily="34" charset="0"/>
              </a:rPr>
              <a:t>Consider pre-arrest status, reversibility, and rhythm in deciding how long to attempt resuscitation (5-45 minutes with no ROSC)</a:t>
            </a:r>
          </a:p>
        </p:txBody>
      </p:sp>
    </p:spTree>
    <p:extLst>
      <p:ext uri="{BB962C8B-B14F-4D97-AF65-F5344CB8AC3E}">
        <p14:creationId xmlns:p14="http://schemas.microsoft.com/office/powerpoint/2010/main" val="2901520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832</Words>
  <Application>Microsoft Macintosh PowerPoint</Application>
  <PresentationFormat>Widescreen</PresentationFormat>
  <Paragraphs>71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Calibri Light</vt:lpstr>
      <vt:lpstr>Office Theme</vt:lpstr>
      <vt:lpstr>THE END  (of the code/rapid)</vt:lpstr>
      <vt:lpstr>"A rapid response is called on a patient for agitation. They appear intoxicated, perhaps from methamphetamine use. They are tachycardic and mildly hyperthermic, but vitals are otherwise stable. At the last rapid, 2mg of lorezapam, 2.5 mg of haloperidol, and 25 mg of benadryl were used. This was effective, but took 25 minutes before he was safely calmed, and was short-lived. The nurse has been unable to leave the room all morning. What should you do?"</vt:lpstr>
      <vt:lpstr>"A rapid response is called on a patient for agitation. They appear intoxicated, perhaps from methamphetamine use. They are tachycardic and mildly hyperthermic, but vitals are otherwise stable. At the last rapid, 2mg of lorezapam, 2.5 mg of haloperidol, and 25 mg of benadryl were used. This was effective, but took 25 minutes before he was safely calmed, and was short-lived. The nurse has been unable to leave the room all morning. What should you do?"</vt:lpstr>
      <vt:lpstr>Rapid Response: What is the big picture?</vt:lpstr>
      <vt:lpstr>False alarms: Why you shouldn’t (ever!) be dismissive, implicitly or explicitly.</vt:lpstr>
      <vt:lpstr>How long do you attempt resuscitation? </vt:lpstr>
      <vt:lpstr>Language to end with: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END (of the code/rapid)</dc:title>
  <dc:creator>Brian Locke</dc:creator>
  <cp:lastModifiedBy>Brian Locke</cp:lastModifiedBy>
  <cp:revision>9</cp:revision>
  <dcterms:created xsi:type="dcterms:W3CDTF">2024-04-29T14:21:51Z</dcterms:created>
  <dcterms:modified xsi:type="dcterms:W3CDTF">2024-05-23T22:45:02Z</dcterms:modified>
</cp:coreProperties>
</file>