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9" r:id="rId2"/>
    <p:sldId id="291" r:id="rId3"/>
    <p:sldId id="292" r:id="rId4"/>
    <p:sldId id="262" r:id="rId5"/>
    <p:sldId id="289" r:id="rId6"/>
    <p:sldId id="287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A8296F-EF2C-52BB-5671-C78248FF887C}" name="Brian Locke" initials="BL" userId="0f5bdfad153c6e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8844"/>
  </p:normalViewPr>
  <p:slideViewPr>
    <p:cSldViewPr snapToGrid="0">
      <p:cViewPr varScale="1">
        <p:scale>
          <a:sx n="99" d="100"/>
          <a:sy n="99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27ED-0613-459A-8201-9589B2687811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2398-296D-4598-8237-F6B844BE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Meaning: a schema is an approach to think through the problem. You don’t need to memorize (others can do that / help), you need to understand the situation. That way, you can integrate hints about what things are more or less likely to be going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ABGs and VBGs can provide a lot of information. However, is this information useful?</a:t>
            </a:r>
          </a:p>
          <a:p>
            <a:pPr lvl="1"/>
            <a:r>
              <a:rPr lang="en-US" dirty="0"/>
              <a:t>Often already addressing most things you would unveil with a gas.</a:t>
            </a:r>
          </a:p>
          <a:p>
            <a:pPr lvl="1"/>
            <a:r>
              <a:rPr lang="en-US" dirty="0"/>
              <a:t>Depending on timing, gas results can be skewed by ongoing arrest and tissue ischemia.</a:t>
            </a:r>
          </a:p>
          <a:p>
            <a:r>
              <a:rPr lang="en-US" dirty="0"/>
              <a:t>Bottom Line: Nice to have if you can get it as long as this does not compromise ACLS.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You’re rarely going to get definitive information, so just 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Verbalizing allows others to correct anything that might be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n"/>
            </a:pPr>
            <a:r>
              <a:rPr lang="en-US" dirty="0"/>
              <a:t>Verbalizing allows others to correct anything that might be wrong. </a:t>
            </a:r>
          </a:p>
          <a:p>
            <a:pPr marL="171450" indent="-171450">
              <a:buFont typeface="Wingdings" pitchFamily="2" charset="2"/>
              <a:buChar char="n"/>
            </a:pPr>
            <a:endParaRPr lang="en-US" dirty="0"/>
          </a:p>
          <a:p>
            <a:r>
              <a:rPr lang="en-US" dirty="0"/>
              <a:t>An alternative framing to this might be: you are often not going to get definitive information about the cause. Therefore, the pre-assessment probabilities of various causes rules how likely they are to be present. </a:t>
            </a:r>
          </a:p>
          <a:p>
            <a:endParaRPr lang="en-US" dirty="0"/>
          </a:p>
          <a:p>
            <a:r>
              <a:rPr lang="en-US" dirty="0"/>
              <a:t>Thus, if they have ESRD - move to address hyperkalemia rather than seeking evidence for it. </a:t>
            </a:r>
          </a:p>
          <a:p>
            <a:r>
              <a:rPr lang="en-US" dirty="0"/>
              <a:t>If they’re post-op </a:t>
            </a:r>
          </a:p>
          <a:p>
            <a:endParaRPr lang="en-US" dirty="0"/>
          </a:p>
          <a:p>
            <a:r>
              <a:rPr lang="en-US" dirty="0"/>
              <a:t>Sometimes questions come up on more intensive therapies.</a:t>
            </a:r>
          </a:p>
          <a:p>
            <a:pPr lvl="1"/>
            <a:r>
              <a:rPr lang="en-US" dirty="0"/>
              <a:t>Thrombolysis for Massive PE</a:t>
            </a:r>
          </a:p>
          <a:p>
            <a:pPr lvl="1"/>
            <a:r>
              <a:rPr lang="en-US" dirty="0"/>
              <a:t>Needle Thoracostomy with Tension Pneumothorax</a:t>
            </a:r>
          </a:p>
          <a:p>
            <a:r>
              <a:rPr lang="en-US" dirty="0"/>
              <a:t>These diseases are usually not subtle in inpatient codes.</a:t>
            </a:r>
          </a:p>
          <a:p>
            <a:pPr lvl="1"/>
            <a:r>
              <a:rPr lang="en-US" dirty="0"/>
              <a:t>Tension </a:t>
            </a:r>
            <a:r>
              <a:rPr lang="en-US" dirty="0" err="1"/>
              <a:t>pneumo</a:t>
            </a:r>
            <a:r>
              <a:rPr lang="en-US" dirty="0"/>
              <a:t>: known pneumothorax or chest tube in place.</a:t>
            </a:r>
          </a:p>
          <a:p>
            <a:pPr lvl="1"/>
            <a:r>
              <a:rPr lang="en-US" dirty="0"/>
              <a:t>Massive PE: clots usually already found in someone admitted and not already dead.</a:t>
            </a:r>
          </a:p>
          <a:p>
            <a:pPr lvl="1"/>
            <a:r>
              <a:rPr lang="en-US" dirty="0"/>
              <a:t>Tamponade: pre-existing effusion</a:t>
            </a:r>
          </a:p>
          <a:p>
            <a:pPr marL="171450" indent="-171450"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58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1159%2F00035419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4BF0-74EE-61FE-7D59-19C47112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PEA: Don’t Memorize H’s and T’s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5F17-166F-50FB-E137-4575CD6C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8" y="2182992"/>
            <a:ext cx="7426924" cy="369067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2A867C-07EF-B042-CA7A-33ED76D56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40892"/>
              </p:ext>
            </p:extLst>
          </p:nvPr>
        </p:nvGraphicFramePr>
        <p:xfrm>
          <a:off x="7992414" y="2182992"/>
          <a:ext cx="3557432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32">
                  <a:extLst>
                    <a:ext uri="{9D8B030D-6E8A-4147-A177-3AD203B41FA5}">
                      <a16:colId xmlns:a16="http://schemas.microsoft.com/office/drawing/2014/main" val="36876946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0219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Hypovolemia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Tamponade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Toxins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Hydrogen Ions (acidosis)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Tension Pneumothorax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Hyperkalemia/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Hypokalemia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Thrombosis (PE)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Hypothermia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Thrombosis (Cardiac)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626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9E5E2-ABB2-E16C-6807-951F7BBD05B5}"/>
              </a:ext>
            </a:extLst>
          </p:cNvPr>
          <p:cNvSpPr txBox="1"/>
          <p:nvPr/>
        </p:nvSpPr>
        <p:spPr>
          <a:xfrm>
            <a:off x="9058195" y="665391"/>
            <a:ext cx="2659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Literally every abnormal vital sign or lab value starts with ‘H’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AFFC70-2EE4-D593-B7CE-CC6EC01029B0}"/>
              </a:ext>
            </a:extLst>
          </p:cNvPr>
          <p:cNvSpPr/>
          <p:nvPr/>
        </p:nvSpPr>
        <p:spPr>
          <a:xfrm>
            <a:off x="5061398" y="4197488"/>
            <a:ext cx="2150772" cy="1041120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ED014-B216-7645-E917-1643C031E6EA}"/>
              </a:ext>
            </a:extLst>
          </p:cNvPr>
          <p:cNvSpPr txBox="1"/>
          <p:nvPr/>
        </p:nvSpPr>
        <p:spPr>
          <a:xfrm>
            <a:off x="7992414" y="5223579"/>
            <a:ext cx="29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look at the card!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EA1C0-1EC5-E372-3F4D-F88C11A26C24}"/>
              </a:ext>
            </a:extLst>
          </p:cNvPr>
          <p:cNvCxnSpPr/>
          <p:nvPr/>
        </p:nvCxnSpPr>
        <p:spPr>
          <a:xfrm flipH="1" flipV="1">
            <a:off x="7212170" y="4958366"/>
            <a:ext cx="780244" cy="41212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6E61-F681-5E50-81A7-988E6460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of the following is likely to cause a narrow QRS complex pea arrest?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6F37-DA92-66CF-1740-5F69F2F046B6}"/>
              </a:ext>
            </a:extLst>
          </p:cNvPr>
          <p:cNvSpPr txBox="1"/>
          <p:nvPr/>
        </p:nvSpPr>
        <p:spPr>
          <a:xfrm>
            <a:off x="3049073" y="2542177"/>
            <a:ext cx="6098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Hyperkalemia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Amitriptyline Overdose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Pulmonary Embolism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Ostial LAD Obstruction</a:t>
            </a:r>
          </a:p>
        </p:txBody>
      </p:sp>
    </p:spTree>
    <p:extLst>
      <p:ext uri="{BB962C8B-B14F-4D97-AF65-F5344CB8AC3E}">
        <p14:creationId xmlns:p14="http://schemas.microsoft.com/office/powerpoint/2010/main" val="38821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6E61-F681-5E50-81A7-988E6460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of the following is likely to cause a narrow QRS complex pea arrest?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6F37-DA92-66CF-1740-5F69F2F046B6}"/>
              </a:ext>
            </a:extLst>
          </p:cNvPr>
          <p:cNvSpPr txBox="1"/>
          <p:nvPr/>
        </p:nvSpPr>
        <p:spPr>
          <a:xfrm>
            <a:off x="3049073" y="2542177"/>
            <a:ext cx="6098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Hyperkalemia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Amitriptyline Overdose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Pulmonary Embolism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Ostial LAD Obstruction</a:t>
            </a:r>
          </a:p>
        </p:txBody>
      </p:sp>
    </p:spTree>
    <p:extLst>
      <p:ext uri="{BB962C8B-B14F-4D97-AF65-F5344CB8AC3E}">
        <p14:creationId xmlns:p14="http://schemas.microsoft.com/office/powerpoint/2010/main" val="41013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4CB-71BF-438A-474C-5408D9E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schema is what is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A920-FB62-262A-68E0-06AB8AC6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36" y="2246205"/>
            <a:ext cx="6766302" cy="36941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PEA occurs because either: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Heart can’t beat: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nothing in the pump, pump being blocked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Essentially most cases of extreme shock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Heart won’t beat: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 is there but capture is not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Electromechanical dissociation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Muscle disrupted or out of necessary ingredients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B083DB-25DD-7472-CF06-6EE5FB2D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146" y="1603560"/>
            <a:ext cx="5023260" cy="424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2CF51-267D-1B48-1CF2-6BB25213C0D0}"/>
              </a:ext>
            </a:extLst>
          </p:cNvPr>
          <p:cNvSpPr txBox="1"/>
          <p:nvPr/>
        </p:nvSpPr>
        <p:spPr>
          <a:xfrm>
            <a:off x="7109138" y="5853451"/>
            <a:ext cx="193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 a ‘mechanical’ 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4FCDD-DCFF-4F31-F496-7A734A03D67A}"/>
              </a:ext>
            </a:extLst>
          </p:cNvPr>
          <p:cNvSpPr txBox="1"/>
          <p:nvPr/>
        </p:nvSpPr>
        <p:spPr>
          <a:xfrm>
            <a:off x="9424114" y="5850230"/>
            <a:ext cx="2025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 a medical fix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4B9B2-5054-5E67-6FD3-0C8E31AEB9FC}"/>
              </a:ext>
            </a:extLst>
          </p:cNvPr>
          <p:cNvSpPr txBox="1"/>
          <p:nvPr/>
        </p:nvSpPr>
        <p:spPr>
          <a:xfrm>
            <a:off x="9001258" y="95722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Littman Approach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10.1159/000354195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176D-FDBD-7E01-4A27-696B3A7F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Empiric Therapies: Focus on who is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C95-0A28-6817-19C8-663DD1D1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78" y="2336355"/>
            <a:ext cx="5447763" cy="36941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Reasonable to give without information: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Narcan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Fluids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 calcium if hyperkalemia plausible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(don’t wait for labs or blood gas)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Bicarb? No one knows, so don’t stress it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unless TCA, Na-channel overdose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A838B1-FB3F-904F-ECD3-8C033859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60530"/>
              </p:ext>
            </p:extLst>
          </p:nvPr>
        </p:nvGraphicFramePr>
        <p:xfrm>
          <a:off x="6593984" y="2478024"/>
          <a:ext cx="5447763" cy="340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921">
                  <a:extLst>
                    <a:ext uri="{9D8B030D-6E8A-4147-A177-3AD203B41FA5}">
                      <a16:colId xmlns:a16="http://schemas.microsoft.com/office/drawing/2014/main" val="3946912569"/>
                    </a:ext>
                  </a:extLst>
                </a:gridCol>
                <a:gridCol w="1815921">
                  <a:extLst>
                    <a:ext uri="{9D8B030D-6E8A-4147-A177-3AD203B41FA5}">
                      <a16:colId xmlns:a16="http://schemas.microsoft.com/office/drawing/2014/main" val="2153069569"/>
                    </a:ext>
                  </a:extLst>
                </a:gridCol>
                <a:gridCol w="1815921">
                  <a:extLst>
                    <a:ext uri="{9D8B030D-6E8A-4147-A177-3AD203B41FA5}">
                      <a16:colId xmlns:a16="http://schemas.microsoft.com/office/drawing/2014/main" val="333119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Post-operative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Opiate resp depression, 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Narcan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Hyperkalemia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Ca, bicarb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8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 a chest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Tension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pneumo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Flush the tube (needle)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2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Frail, 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hypoglycemia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Cirrhotic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Massive hemorrhage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Fluids, blood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9377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5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7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E09A-7BF8-44CE-0CB9-2D76D93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8E8F-74E8-901B-542C-DA5979A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487519" cy="3694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Verbalize your decision making!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helpful to set aside time to summarize the patient and current thought process.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“I think this might be a pulmonary embolism because they are post-op and not receiving anticoagulation”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Ask out loud for input or thoughts.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“Does anyone have ideas we might be missing?”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ow greater diversity in the cockpit could help airlines avoid a looming  pilot shortage">
            <a:extLst>
              <a:ext uri="{FF2B5EF4-FFF2-40B4-BE49-F238E27FC236}">
                <a16:creationId xmlns:a16="http://schemas.microsoft.com/office/drawing/2014/main" id="{EFFDC1FB-9388-A8A4-1598-CE907744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5966" y="2321419"/>
            <a:ext cx="2649828" cy="26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C5C7F-E681-6C57-5DBB-B8E95F47FDF5}"/>
              </a:ext>
            </a:extLst>
          </p:cNvPr>
          <p:cNvSpPr txBox="1"/>
          <p:nvPr/>
        </p:nvSpPr>
        <p:spPr>
          <a:xfrm>
            <a:off x="9028089" y="4971247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Lower the power distance</a:t>
            </a:r>
          </a:p>
        </p:txBody>
      </p:sp>
    </p:spTree>
    <p:extLst>
      <p:ext uri="{BB962C8B-B14F-4D97-AF65-F5344CB8AC3E}">
        <p14:creationId xmlns:p14="http://schemas.microsoft.com/office/powerpoint/2010/main" val="197307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E09A-7BF8-44CE-0CB9-2D76D93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8E8F-74E8-901B-542C-DA5979AE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resources (cards, med team, code team) &gt; memorizing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 despite uncertainty, focus on the big picture.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coding;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40955-6BAD-872D-7BDA-7AE6275A0947}"/>
              </a:ext>
            </a:extLst>
          </p:cNvPr>
          <p:cNvSpPr txBox="1"/>
          <p:nvPr/>
        </p:nvSpPr>
        <p:spPr>
          <a:xfrm>
            <a:off x="6942314" y="4971871"/>
            <a:ext cx="357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these actions are marginal! The BIG PICTURE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CPR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Shock if shockable</a:t>
            </a:r>
          </a:p>
        </p:txBody>
      </p:sp>
    </p:spTree>
    <p:extLst>
      <p:ext uri="{BB962C8B-B14F-4D97-AF65-F5344CB8AC3E}">
        <p14:creationId xmlns:p14="http://schemas.microsoft.com/office/powerpoint/2010/main" val="25324932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</TotalTime>
  <Words>629</Words>
  <Application>Microsoft Macintosh PowerPoint</Application>
  <PresentationFormat>Widescreen</PresentationFormat>
  <Paragraphs>106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Wingdings</vt:lpstr>
      <vt:lpstr>AccentBoxVTI</vt:lpstr>
      <vt:lpstr>PEA: Don’t Memorize H’s and T’s</vt:lpstr>
      <vt:lpstr>Which of the following is likely to cause a narrow QRS complex pea arrest?</vt:lpstr>
      <vt:lpstr>Which of the following is likely to cause a narrow QRS complex pea arrest?</vt:lpstr>
      <vt:lpstr>A schema is what is needed:</vt:lpstr>
      <vt:lpstr>Empiric Therapies: Focus on who is coding</vt:lpstr>
      <vt:lpstr>Verbalize</vt:lpstr>
      <vt:lpstr>Summary Points:</vt:lpstr>
    </vt:vector>
  </TitlesOfParts>
  <Company>Dept. of Veterans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Blue Training: Investigation</dc:title>
  <dc:creator>Ryden, Alexander G.</dc:creator>
  <cp:lastModifiedBy>Brian Locke</cp:lastModifiedBy>
  <cp:revision>11</cp:revision>
  <dcterms:created xsi:type="dcterms:W3CDTF">2024-04-27T19:32:40Z</dcterms:created>
  <dcterms:modified xsi:type="dcterms:W3CDTF">2024-05-23T22:45:54Z</dcterms:modified>
</cp:coreProperties>
</file>