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4" r:id="rId2"/>
    <p:sldId id="296" r:id="rId3"/>
    <p:sldId id="294" r:id="rId4"/>
    <p:sldId id="293" r:id="rId5"/>
    <p:sldId id="297" r:id="rId6"/>
    <p:sldId id="298" r:id="rId7"/>
    <p:sldId id="286" r:id="rId8"/>
    <p:sldId id="29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3673"/>
  </p:normalViewPr>
  <p:slideViewPr>
    <p:cSldViewPr snapToGrid="0">
      <p:cViewPr varScale="1">
        <p:scale>
          <a:sx n="92" d="100"/>
          <a:sy n="92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FA1F-239A-4B46-B64B-DC67917379E4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91980-8178-AE47-8A32-C5B9786E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Room management: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Recognize situations where you need more people? Code, shock team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Recognize situations where you need less people (most)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Equipment – move the room around to make space; go drop the bed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Ethan’s Spreadsheet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53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6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OPA/NPAs/BVMs airway management; oxygen - all (25 mins w portable tank)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Bed issues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beds at the VA don’t just drop to the floor.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7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7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work / delegation.</a:t>
            </a:r>
          </a:p>
          <a:p>
            <a:endParaRPr lang="en-US" dirty="0"/>
          </a:p>
          <a:p>
            <a:r>
              <a:rPr lang="en-US" dirty="0"/>
              <a:t>Other work corroborates this: https://</a:t>
            </a:r>
            <a:r>
              <a:rPr lang="en-US" dirty="0" err="1"/>
              <a:t>link.springer.com</a:t>
            </a:r>
            <a:r>
              <a:rPr lang="en-US" dirty="0"/>
              <a:t>/article/10.1186/s40560-015-0107-2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15CDF-6B03-6649-9258-9A15F6EAC05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6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83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E655-E83D-1C94-FD9B-84977A36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85553-5929-E07A-9EDB-290B651E0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3F431-9CB9-1F8A-A62F-79F3CB1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9CA4-F0C3-968C-C325-75103E9D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E0CA-46BC-81DC-6677-EBA7671D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2A26-A377-FBD0-7A59-29B5832F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2E6AD-7490-C780-FEA0-9F81CF503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A85F-1804-0CE8-99D8-A51AC403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E133-65FB-9D1F-02F2-1D836F91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8208-5DD1-AD2B-CAB1-DAB94E6B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B3CA6-B36D-B289-A97B-09C047A93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466A0-F851-2895-7E5A-4B6CFCF1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775F-E2BF-DA19-CA12-7709B6E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F725-C0FF-92F9-BE9F-62447C10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5130-9B9C-19B0-7167-F671E051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02B4-FF9C-B887-78A9-8445EF17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31E-FAB0-8832-46F2-EDF40A66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00D2-63B7-4849-11A5-FE072215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5BE6-4557-9733-FC01-64051FBB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D91D9-9D77-B720-297F-69AA439D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F88C-E711-61C3-C6E4-1B81F670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B47F2-7D6C-D907-3AF3-0D11C70B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F635-3B12-9628-00F1-7C265BDF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616B-95C6-80B7-80D5-80508563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DC6F-10F3-E50C-E67C-22FE682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E72E-A393-4174-4A14-CF5F2A08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E89C-5095-3D17-C7AB-882D04E7D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C8675-0A09-4BF3-F8F0-6E4B8B45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8D3D-2FAB-270C-D871-443780BF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B899-1DA0-5692-2128-B03F5E93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CEDAA-B7E4-7F6C-408E-CAA8FD45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6C78-C71C-3A5B-176E-9127C6FF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A48B9-3B51-1DF6-C199-4CDC0686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BD219-DE16-4ECB-5349-F2ED5FB0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0E18F-8B29-D5F9-E6C1-BA143030A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A67B6-CD38-F115-7A72-F9AF1B360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A5B3F-4DC1-7F9E-0A09-CCD89A8B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E0877-CCEF-C822-A818-7567B71F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0AEA2-5FA5-6029-44B7-E936E98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9225-F119-B661-0F9C-E2A24636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43AD6-752E-DE94-A302-CA0DE253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F35C2-29F8-1AFA-D392-CC016C91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E11EF-6573-2685-0C14-6B5F05ED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CF9D3-6FC3-91ED-16BC-22E3D40D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42594-E14A-9826-354E-79218E7D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85748-A472-F2A2-0590-79E006BD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CDC5-DD48-8D9E-F609-157375FC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3C10-8233-C425-53A6-C57D13AC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72D8B-1125-628C-F33C-728D2F76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9EAA7-9A35-7C56-214C-F4D92F4C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1CFB1-7E32-3AF8-48D0-BB05E6BB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E8E-0001-B743-10AF-6022F4C2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C6A2-8F41-30C4-89DF-5A9D3296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77BED-B93C-6939-CC48-F81B13CAD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D91DC-CE07-9ECC-E7FA-EBCCB6F8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83A1-BBFE-9737-4968-2EDC72BE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3038-AB58-0494-0183-55AAAC8E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D784-66C1-D4F8-031E-A250B09A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2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9712A-B0BA-B3D3-AD81-52FBCE59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98B43-8862-6457-4611-8368A702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4491-4AF3-9D2D-E4E6-418277C88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815BD-0282-1E42-AB47-F7881AF97D5D}" type="datetimeFigureOut">
              <a:rPr lang="en-US" smtClean="0"/>
              <a:t>5/23/24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8D12-680E-841F-24B4-31B7B28B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EA10-6B06-1C2A-A789-EB7342000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D33CE-2608-8447-A30C-75898D6A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pPr lvl="1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 you have what you need?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C69C-A612-7E48-9227-22C9C4A6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Situations you need more people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this rapid really a code?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Situations you need less people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Room control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family?</a:t>
            </a:r>
          </a:p>
        </p:txBody>
      </p:sp>
      <p:pic>
        <p:nvPicPr>
          <p:cNvPr id="2050" name="Picture 2" descr="Emperor penguin imagesEmperor: A Survival Story | Nature Picture Library">
            <a:extLst>
              <a:ext uri="{FF2B5EF4-FFF2-40B4-BE49-F238E27FC236}">
                <a16:creationId xmlns:a16="http://schemas.microsoft.com/office/drawing/2014/main" id="{0FF3AF16-4D76-1667-5336-0C5BA9BE8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8" r="22885" b="-1"/>
          <a:stretch/>
        </p:blipFill>
        <p:spPr bwMode="auto">
          <a:xfrm>
            <a:off x="6857797" y="-10886"/>
            <a:ext cx="5334204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5B715C-08FD-4C03-A91A-F38031F5490B}"/>
              </a:ext>
            </a:extLst>
          </p:cNvPr>
          <p:cNvSpPr txBox="1"/>
          <p:nvPr/>
        </p:nvSpPr>
        <p:spPr>
          <a:xfrm>
            <a:off x="5403273" y="5957455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Providers arriving to code at 2pm… </a:t>
            </a:r>
          </a:p>
        </p:txBody>
      </p:sp>
    </p:spTree>
    <p:extLst>
      <p:ext uri="{BB962C8B-B14F-4D97-AF65-F5344CB8AC3E}">
        <p14:creationId xmlns:p14="http://schemas.microsoft.com/office/powerpoint/2010/main" val="56173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C154-F1A9-69BB-9A28-B8458D61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505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cardiac arrest occurring in which of the following patients would warrant calling for additional help beyond those that usually respond at the U of U ?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B1B50-D83B-F1B4-EE98-7C0B83E33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558"/>
            <a:ext cx="10515600" cy="4351338"/>
          </a:xfrm>
        </p:spPr>
        <p:txBody>
          <a:bodyPr/>
          <a:lstStyle/>
          <a:p>
            <a:r>
              <a:rPr lang="en-US" dirty="0"/>
              <a:t>a code blue in a 30-year-old with myocarditis</a:t>
            </a:r>
          </a:p>
          <a:p>
            <a:r>
              <a:rPr lang="en-US" dirty="0"/>
              <a:t>a respiratory arrest on the floor that has been paged out as a code blue</a:t>
            </a:r>
          </a:p>
          <a:p>
            <a:r>
              <a:rPr lang="en-US" dirty="0"/>
              <a:t>a rapid response on a surgical patient. </a:t>
            </a:r>
          </a:p>
          <a:p>
            <a:r>
              <a:rPr lang="en-US" dirty="0"/>
              <a:t>a rapid response in rehab?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4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50F5-F834-F402-766A-84F498FB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Situations to escalate: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EAB78E-50F9-9099-0779-46423638E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451184"/>
              </p:ext>
            </p:extLst>
          </p:nvPr>
        </p:nvGraphicFramePr>
        <p:xfrm>
          <a:off x="838199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520995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11611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02584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00223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Rapid Responses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 Blues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6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5 minutes, will this be a code?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Brain Attack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STEMI or suspicion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Shock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8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Airway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Extremis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Focal Deficit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Cath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HF; few comorbidities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Shockable rhythms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PE suspicion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3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RRT → Code early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 brain attack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Transfer after-hours at 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sites are capable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Shock team @ U of U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TICU* @ IMC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67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13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7F03-1D1F-8734-06BE-3337A51A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Optimize the room for CPR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1083-3DEE-9919-F1DA-E2B65819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4709" cy="4351338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Move out from the wall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gives space for airway managers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Rotate if there is insufficient space for compressors to move in and out.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CPR line and next compressor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Direct assignment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Closed loop communication.</a:t>
            </a:r>
          </a:p>
          <a:p>
            <a:pPr lvl="1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“Everyone clear out unless I’ve given you a role”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Barbara | BSN, RN | To the new nurse: remember that every hospital bed has  this CPR lever!! If you're ever found in a code blue situation, pull the  lever a... | Instagram">
            <a:extLst>
              <a:ext uri="{FF2B5EF4-FFF2-40B4-BE49-F238E27FC236}">
                <a16:creationId xmlns:a16="http://schemas.microsoft.com/office/drawing/2014/main" id="{78FD8530-12E2-8499-91AF-60FAF560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74"/>
          <a:stretch/>
        </p:blipFill>
        <p:spPr bwMode="auto">
          <a:xfrm>
            <a:off x="8391519" y="3429000"/>
            <a:ext cx="2962279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ign Strategies for Right-Sizing Patient Rooms to Optimize Efficiency |  Medical Construction and Design DD Medical Construction and Design">
            <a:extLst>
              <a:ext uri="{FF2B5EF4-FFF2-40B4-BE49-F238E27FC236}">
                <a16:creationId xmlns:a16="http://schemas.microsoft.com/office/drawing/2014/main" id="{096EF9B1-95FF-DCC3-D8A6-BD03628A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569" y="915925"/>
            <a:ext cx="3991291" cy="266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>
            <a:extLst>
              <a:ext uri="{FF2B5EF4-FFF2-40B4-BE49-F238E27FC236}">
                <a16:creationId xmlns:a16="http://schemas.microsoft.com/office/drawing/2014/main" id="{609B201C-AF3B-91C0-97DE-9833A730A354}"/>
              </a:ext>
            </a:extLst>
          </p:cNvPr>
          <p:cNvSpPr/>
          <p:nvPr/>
        </p:nvSpPr>
        <p:spPr>
          <a:xfrm rot="13469946" flipH="1">
            <a:off x="8591752" y="2914355"/>
            <a:ext cx="437492" cy="44739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65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D79B-0BB3-73FC-AEF8-49C9C4BF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2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Bringing family in to observe an attempt at resuscitation has been shown to: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[select all that apply]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B8C9-7412-0E19-6CC4-8BDBC506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777"/>
            <a:ext cx="10515600" cy="4351338"/>
          </a:xfrm>
        </p:spPr>
        <p:txBody>
          <a:bodyPr/>
          <a:lstStyle/>
          <a:p>
            <a:r>
              <a:rPr lang="en-US" dirty="0"/>
              <a:t>increase ROSC rate</a:t>
            </a:r>
          </a:p>
          <a:p>
            <a:r>
              <a:rPr lang="en-US" dirty="0"/>
              <a:t>decrease ROSC rate</a:t>
            </a:r>
          </a:p>
          <a:p>
            <a:r>
              <a:rPr lang="en-US" dirty="0"/>
              <a:t>increase PTSD in the family</a:t>
            </a:r>
          </a:p>
          <a:p>
            <a:r>
              <a:rPr lang="en-US" dirty="0"/>
              <a:t>decrease PTSD in the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D79B-0BB3-73FC-AEF8-49C9C4BF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2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Bringing family in to observe an attempt at resuscitation has been shown to: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[select all that apply]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B8C9-7412-0E19-6CC4-8BDBC506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777"/>
            <a:ext cx="10515600" cy="4351338"/>
          </a:xfrm>
        </p:spPr>
        <p:txBody>
          <a:bodyPr/>
          <a:lstStyle/>
          <a:p>
            <a:r>
              <a:rPr lang="en-US" dirty="0"/>
              <a:t>increase ROSC rate</a:t>
            </a:r>
          </a:p>
          <a:p>
            <a:r>
              <a:rPr lang="en-US" dirty="0"/>
              <a:t>decrease ROSC rate</a:t>
            </a:r>
          </a:p>
          <a:p>
            <a:r>
              <a:rPr lang="en-US" dirty="0"/>
              <a:t>increase PTSD in the family</a:t>
            </a:r>
          </a:p>
          <a:p>
            <a:r>
              <a:rPr lang="en-US" b="1" dirty="0"/>
              <a:t>decrease PTSD in the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1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165E-0075-07BC-C51E-602B8D08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Family involvement: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4A25-8551-82E8-0BCB-D2B0EDAB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can, and should, bring them in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your judgement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Delegate attention: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Social work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another resident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616C3-5ED5-02B0-A95A-E760A8E6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379" y="1316177"/>
            <a:ext cx="6850924" cy="1846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B38628-D63A-2F52-E000-2565F1708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92" t="-500" r="1092" b="72719"/>
          <a:stretch/>
        </p:blipFill>
        <p:spPr>
          <a:xfrm>
            <a:off x="5271798" y="3051744"/>
            <a:ext cx="6383939" cy="1327790"/>
          </a:xfrm>
          <a:prstGeom prst="rect">
            <a:avLst/>
          </a:prstGeom>
        </p:spPr>
      </p:pic>
      <p:sp>
        <p:nvSpPr>
          <p:cNvPr id="5" name="AutoShape 2" descr="The New England Journal of Medicine homepage">
            <a:extLst>
              <a:ext uri="{FF2B5EF4-FFF2-40B4-BE49-F238E27FC236}">
                <a16:creationId xmlns:a16="http://schemas.microsoft.com/office/drawing/2014/main" id="{EB5215EF-B945-890A-3C3F-FCDD5E294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C16C2-DB93-5871-EC6A-A3BDADE92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835" y="31340"/>
            <a:ext cx="5181600" cy="128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99830-FD38-03F4-7FD6-99FB66AD6E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18"/>
          <a:stretch/>
        </p:blipFill>
        <p:spPr>
          <a:xfrm>
            <a:off x="5341071" y="4382713"/>
            <a:ext cx="6383939" cy="244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33CE-2608-8447-A30C-75898D6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Review: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 you have what you need?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C69C-A612-7E48-9227-22C9C4A6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Situations you need more people: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Airway, Cath/Shock Team, Neuro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Is this rapid really a code?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Can’t breathe; in extremis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Situations you need less people: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codes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Room control: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 the bed out, lower the bed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family?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Bring them in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7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1612</TotalTime>
  <Words>482</Words>
  <Application>Microsoft Macintosh PowerPoint</Application>
  <PresentationFormat>Widescreen</PresentationFormat>
  <Paragraphs>88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Helvetica Neue</vt:lpstr>
      <vt:lpstr>Office Theme</vt:lpstr>
      <vt:lpstr>Do you have what you need? </vt:lpstr>
      <vt:lpstr>A cardiac arrest occurring in which of the following patients would warrant calling for additional help beyond those that usually respond at the U of U ?  </vt:lpstr>
      <vt:lpstr>Situations to escalate:</vt:lpstr>
      <vt:lpstr>Optimize the room for CPR </vt:lpstr>
      <vt:lpstr>Bringing family in to observe an attempt at resuscitation has been shown to:  [select all that apply] </vt:lpstr>
      <vt:lpstr>Bringing family in to observe an attempt at resuscitation has been shown to:  [select all that apply] </vt:lpstr>
      <vt:lpstr>Family involvement: </vt:lpstr>
      <vt:lpstr>Review: Do you have what you need?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Brian Locke</dc:creator>
  <cp:lastModifiedBy>Brian Locke</cp:lastModifiedBy>
  <cp:revision>15</cp:revision>
  <dcterms:created xsi:type="dcterms:W3CDTF">2024-04-29T13:38:25Z</dcterms:created>
  <dcterms:modified xsi:type="dcterms:W3CDTF">2024-05-23T22:26:41Z</dcterms:modified>
</cp:coreProperties>
</file>