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68" r:id="rId6"/>
    <p:sldId id="371" r:id="rId7"/>
    <p:sldId id="378" r:id="rId8"/>
    <p:sldId id="367" r:id="rId9"/>
    <p:sldId id="379" r:id="rId10"/>
    <p:sldId id="380" r:id="rId11"/>
    <p:sldId id="381" r:id="rId12"/>
    <p:sldId id="384" r:id="rId13"/>
    <p:sldId id="382" r:id="rId14"/>
    <p:sldId id="385" r:id="rId15"/>
    <p:sldId id="387" r:id="rId16"/>
    <p:sldId id="383" r:id="rId17"/>
    <p:sldId id="374" r:id="rId18"/>
    <p:sldId id="386" r:id="rId19"/>
    <p:sldId id="263" r:id="rId20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Locke" initials="BL" lastIdx="1" clrIdx="0">
    <p:extLst>
      <p:ext uri="{19B8F6BF-5375-455C-9EA6-DF929625EA0E}">
        <p15:presenceInfo xmlns:p15="http://schemas.microsoft.com/office/powerpoint/2012/main" userId="Brian Loc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ED"/>
    <a:srgbClr val="A31527"/>
    <a:srgbClr val="A21727"/>
    <a:srgbClr val="CC0000"/>
    <a:srgbClr val="B01C32"/>
    <a:srgbClr val="CCCDCC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8449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760" y="17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SGIM:</a:t>
            </a:r>
          </a:p>
          <a:p>
            <a:endParaRPr lang="en-US" dirty="0"/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b="1" u="none" dirty="0">
                <a:latin typeface="+mn-lt"/>
                <a:ea typeface="Calibri"/>
                <a:cs typeface="Calibri"/>
                <a:sym typeface="Calibri"/>
              </a:rPr>
              <a:t>Teacher’s guide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b="0" i="1" u="none" dirty="0">
                <a:latin typeface="+mn-lt"/>
                <a:ea typeface="Calibri"/>
                <a:cs typeface="Calibri"/>
                <a:sym typeface="Calibri"/>
              </a:rPr>
              <a:t>Definition</a:t>
            </a:r>
            <a:r>
              <a:rPr lang="en-US" sz="1200" b="0" i="1" u="none" baseline="0" dirty="0">
                <a:latin typeface="+mn-lt"/>
                <a:ea typeface="Calibri"/>
                <a:cs typeface="Calibri"/>
                <a:sym typeface="Calibri"/>
              </a:rPr>
              <a:t> of PR:</a:t>
            </a:r>
          </a:p>
          <a:p>
            <a:pPr marL="171450" lvl="0" indent="-171450" defTabSz="914400">
              <a:lnSpc>
                <a:spcPct val="100000"/>
              </a:lnSpc>
              <a:buFontTx/>
              <a:buChar char="-"/>
              <a:defRPr sz="1800"/>
            </a:pPr>
            <a:r>
              <a:rPr lang="en-US" sz="1200" b="0" i="0" u="none" baseline="0" dirty="0">
                <a:latin typeface="+mn-lt"/>
                <a:ea typeface="Calibri"/>
                <a:cs typeface="Calibri"/>
                <a:sym typeface="Calibri"/>
              </a:rPr>
              <a:t>Ask what the key ingredients of a problem representation are, can then click to reveal the 3 questions, and discuss examples of the kind of information that should be included </a:t>
            </a:r>
          </a:p>
          <a:p>
            <a:pPr marL="171450" lvl="2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Who is the patient? </a:t>
            </a:r>
            <a:r>
              <a:rPr lang="en-US" sz="1200" i="1" dirty="0">
                <a:latin typeface="+mn-lt"/>
                <a:ea typeface="Calibri"/>
                <a:cs typeface="Calibri"/>
                <a:sym typeface="Calibri"/>
              </a:rPr>
              <a:t>What are the pertinent demographics and risk factors</a:t>
            </a: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800"/>
            </a:pPr>
            <a:r>
              <a:rPr lang="en-US" sz="1200" b="0" dirty="0">
                <a:latin typeface="+mn-lt"/>
                <a:ea typeface="Calibri"/>
                <a:cs typeface="Calibri"/>
                <a:sym typeface="Calibri"/>
              </a:rPr>
              <a:t>What is the temporal pattern of the illness? </a:t>
            </a:r>
            <a:r>
              <a:rPr lang="en-US" sz="1200" b="0" i="1" dirty="0">
                <a:latin typeface="+mn-lt"/>
                <a:ea typeface="Calibri"/>
                <a:cs typeface="Calibri"/>
                <a:sym typeface="Calibri"/>
              </a:rPr>
              <a:t>What is the duration (hyperacute, acute, subacute, chronic) and tempo (stable, progressive, resolving, intermittent, waxing and waning)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What is the clinical syndrome? </a:t>
            </a:r>
            <a:r>
              <a:rPr lang="en-US" sz="1200" i="1" dirty="0">
                <a:latin typeface="+mn-lt"/>
                <a:ea typeface="Calibri"/>
                <a:cs typeface="Calibri"/>
                <a:sym typeface="Calibri"/>
              </a:rPr>
              <a:t>What are the key signs and symptoms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597358"/>
            <a:ext cx="1243584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4560" y="4925167"/>
            <a:ext cx="1024128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2339181" y="3489325"/>
            <a:ext cx="9952038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6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2499120"/>
            <a:ext cx="246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U Health_horizontal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69428"/>
            <a:ext cx="1558925" cy="40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02063" y="3465512"/>
            <a:ext cx="12839700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21550" y="5106988"/>
            <a:ext cx="6419850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12700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633788" y="4733925"/>
            <a:ext cx="73152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U Health_horizontal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5008563"/>
            <a:ext cx="24860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3788" y="3146516"/>
            <a:ext cx="73152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0" b="0" i="0" spc="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" r="3588" b="762"/>
          <a:stretch/>
        </p:blipFill>
        <p:spPr bwMode="auto">
          <a:xfrm>
            <a:off x="1" y="-8359"/>
            <a:ext cx="146304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3788" y="3146516"/>
            <a:ext cx="73152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0" b="0" i="0" spc="20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9" name="Picture 16" descr="U Health_horizontal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4995863"/>
            <a:ext cx="246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 flipV="1">
            <a:off x="3633788" y="4733925"/>
            <a:ext cx="73152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9252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14360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69497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2114868"/>
            <a:ext cx="12676414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2114868"/>
            <a:ext cx="6059829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7839051" y="2114868"/>
            <a:ext cx="6059829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325850" y="1618665"/>
            <a:ext cx="1532896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700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31520" rtl="0" eaLnBrk="1" latinLnBrk="0" hangingPunct="1">
        <a:spcBef>
          <a:spcPct val="0"/>
        </a:spcBef>
        <a:buNone/>
        <a:defRPr sz="448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44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38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2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5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MORNING CASE CONF APR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BRIAN LOCKE, MD. CHIEF MEDICAL RESIDENT, INTERNAL MEDICINE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7FBAB260-F5F9-E547-A594-7729E7D5B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466" y="0"/>
            <a:ext cx="10452746" cy="7269883"/>
          </a:xfrm>
        </p:spPr>
      </p:pic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22DA18F-8CEE-E24D-8930-B5F404378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94F96F7-D806-D14D-AE58-7DA71335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744886"/>
            <a:ext cx="6059829" cy="5350804"/>
          </a:xfrm>
        </p:spPr>
        <p:txBody>
          <a:bodyPr/>
          <a:lstStyle/>
          <a:p>
            <a:r>
              <a:rPr lang="en-US" sz="1800" dirty="0"/>
              <a:t>A1c 5.1</a:t>
            </a:r>
          </a:p>
          <a:p>
            <a:r>
              <a:rPr lang="en-US" sz="1800" dirty="0"/>
              <a:t>TSH 7.76 (H) (Free T4 and T3 low) 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C3 144</a:t>
            </a:r>
          </a:p>
          <a:p>
            <a:r>
              <a:rPr lang="en-US" sz="1800" dirty="0"/>
              <a:t>C4 40</a:t>
            </a:r>
          </a:p>
          <a:p>
            <a:r>
              <a:rPr lang="en-US" sz="1800" dirty="0" err="1"/>
              <a:t>HbSab</a:t>
            </a:r>
            <a:r>
              <a:rPr lang="en-US" sz="1800" dirty="0"/>
              <a:t> reactive, </a:t>
            </a:r>
            <a:r>
              <a:rPr lang="en-US" sz="1800" dirty="0" err="1"/>
              <a:t>HbSag</a:t>
            </a:r>
            <a:r>
              <a:rPr lang="en-US" sz="1800" dirty="0"/>
              <a:t> nonreactive</a:t>
            </a:r>
          </a:p>
          <a:p>
            <a:r>
              <a:rPr lang="en-US" sz="1800" dirty="0"/>
              <a:t>HIV/Syphilis</a:t>
            </a:r>
          </a:p>
          <a:p>
            <a:r>
              <a:rPr lang="en-US" sz="1800" dirty="0"/>
              <a:t>ANCA negative</a:t>
            </a:r>
          </a:p>
          <a:p>
            <a:r>
              <a:rPr lang="en-US" sz="1800" dirty="0"/>
              <a:t>HCV negative</a:t>
            </a:r>
          </a:p>
          <a:p>
            <a:r>
              <a:rPr lang="en-US" sz="1800" dirty="0" err="1"/>
              <a:t>Cryo</a:t>
            </a:r>
            <a:r>
              <a:rPr lang="en-US" sz="1800" dirty="0"/>
              <a:t> negative</a:t>
            </a:r>
          </a:p>
          <a:p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76A4CE7-56B4-1D4B-AD35-9857F3282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E4D-141E-EE41-989C-52945A63A286}"/>
              </a:ext>
            </a:extLst>
          </p:cNvPr>
          <p:cNvSpPr txBox="1"/>
          <p:nvPr/>
        </p:nvSpPr>
        <p:spPr>
          <a:xfrm>
            <a:off x="7338395" y="4170421"/>
            <a:ext cx="2669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r>
              <a:rPr lang="en-US" sz="1800" b="1" dirty="0"/>
              <a:t>Nephrotic range proteinuria</a:t>
            </a:r>
          </a:p>
          <a:p>
            <a:r>
              <a:rPr lang="en-US" sz="1800" b="1" dirty="0"/>
              <a:t>-edema, proteinuria, </a:t>
            </a:r>
            <a:r>
              <a:rPr lang="en-US" sz="1800" b="1" dirty="0" err="1"/>
              <a:t>hypoalbuminia</a:t>
            </a:r>
            <a:r>
              <a:rPr lang="en-US" sz="1800" b="1" dirty="0"/>
              <a:t>,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Hypercoagulable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=&gt;</a:t>
            </a:r>
            <a:r>
              <a:rPr lang="en-US" sz="1800" b="1" dirty="0" err="1"/>
              <a:t>liipds</a:t>
            </a:r>
            <a:endParaRPr lang="en-US" sz="1800" b="1" dirty="0"/>
          </a:p>
          <a:p>
            <a:r>
              <a:rPr lang="en-US" sz="1800" b="1" dirty="0"/>
              <a:t>3+ blood -&gt;</a:t>
            </a:r>
          </a:p>
          <a:p>
            <a:r>
              <a:rPr lang="en-US" sz="1800" b="1" dirty="0"/>
              <a:t>-</a:t>
            </a:r>
            <a:r>
              <a:rPr lang="en-US" sz="1800" b="1" dirty="0" err="1"/>
              <a:t>alports</a:t>
            </a:r>
            <a:endParaRPr lang="en-US" sz="1800" b="1" dirty="0"/>
          </a:p>
          <a:p>
            <a:r>
              <a:rPr lang="en-US" sz="1800" b="1" dirty="0"/>
              <a:t>-nephritic </a:t>
            </a:r>
          </a:p>
          <a:p>
            <a:r>
              <a:rPr lang="en-US" sz="1800" b="1" dirty="0"/>
              <a:t>-nephrotic </a:t>
            </a:r>
          </a:p>
        </p:txBody>
      </p:sp>
      <p:graphicFrame>
        <p:nvGraphicFramePr>
          <p:cNvPr id="9" name="Table 63">
            <a:extLst>
              <a:ext uri="{FF2B5EF4-FFF2-40B4-BE49-F238E27FC236}">
                <a16:creationId xmlns:a16="http://schemas.microsoft.com/office/drawing/2014/main" id="{F85E8601-4B56-044B-8379-266641870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179770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Nephrotic range proteinuria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the diagnosis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dirty="0"/>
              <a:t>Renal biopsy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5" name="Picture 14" descr="A picture containing table, holding, man&#10;&#10;Description automatically generated">
            <a:extLst>
              <a:ext uri="{FF2B5EF4-FFF2-40B4-BE49-F238E27FC236}">
                <a16:creationId xmlns:a16="http://schemas.microsoft.com/office/drawing/2014/main" id="{96E8E206-8A84-2842-9B52-7A8EC311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24132"/>
            <a:ext cx="5057905" cy="1538954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9760C9D-B616-7A45-BB12-6E7F22C1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points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9BA76-14D6-F94D-BAB2-AF38EEBDEC69}"/>
              </a:ext>
            </a:extLst>
          </p:cNvPr>
          <p:cNvSpPr txBox="1"/>
          <p:nvPr/>
        </p:nvSpPr>
        <p:spPr>
          <a:xfrm>
            <a:off x="870847" y="2098042"/>
            <a:ext cx="761062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DIAGNOSIS: MINIMAL CHANGE DISEASE</a:t>
            </a:r>
          </a:p>
          <a:p>
            <a:r>
              <a:rPr lang="en-US" dirty="0">
                <a:solidFill>
                  <a:schemeClr val="bg1"/>
                </a:solidFill>
              </a:rPr>
              <a:t>Illness Script: cause of nephrotic syndrome in young adults. Presents with subacute anasarca, proteinuria, and hematuria (when seen in adults).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FB6FF-0C28-3641-A5EB-A7303F6B0FF3}"/>
              </a:ext>
            </a:extLst>
          </p:cNvPr>
          <p:cNvSpPr txBox="1"/>
          <p:nvPr/>
        </p:nvSpPr>
        <p:spPr>
          <a:xfrm>
            <a:off x="870847" y="4736721"/>
            <a:ext cx="76106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UA: Active sediment vs Bland Sediment</a:t>
            </a:r>
          </a:p>
          <a:p>
            <a:r>
              <a:rPr lang="en-US" dirty="0">
                <a:solidFill>
                  <a:schemeClr val="bg1"/>
                </a:solidFill>
              </a:rPr>
              <a:t>Could this be a problem in the glomerulus?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1D0-EA03-ED47-BEEF-36F712FAE3AB}"/>
              </a:ext>
            </a:extLst>
          </p:cNvPr>
          <p:cNvSpPr txBox="1"/>
          <p:nvPr/>
        </p:nvSpPr>
        <p:spPr>
          <a:xfrm>
            <a:off x="8828304" y="3016990"/>
            <a:ext cx="5878296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about problem representations!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the patient?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temporal pattern of illness?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clinical syndrome? </a:t>
            </a:r>
            <a:endParaRPr lang="en-US" sz="2800" i="1" dirty="0">
              <a:solidFill>
                <a:srgbClr val="FFFFFF"/>
              </a:solidFill>
              <a:latin typeface="Calibri" panose="020F0502020204030204" pitchFamily="34" charset="0"/>
              <a:ea typeface="Trebuchet MS"/>
              <a:cs typeface="Calibri" panose="020F0502020204030204" pitchFamily="34" charset="0"/>
              <a:sym typeface="Trebuchet MS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2400" dirty="0"/>
              <a:t>Discharged on: </a:t>
            </a:r>
          </a:p>
          <a:p>
            <a:pPr lvl="1"/>
            <a:r>
              <a:rPr lang="en-US" sz="2400" dirty="0"/>
              <a:t>Prednisone</a:t>
            </a:r>
          </a:p>
          <a:p>
            <a:pPr lvl="1"/>
            <a:r>
              <a:rPr lang="en-US" sz="2400" dirty="0"/>
              <a:t>Lisinopril</a:t>
            </a:r>
          </a:p>
          <a:p>
            <a:pPr lvl="1"/>
            <a:r>
              <a:rPr lang="en-US" sz="2400" dirty="0"/>
              <a:t>Apixaban</a:t>
            </a:r>
          </a:p>
          <a:p>
            <a:pPr lvl="1"/>
            <a:r>
              <a:rPr lang="en-US" sz="2400" dirty="0"/>
              <a:t>Furosemide</a:t>
            </a:r>
          </a:p>
          <a:p>
            <a:pPr lvl="1"/>
            <a:r>
              <a:rPr lang="en-US" sz="2400" dirty="0"/>
              <a:t>Bactrim</a:t>
            </a:r>
          </a:p>
          <a:p>
            <a:pPr lvl="1"/>
            <a:r>
              <a:rPr lang="en-US" sz="2400" dirty="0"/>
              <a:t>25mcg LT4, </a:t>
            </a:r>
            <a:r>
              <a:rPr lang="en-US" sz="2400" dirty="0" err="1"/>
              <a:t>atorva</a:t>
            </a:r>
            <a:r>
              <a:rPr lang="en-US" sz="2400" dirty="0"/>
              <a:t>. </a:t>
            </a:r>
          </a:p>
          <a:p>
            <a:r>
              <a:rPr lang="en-US" sz="2400" dirty="0"/>
              <a:t>Why?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CE8C10F-D983-A74E-978B-77D7CF0A65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808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07" y="0"/>
            <a:ext cx="14658013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78414" cy="8229600"/>
          </a:xfrm>
          <a:prstGeom prst="rect">
            <a:avLst/>
          </a:prstGeom>
          <a:solidFill>
            <a:srgbClr val="B01C3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18891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Terms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1" name="Table 63">
            <a:extLst>
              <a:ext uri="{FF2B5EF4-FFF2-40B4-BE49-F238E27FC236}">
                <a16:creationId xmlns:a16="http://schemas.microsoft.com/office/drawing/2014/main" id="{1053D5F4-E5DD-3E4E-8BE0-968EB0F7E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513675"/>
              </p:ext>
            </p:extLst>
          </p:nvPr>
        </p:nvGraphicFramePr>
        <p:xfrm>
          <a:off x="6758621" y="3037934"/>
          <a:ext cx="7527387" cy="2807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3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28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87107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Pertinent demographics/risk factors</a:t>
                      </a:r>
                      <a:endParaRPr sz="24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Middle aged man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Recent </a:t>
                      </a:r>
                      <a:r>
                        <a:rPr lang="en-US" sz="2400" dirty="0">
                          <a:sym typeface="Calibri"/>
                        </a:rPr>
                        <a:t>total knee replacement</a:t>
                      </a: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Length/tempo</a:t>
                      </a:r>
                      <a:endParaRPr lang="en-US" sz="24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Acute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47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Key signs/symptoms</a:t>
                      </a:r>
                      <a:endParaRPr lang="en-US" sz="24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Pleuritic chest pain, shortness of breath, hemoptysis </a:t>
                      </a:r>
                      <a:endParaRPr lang="en-US"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9278D37-A208-D440-86D3-68DBE1AF1E07}"/>
              </a:ext>
            </a:extLst>
          </p:cNvPr>
          <p:cNvSpPr txBox="1"/>
          <p:nvPr/>
        </p:nvSpPr>
        <p:spPr>
          <a:xfrm>
            <a:off x="482178" y="2510675"/>
            <a:ext cx="5797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 Representation: </a:t>
            </a:r>
          </a:p>
          <a:p>
            <a:r>
              <a:rPr lang="en-US" dirty="0">
                <a:solidFill>
                  <a:schemeClr val="bg1"/>
                </a:solidFill>
              </a:rPr>
              <a:t>One-sentence summary highlighting the defining features of the case to help generate a differential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Who is the patient?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What is the temporal pattern of illness?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What is the clinical syndrome? </a:t>
            </a:r>
            <a:endParaRPr lang="en-US" sz="2800" i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Terms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78D37-A208-D440-86D3-68DBE1AF1E07}"/>
              </a:ext>
            </a:extLst>
          </p:cNvPr>
          <p:cNvSpPr txBox="1"/>
          <p:nvPr/>
        </p:nvSpPr>
        <p:spPr>
          <a:xfrm>
            <a:off x="711100" y="3816732"/>
            <a:ext cx="49685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Schema: </a:t>
            </a:r>
          </a:p>
          <a:p>
            <a:r>
              <a:rPr lang="en-US" dirty="0">
                <a:solidFill>
                  <a:schemeClr val="bg1"/>
                </a:solidFill>
              </a:rPr>
              <a:t>Cognitive tool to systematically approach a clinical problem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CAD1E-3CAF-DB42-BD69-AA3B2246E453}"/>
              </a:ext>
            </a:extLst>
          </p:cNvPr>
          <p:cNvSpPr/>
          <p:nvPr/>
        </p:nvSpPr>
        <p:spPr>
          <a:xfrm>
            <a:off x="9417840" y="2838803"/>
            <a:ext cx="2270344" cy="400105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CXR infiltrate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2806A-A5FD-E648-A9C5-32F6C7286B79}"/>
              </a:ext>
            </a:extLst>
          </p:cNvPr>
          <p:cNvSpPr/>
          <p:nvPr/>
        </p:nvSpPr>
        <p:spPr>
          <a:xfrm>
            <a:off x="6302769" y="3867504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Blood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9E647-86A0-8244-8EA5-2A3B80ED69FB}"/>
              </a:ext>
            </a:extLst>
          </p:cNvPr>
          <p:cNvSpPr/>
          <p:nvPr/>
        </p:nvSpPr>
        <p:spPr>
          <a:xfrm>
            <a:off x="12674607" y="3840043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</a:rPr>
              <a:t>Pus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DB62B-E155-1A42-8B21-96A06229F401}"/>
              </a:ext>
            </a:extLst>
          </p:cNvPr>
          <p:cNvSpPr/>
          <p:nvPr/>
        </p:nvSpPr>
        <p:spPr>
          <a:xfrm>
            <a:off x="6111025" y="4555518"/>
            <a:ext cx="3356974" cy="707882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Alveolar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hemorrhage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dirty="0">
                <a:solidFill>
                  <a:schemeClr val="bg1"/>
                </a:solidFill>
              </a:rPr>
              <a:t>Pulmonary embolism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	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F64E3B7-9E03-E447-AF50-28060F15785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8566096" y="1880588"/>
            <a:ext cx="628596" cy="3345236"/>
          </a:xfrm>
          <a:prstGeom prst="bentConnector3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02A3C1-23C8-A242-9162-ED886B0B17B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11765746" y="2026174"/>
            <a:ext cx="601135" cy="3026602"/>
          </a:xfrm>
          <a:prstGeom prst="bentConnector3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1B3C0B-2D72-9E4F-9587-B1ED2D06FC98}"/>
              </a:ext>
            </a:extLst>
          </p:cNvPr>
          <p:cNvSpPr/>
          <p:nvPr/>
        </p:nvSpPr>
        <p:spPr>
          <a:xfrm>
            <a:off x="9648004" y="3840404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Water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6BBE2-73BE-A94B-80E0-3EB775ACA891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10553011" y="3238908"/>
            <a:ext cx="1" cy="60149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C9EE0-622C-DB4B-AB32-A0AD91F3F37B}"/>
              </a:ext>
            </a:extLst>
          </p:cNvPr>
          <p:cNvSpPr/>
          <p:nvPr/>
        </p:nvSpPr>
        <p:spPr>
          <a:xfrm>
            <a:off x="9317633" y="4528057"/>
            <a:ext cx="3356974" cy="1015659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Pulmonary edema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dirty="0">
                <a:solidFill>
                  <a:schemeClr val="bg1"/>
                </a:solidFill>
              </a:rPr>
              <a:t>ARDS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Aspiration	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FB6CCC-EBB1-904D-B6A1-3ABEA83F07EF}"/>
              </a:ext>
            </a:extLst>
          </p:cNvPr>
          <p:cNvSpPr/>
          <p:nvPr/>
        </p:nvSpPr>
        <p:spPr>
          <a:xfrm>
            <a:off x="12524241" y="4527696"/>
            <a:ext cx="3356974" cy="400105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5267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foreground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CC: 23M with weight gain and swelling</a:t>
            </a:r>
          </a:p>
          <a:p>
            <a:r>
              <a:rPr lang="en-US" sz="1800" dirty="0"/>
              <a:t>-40lb weight gain in two months, progressive throughout the two months</a:t>
            </a:r>
          </a:p>
          <a:p>
            <a:r>
              <a:rPr lang="en-US" sz="1800" dirty="0"/>
              <a:t>-swelling in legs, abdomen, hands</a:t>
            </a:r>
          </a:p>
          <a:p>
            <a:r>
              <a:rPr lang="en-US" sz="1800" dirty="0"/>
              <a:t>-Abdominal pain: epigastric, worse w/ meals, associated w watery, loose stools</a:t>
            </a:r>
          </a:p>
          <a:p>
            <a:r>
              <a:rPr lang="en-US" sz="1800" dirty="0"/>
              <a:t>-No loose stools when not eating.</a:t>
            </a:r>
          </a:p>
          <a:p>
            <a:r>
              <a:rPr lang="en-US" sz="1800" dirty="0"/>
              <a:t>-Dyspnea on exertion</a:t>
            </a:r>
          </a:p>
          <a:p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385AB-D084-6645-B98C-CB75F68F90D3}"/>
              </a:ext>
            </a:extLst>
          </p:cNvPr>
          <p:cNvSpPr txBox="1"/>
          <p:nvPr/>
        </p:nvSpPr>
        <p:spPr>
          <a:xfrm>
            <a:off x="7338395" y="4180360"/>
            <a:ext cx="266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-Nephrotic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13" name="Table 63">
            <a:extLst>
              <a:ext uri="{FF2B5EF4-FFF2-40B4-BE49-F238E27FC236}">
                <a16:creationId xmlns:a16="http://schemas.microsoft.com/office/drawing/2014/main" id="{9CCB199F-1088-8640-89F4-1C71580F1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57723"/>
              </p:ext>
            </p:extLst>
          </p:nvPr>
        </p:nvGraphicFramePr>
        <p:xfrm>
          <a:off x="7338395" y="1563534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Swelling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93928864-585A-EA4E-A01F-E533700FC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1800" dirty="0"/>
              <a:t>Medical: none</a:t>
            </a:r>
          </a:p>
          <a:p>
            <a:r>
              <a:rPr lang="en-US" sz="1800" dirty="0"/>
              <a:t>Surgical: none</a:t>
            </a:r>
          </a:p>
          <a:p>
            <a:r>
              <a:rPr lang="en-US" sz="1800" dirty="0"/>
              <a:t>Medications: none – prn </a:t>
            </a:r>
            <a:r>
              <a:rPr lang="en-US" sz="1800" dirty="0" err="1"/>
              <a:t>benadryl</a:t>
            </a:r>
            <a:endParaRPr lang="en-US" sz="1800" dirty="0"/>
          </a:p>
          <a:p>
            <a:r>
              <a:rPr lang="en-US" sz="1800" dirty="0"/>
              <a:t>Social: No smoking, no IVDU, heavy use of </a:t>
            </a:r>
            <a:r>
              <a:rPr lang="en-US" sz="1800" dirty="0" err="1"/>
              <a:t>etoh</a:t>
            </a:r>
            <a:r>
              <a:rPr lang="en-US" sz="1800" dirty="0"/>
              <a:t> once every few months. Not sexually active.</a:t>
            </a:r>
          </a:p>
          <a:p>
            <a:r>
              <a:rPr lang="en-US" sz="1800" dirty="0"/>
              <a:t>Family: Mother died when he was young (patient not sure of what), father, siblings healthy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E53EDA1-C6AF-6145-8D92-FC042E095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C033-1E7A-274D-82AB-234E3CC9C847}"/>
              </a:ext>
            </a:extLst>
          </p:cNvPr>
          <p:cNvSpPr txBox="1"/>
          <p:nvPr/>
        </p:nvSpPr>
        <p:spPr>
          <a:xfrm>
            <a:off x="7338395" y="4170421"/>
            <a:ext cx="266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-Nephrotic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</p:txBody>
      </p:sp>
      <p:graphicFrame>
        <p:nvGraphicFramePr>
          <p:cNvPr id="21" name="Table 63">
            <a:extLst>
              <a:ext uri="{FF2B5EF4-FFF2-40B4-BE49-F238E27FC236}">
                <a16:creationId xmlns:a16="http://schemas.microsoft.com/office/drawing/2014/main" id="{C065BC2E-2304-5044-8640-C4B1B6E6C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749244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Swelling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vitals and exam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1800" dirty="0"/>
              <a:t>VS: 37.4, P 124, RR 18, BP 115/87, </a:t>
            </a:r>
            <a:r>
              <a:rPr lang="en-US" sz="1800" dirty="0" err="1"/>
              <a:t>pOx</a:t>
            </a:r>
            <a:r>
              <a:rPr lang="en-US" sz="1800" dirty="0"/>
              <a:t> 95% on RA-1L. </a:t>
            </a:r>
            <a:r>
              <a:rPr lang="en-US" sz="1800" dirty="0" err="1"/>
              <a:t>Bmi</a:t>
            </a:r>
            <a:r>
              <a:rPr lang="en-US" sz="1800" dirty="0"/>
              <a:t> 32</a:t>
            </a:r>
          </a:p>
          <a:p>
            <a:r>
              <a:rPr lang="en-US" sz="1800" dirty="0"/>
              <a:t>GEN: nontoxic, conversant, fatigued</a:t>
            </a:r>
          </a:p>
          <a:p>
            <a:r>
              <a:rPr lang="en-US" sz="1800" dirty="0"/>
              <a:t>HEENT: periorbital swelling</a:t>
            </a:r>
          </a:p>
          <a:p>
            <a:r>
              <a:rPr lang="en-US" sz="1800" dirty="0"/>
              <a:t>CV: </a:t>
            </a:r>
            <a:r>
              <a:rPr lang="en-US" sz="1800" dirty="0" err="1"/>
              <a:t>rrr</a:t>
            </a:r>
            <a:r>
              <a:rPr lang="en-US" sz="1800" dirty="0"/>
              <a:t>, no murmurs</a:t>
            </a:r>
          </a:p>
          <a:p>
            <a:r>
              <a:rPr lang="en-US" sz="1800" dirty="0" err="1"/>
              <a:t>Pulm</a:t>
            </a:r>
            <a:r>
              <a:rPr lang="en-US" sz="1800" dirty="0"/>
              <a:t>: vesicular breath sounds, normal work of breathing, good air movement throughout</a:t>
            </a:r>
          </a:p>
          <a:p>
            <a:r>
              <a:rPr lang="en-US" sz="1800" dirty="0"/>
              <a:t>Abd: mildly tender throughout but no rebound or guarding, distended</a:t>
            </a:r>
          </a:p>
          <a:p>
            <a:r>
              <a:rPr lang="en-US" sz="1800" dirty="0"/>
              <a:t>Ext: 2+ LE edema, puffy hands</a:t>
            </a:r>
          </a:p>
          <a:p>
            <a:r>
              <a:rPr lang="en-US" sz="1800" dirty="0"/>
              <a:t>Neuro: face symmetric, moving extremities x4, no tremor</a:t>
            </a:r>
          </a:p>
          <a:p>
            <a:r>
              <a:rPr lang="en-US" sz="1800" dirty="0"/>
              <a:t>Psych: linear thought, appropriate affect</a:t>
            </a:r>
          </a:p>
          <a:p>
            <a:r>
              <a:rPr lang="en-US" sz="1800" dirty="0"/>
              <a:t>Skin: no rashes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90A23497-0C5A-214A-AC90-37A0FC12BA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C738-5BC4-514B-AB23-91B39DB670DE}"/>
              </a:ext>
            </a:extLst>
          </p:cNvPr>
          <p:cNvSpPr txBox="1"/>
          <p:nvPr/>
        </p:nvSpPr>
        <p:spPr>
          <a:xfrm>
            <a:off x="7338395" y="4170421"/>
            <a:ext cx="266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–</a:t>
            </a:r>
            <a:r>
              <a:rPr lang="en-US" sz="1800" b="1" dirty="0"/>
              <a:t>Nephrotic, </a:t>
            </a:r>
            <a:r>
              <a:rPr lang="en-US" sz="1800" dirty="0"/>
              <a:t>nephritic, </a:t>
            </a:r>
            <a:r>
              <a:rPr lang="en-US" sz="1800" dirty="0" err="1"/>
              <a:t>alports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Protein losing – enteropathy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Myxedema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Malnutrition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Malabsorption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Poor intake</a:t>
            </a:r>
          </a:p>
          <a:p>
            <a:pPr lvl="1"/>
            <a:endParaRPr lang="en-US" sz="1800" dirty="0"/>
          </a:p>
        </p:txBody>
      </p:sp>
      <p:graphicFrame>
        <p:nvGraphicFramePr>
          <p:cNvPr id="17" name="Table 63">
            <a:extLst>
              <a:ext uri="{FF2B5EF4-FFF2-40B4-BE49-F238E27FC236}">
                <a16:creationId xmlns:a16="http://schemas.microsoft.com/office/drawing/2014/main" id="{3627D331-C585-A244-B6F6-A395694C9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68528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Anasarca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labs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3A70B0-B03F-A740-9EDE-3364F424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6" y="6713701"/>
            <a:ext cx="5831549" cy="34086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1534E-316D-104B-99B8-E1EA717C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6" y="5729272"/>
            <a:ext cx="5813832" cy="658826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E7D49-3A35-CB40-A06B-54A4DBCF3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16" y="4209976"/>
            <a:ext cx="5831549" cy="1338061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5FD95-86BD-C944-A6A8-1E921C82A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6" y="1945772"/>
            <a:ext cx="5813832" cy="22473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AEE077-2F4B-5243-83F7-4CC5027F7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350" y="5758450"/>
            <a:ext cx="139700" cy="12700"/>
          </a:xfrm>
          <a:prstGeom prst="rect">
            <a:avLst/>
          </a:prstGeom>
        </p:spPr>
      </p:pic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E2DC8118-37C8-EE4D-A9EE-B002AFD39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1DC75-B94D-7B48-8E4C-41CCC6AF547D}"/>
              </a:ext>
            </a:extLst>
          </p:cNvPr>
          <p:cNvSpPr txBox="1"/>
          <p:nvPr/>
        </p:nvSpPr>
        <p:spPr>
          <a:xfrm>
            <a:off x="7338395" y="4170421"/>
            <a:ext cx="266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–</a:t>
            </a:r>
            <a:r>
              <a:rPr lang="en-US" sz="1800" b="1" dirty="0"/>
              <a:t>Nephrotic, </a:t>
            </a:r>
            <a:r>
              <a:rPr lang="en-US" sz="1800" dirty="0"/>
              <a:t>nephritic, </a:t>
            </a:r>
            <a:r>
              <a:rPr lang="en-US" sz="1800" dirty="0" err="1"/>
              <a:t>alports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Protein losing – enteropathy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Myxedema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Malnutrition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Malabsorption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Poor intake</a:t>
            </a:r>
          </a:p>
          <a:p>
            <a:pPr lvl="1"/>
            <a:endParaRPr lang="en-US" sz="1800" dirty="0"/>
          </a:p>
        </p:txBody>
      </p:sp>
      <p:graphicFrame>
        <p:nvGraphicFramePr>
          <p:cNvPr id="39" name="Table 63">
            <a:extLst>
              <a:ext uri="{FF2B5EF4-FFF2-40B4-BE49-F238E27FC236}">
                <a16:creationId xmlns:a16="http://schemas.microsoft.com/office/drawing/2014/main" id="{E464BD66-9C71-414D-9D8F-11CF0012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584141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Anasarca and GI symptoms, intravascular depletion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8" name="Picture 1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EFA982E-284C-764B-B02A-F0C31618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" y="5692453"/>
            <a:ext cx="5816600" cy="774700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1213137-36E7-CF4E-B69C-35D7B951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7" y="2155836"/>
            <a:ext cx="6273800" cy="12446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EA009-CD40-FF47-95E0-214FA9C9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1" y="3746582"/>
            <a:ext cx="6464300" cy="1320800"/>
          </a:xfrm>
          <a:prstGeom prst="rect">
            <a:avLst/>
          </a:prstGeom>
        </p:spPr>
      </p:pic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5399444-007A-024A-A3C8-8825137EA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5" name="Content Placeholder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951AF48-25B9-1A44-80A3-9BBCD30A3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4172" y="1730354"/>
            <a:ext cx="6059487" cy="243650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638BE-2CBA-AF47-8603-6E95100B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45" y="4331790"/>
            <a:ext cx="6059486" cy="45446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ACC3A-B5E8-AD43-8DB4-45D5EC79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72" y="4951181"/>
            <a:ext cx="6059486" cy="587964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8FEEE04-CCB1-644F-A6B1-3CCCD97A9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4D3B2-ACC6-5441-B89D-10C0161E5FB6}"/>
              </a:ext>
            </a:extLst>
          </p:cNvPr>
          <p:cNvSpPr txBox="1"/>
          <p:nvPr/>
        </p:nvSpPr>
        <p:spPr>
          <a:xfrm>
            <a:off x="7338395" y="4170421"/>
            <a:ext cx="2669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r>
              <a:rPr lang="en-US" sz="1800" b="1" dirty="0"/>
              <a:t>Nephrotic range proteinuria</a:t>
            </a:r>
          </a:p>
          <a:p>
            <a:r>
              <a:rPr lang="en-US" sz="1800" b="1" dirty="0"/>
              <a:t>-edema, proteinuria, </a:t>
            </a:r>
            <a:r>
              <a:rPr lang="en-US" sz="1800" b="1" dirty="0" err="1"/>
              <a:t>hypoalbuminia</a:t>
            </a:r>
            <a:r>
              <a:rPr lang="en-US" sz="1800" b="1" dirty="0"/>
              <a:t>,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Hypercoagulable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=&gt;</a:t>
            </a:r>
            <a:r>
              <a:rPr lang="en-US" sz="1800" b="1" dirty="0" err="1"/>
              <a:t>liipds</a:t>
            </a:r>
            <a:endParaRPr lang="en-US" sz="1800" b="1" dirty="0"/>
          </a:p>
          <a:p>
            <a:r>
              <a:rPr lang="en-US" sz="1800" b="1" dirty="0"/>
              <a:t>3+ blood -&gt;</a:t>
            </a:r>
          </a:p>
          <a:p>
            <a:r>
              <a:rPr lang="en-US" sz="1800" b="1" dirty="0"/>
              <a:t>-</a:t>
            </a:r>
            <a:r>
              <a:rPr lang="en-US" sz="1800" b="1" dirty="0" err="1"/>
              <a:t>alports</a:t>
            </a:r>
            <a:endParaRPr lang="en-US" sz="1800" b="1" dirty="0"/>
          </a:p>
          <a:p>
            <a:r>
              <a:rPr lang="en-US" sz="1800" b="1" dirty="0"/>
              <a:t>-nephritic </a:t>
            </a:r>
          </a:p>
          <a:p>
            <a:r>
              <a:rPr lang="en-US" sz="1800" b="1" dirty="0"/>
              <a:t>-nephrotic </a:t>
            </a:r>
          </a:p>
        </p:txBody>
      </p:sp>
      <p:graphicFrame>
        <p:nvGraphicFramePr>
          <p:cNvPr id="20" name="Table 63">
            <a:extLst>
              <a:ext uri="{FF2B5EF4-FFF2-40B4-BE49-F238E27FC236}">
                <a16:creationId xmlns:a16="http://schemas.microsoft.com/office/drawing/2014/main" id="{5B229B41-6C42-4E4D-963A-0856ECBC8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4220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Nephrotic range proteinuria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870874-4101-4083-8869-B7DFFD15ED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B84F3E7-A722-454A-B198-D9EF151DD1CC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3.xml><?xml version="1.0" encoding="utf-8"?>
<ds:datastoreItem xmlns:ds="http://schemas.openxmlformats.org/officeDocument/2006/customXml" ds:itemID="{CE0C0EAB-78E5-4DEE-A2CC-E0005E0926C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EEA819B-F561-46B5-BFBC-5A6D8467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946</Words>
  <Application>Microsoft Macintosh PowerPoint</Application>
  <PresentationFormat>Custom</PresentationFormat>
  <Paragraphs>210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Symbol</vt:lpstr>
      <vt:lpstr>Trebuchet MS</vt:lpstr>
      <vt:lpstr>Office Theme</vt:lpstr>
      <vt:lpstr>MORNING CASE CONF APR 7</vt:lpstr>
      <vt:lpstr>Introduction: Terms</vt:lpstr>
      <vt:lpstr>Introduction: Terms</vt:lpstr>
      <vt:lpstr>HPI THE foreground</vt:lpstr>
      <vt:lpstr>History THE background</vt:lpstr>
      <vt:lpstr>objective vitals and exam</vt:lpstr>
      <vt:lpstr>objective basic labs</vt:lpstr>
      <vt:lpstr>objective investigations</vt:lpstr>
      <vt:lpstr>objective investigations</vt:lpstr>
      <vt:lpstr>objective investigations</vt:lpstr>
      <vt:lpstr>objective investigations</vt:lpstr>
      <vt:lpstr>objective to the diagnosis</vt:lpstr>
      <vt:lpstr>Summary: key points</vt:lpstr>
      <vt:lpstr>bonus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BRIAN LOCKE</cp:lastModifiedBy>
  <cp:revision>308</cp:revision>
  <cp:lastPrinted>2016-08-31T21:58:28Z</cp:lastPrinted>
  <dcterms:created xsi:type="dcterms:W3CDTF">2016-08-02T16:41:37Z</dcterms:created>
  <dcterms:modified xsi:type="dcterms:W3CDTF">2020-04-21T20:46:02Z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8551c8e8-7156-4bdb-9a8d-e1a67c0c2fd5</vt:lpwstr>
  </property>
  <property fmtid="{D5CDD505-2E9C-101B-9397-08002B2CF9AE}" pid="3" name="ContentTypeId">
    <vt:lpwstr>0x0101000B7F15D18245C1458954909DB36AE657</vt:lpwstr>
  </property>
</Properties>
</file>