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90" r:id="rId2"/>
    <p:sldId id="260" r:id="rId3"/>
    <p:sldId id="258" r:id="rId4"/>
    <p:sldId id="261" r:id="rId5"/>
    <p:sldId id="291" r:id="rId6"/>
    <p:sldId id="292" r:id="rId7"/>
    <p:sldId id="262" r:id="rId8"/>
    <p:sldId id="263" r:id="rId9"/>
    <p:sldId id="289" r:id="rId10"/>
    <p:sldId id="264" r:id="rId11"/>
    <p:sldId id="265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3673"/>
  </p:normalViewPr>
  <p:slideViewPr>
    <p:cSldViewPr snapToGrid="0">
      <p:cViewPr varScale="1">
        <p:scale>
          <a:sx n="92" d="100"/>
          <a:sy n="92" d="100"/>
        </p:scale>
        <p:origin x="1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DFA1F-239A-4B46-B64B-DC67917379E4}" type="datetimeFigureOut">
              <a:rPr lang="en-US" smtClean="0"/>
              <a:t>5/23/24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91980-8178-AE47-8A32-C5B9786ED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0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 ] identify your resources </a:t>
            </a:r>
          </a:p>
          <a:p>
            <a:r>
              <a:rPr lang="en-US" dirty="0"/>
              <a:t>[ ] don’t try to take all </a:t>
            </a:r>
            <a:r>
              <a:rPr lang="en-US"/>
              <a:t>the roles on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91980-8178-AE47-8A32-C5B9786EDC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08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point is a Segway to the next segment.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91980-8178-AE47-8A32-C5B9786EDC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4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you're going to go in to a room with ~10+ other people who, in general, you don't know and who don't know you. </a:t>
            </a:r>
          </a:p>
          <a:p>
            <a:r>
              <a:rPr lang="en-US" dirty="0"/>
              <a:t>They don't know if you're a genius or an idiot (though they do know you're not super experienced).</a:t>
            </a:r>
          </a:p>
          <a:p>
            <a:r>
              <a:rPr lang="en-US" dirty="0"/>
              <a:t>You have to assemble into a team to adapt to the constraints of the situation </a:t>
            </a:r>
          </a:p>
          <a:p>
            <a:r>
              <a:rPr lang="en-US" dirty="0"/>
              <a:t>Everyone is stressed, it is an emergency.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MD or Resident in many places</a:t>
            </a:r>
          </a:p>
          <a:p>
            <a:r>
              <a:rPr lang="en-US" dirty="0"/>
              <a:t>The code could run without us– our role is to *add value*</a:t>
            </a:r>
          </a:p>
          <a:p>
            <a:r>
              <a:rPr lang="en-US" dirty="0"/>
              <a:t>This is very different from our simulations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08C76-A209-4949-9BA5-9FDB78A7C1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7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08C76-A209-4949-9BA5-9FDB78A7C1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86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You can’t really move up the hierarchy until you hit the lower stages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impressions matter. It is very hard to re-assert yourself as a code leader if you've been there. Your goal within the first 10 seconds of walking in to that room is to establish the above things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Are you running this code/rapid? (or not)</a:t>
            </a:r>
          </a:p>
          <a:p>
            <a:r>
              <a:rPr lang="en-US" dirty="0"/>
              <a:t>Signal to everyone that you will be the point person </a:t>
            </a:r>
          </a:p>
          <a:p>
            <a:r>
              <a:rPr lang="en-US" dirty="0"/>
              <a:t>Signal to everyone that you want their input, and they are valued for what they might notice. </a:t>
            </a:r>
          </a:p>
          <a:p>
            <a:r>
              <a:rPr lang="en-US" dirty="0"/>
              <a:t>Set the proper tone (calm, collected, and in control)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08C76-A209-4949-9BA5-9FDB78A7C1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69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respond? </a:t>
            </a:r>
          </a:p>
          <a:p>
            <a:endParaRPr lang="en-US" dirty="0"/>
          </a:p>
          <a:p>
            <a:r>
              <a:rPr lang="en-US" dirty="0"/>
              <a:t>If someone IS already running it – that’s OK.  They often want to hand over. If they don’t, make yourself useful.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just need to commit to saying this. Loudly, right when you enter the door.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08C76-A209-4949-9BA5-9FDB78A7C1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44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recommend foot over groin because it’s too tempting to do things at the groin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Closed Loop communication and delegation</a:t>
            </a:r>
          </a:p>
          <a:p>
            <a:r>
              <a:rPr lang="en-US" dirty="0"/>
              <a:t>Tell specific people to do specific things</a:t>
            </a:r>
          </a:p>
          <a:p>
            <a:r>
              <a:rPr lang="en-US" dirty="0"/>
              <a:t>Ask for closed loop communication.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Park yourself at the foot of the bed (do NOT do any tasks unless there are &lt;4 people present)</a:t>
            </a:r>
          </a:p>
          <a:p>
            <a:r>
              <a:rPr lang="en-US" dirty="0"/>
              <a:t>feet in a power pose – power posing is bullshit and won’t change how you feel, but it will change how other people perceive you.</a:t>
            </a:r>
          </a:p>
          <a:p>
            <a:r>
              <a:rPr lang="en-US" dirty="0"/>
              <a:t>+/-ACLS card in front of you. </a:t>
            </a:r>
          </a:p>
          <a:p>
            <a:r>
              <a:rPr lang="en-US" dirty="0"/>
              <a:t>Direct traffic. </a:t>
            </a:r>
          </a:p>
          <a:p>
            <a:r>
              <a:rPr lang="en-US" dirty="0"/>
              <a:t>If someone asks for a task you agree with, say "Yes, &lt;repeat it&gt;" - all commands are coming from you.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08C76-A209-4949-9BA5-9FDB78A7C1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80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The card is socially better than looking at your phone.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This is almost always where teams struggle </a:t>
            </a:r>
          </a:p>
          <a:p>
            <a:endParaRPr lang="en-US" dirty="0"/>
          </a:p>
          <a:p>
            <a:r>
              <a:rPr lang="en-US" dirty="0"/>
              <a:t>ACLS algorithms: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not that complex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there are cards in the code carts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there will be ~5+ other people there who know ACLS like the back of their hand*</a:t>
            </a:r>
          </a:p>
          <a:p>
            <a:pPr lvl="1"/>
            <a:endParaRPr lang="en-US" dirty="0"/>
          </a:p>
          <a:p>
            <a:r>
              <a:rPr lang="en-US" dirty="0"/>
              <a:t>RRTs can be medical complex, but the key decisions are simple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Sociology lens. Why? The medicine isn't that hard (not that easy, either) - but a lecture isn't the right place to review it. I will end with some medical hints because I can't resist.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08C76-A209-4949-9BA5-9FDB78A7C1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33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call for quiet to lower the noise level. Have folks step out if too crowded – you control the environment. 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twitter.com</a:t>
            </a:r>
            <a:r>
              <a:rPr lang="en-US" dirty="0"/>
              <a:t>/</a:t>
            </a:r>
            <a:r>
              <a:rPr lang="en-US" dirty="0" err="1"/>
              <a:t>ross_prager</a:t>
            </a:r>
            <a:r>
              <a:rPr lang="en-US" dirty="0"/>
              <a:t>/status/1769700101629399542?s=46&amp;t=5eJ6uoTQrbbYTlHIOnRYRg – good thread with more detail and dope pixel 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08C76-A209-4949-9BA5-9FDB78A7C1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38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point of the bottom two? </a:t>
            </a:r>
          </a:p>
          <a:p>
            <a:endParaRPr lang="en-US" dirty="0"/>
          </a:p>
          <a:p>
            <a:r>
              <a:rPr lang="en-US" dirty="0"/>
              <a:t>Think of motivational interviewing with a patient.. You NEVER want to argue. You want to direct. Do the same thing here. You are directing a competent team of professionals who could do a pretty good job running a code on their own (they do in lots of places). Don’t break the machine – you want to productively guide it.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Fine V-Fib example. RN notices, but not empowered.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08C76-A209-4949-9BA5-9FDB78A7C1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28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E655-E83D-1C94-FD9B-84977A36B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85553-5929-E07A-9EDB-290B651E0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3F431-9CB9-1F8A-A62F-79F3CB1F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89CA4-F0C3-968C-C325-75103E9DC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FE0CA-46BC-81DC-6677-EBA7671D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6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2A26-A377-FBD0-7A59-29B5832F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2E6AD-7490-C780-FEA0-9F81CF503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4A85F-1804-0CE8-99D8-A51AC403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9E133-65FB-9D1F-02F2-1D836F919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C8208-5DD1-AD2B-CAB1-DAB94E6B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9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B3CA6-B36D-B289-A97B-09C047A93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466A0-F851-2895-7E5A-4B6CFCF1A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E775F-E2BF-DA19-CA12-7709B6E6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AF725-C0FF-92F9-BE9F-62447C10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35130-9B9C-19B0-7167-F671E051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2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802B4-FF9C-B887-78A9-8445EF17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7B31E-FAB0-8832-46F2-EDF40A663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900D2-63B7-4849-11A5-FE072215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F5BE6-4557-9733-FC01-64051FBB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D91D9-9D77-B720-297F-69AA439D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2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F88C-E711-61C3-C6E4-1B81F6708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B47F2-7D6C-D907-3AF3-0D11C70B1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2F635-3B12-9628-00F1-7C265BDF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4616B-95C6-80B7-80D5-80508563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8DC6F-10F3-E50C-E67C-22FE682C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0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E72E-A393-4174-4A14-CF5F2A08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E89C-5095-3D17-C7AB-882D04E7D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C8675-0A09-4BF3-F8F0-6E4B8B45A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58D3D-2FAB-270C-D871-443780BF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3B899-1DA0-5692-2128-B03F5E93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CEDAA-B7E4-7F6C-408E-CAA8FD45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6C78-C71C-3A5B-176E-9127C6FFF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A48B9-3B51-1DF6-C199-4CDC06864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BD219-DE16-4ECB-5349-F2ED5FB0A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0E18F-8B29-D5F9-E6C1-BA143030A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A67B6-CD38-F115-7A72-F9AF1B360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A5B3F-4DC1-7F9E-0A09-CCD89A8B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BE0877-CCEF-C822-A818-7567B71F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0AEA2-5FA5-6029-44B7-E936E989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9225-F119-B661-0F9C-E2A24636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43AD6-752E-DE94-A302-CA0DE253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F35C2-29F8-1AFA-D392-CC016C91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E11EF-6573-2685-0C14-6B5F05ED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CF9D3-6FC3-91ED-16BC-22E3D40D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42594-E14A-9826-354E-79218E7D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85748-A472-F2A2-0590-79E006BD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0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CDC5-DD48-8D9E-F609-157375FC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93C10-8233-C425-53A6-C57D13AC9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72D8B-1125-628C-F33C-728D2F769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9EAA7-9A35-7C56-214C-F4D92F4C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1CFB1-7E32-3AF8-48D0-BB05E6BB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A0E8E-0001-B743-10AF-6022F4C2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1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C6A2-8F41-30C4-89DF-5A9D3296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77BED-B93C-6939-CC48-F81B13CAD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D91DC-CE07-9ECC-E7FA-EBCCB6F8D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283A1-BBFE-9737-4968-2EDC72BE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A3038-AB58-0494-0183-55AAAC8E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AD784-66C1-D4F8-031E-A250B09A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2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9712A-B0BA-B3D3-AD81-52FBCE59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98B43-8862-6457-4611-8368A7026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54491-4AF3-9D2D-E4E6-418277C88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9815BD-0282-1E42-AB47-F7881AF97D5D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48D12-680E-841F-24B4-31B7B28B5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4EA10-6B06-1C2A-A789-EB7342000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hyperlink" Target="https://www.ncbi.nlm.nih.gov/pubmed/25977203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s://doi.org/10.1016/j.resuscitation.2020.11.018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10" Type="http://schemas.openxmlformats.org/officeDocument/2006/relationships/image" Target="../media/image13.svg"/><Relationship Id="rId4" Type="http://schemas.openxmlformats.org/officeDocument/2006/relationships/image" Target="../media/image7.tiff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EC69C-A612-7E48-9227-22C9C4A6A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most common way for them to go wrong are problems with social dynamics, not with medical decision making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To avoid the biggest pitfalls: 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Establish who is the leader, first by designation then by action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Signal that you want people’s input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Direct the group like a coach, don’t rule like a queen/king</a:t>
            </a:r>
          </a:p>
        </p:txBody>
      </p:sp>
    </p:spTree>
    <p:extLst>
      <p:ext uri="{BB962C8B-B14F-4D97-AF65-F5344CB8AC3E}">
        <p14:creationId xmlns:p14="http://schemas.microsoft.com/office/powerpoint/2010/main" val="9396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133B5-8B48-D94D-855D-AA3BD878A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ea typeface="Palatino" pitchFamily="2" charset="77"/>
                <a:cs typeface="Calibri" panose="020F0502020204030204" pitchFamily="34" charset="0"/>
              </a:rPr>
              <a:t>Step 3: </a:t>
            </a:r>
            <a:r>
              <a:rPr lang="en-US" sz="4000" dirty="0">
                <a:latin typeface="Calibri" panose="020F0502020204030204" pitchFamily="34" charset="0"/>
                <a:ea typeface="Palatino" pitchFamily="2" charset="77"/>
                <a:cs typeface="Calibri" panose="020F0502020204030204" pitchFamily="34" charset="0"/>
              </a:rPr>
              <a:t>Set the tone: constructive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1F972-52AD-8346-A533-2F8D576B0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791400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Calm, collected, and in control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Modulate your voice; no yelling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Coach, don’t reprimand.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Give encouragement.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about suggestions you don’t like?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 social capital on what’s important…</a:t>
            </a: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</p:txBody>
      </p:sp>
      <p:pic>
        <p:nvPicPr>
          <p:cNvPr id="5" name="Picture 4" descr="Volume sliders">
            <a:extLst>
              <a:ext uri="{FF2B5EF4-FFF2-40B4-BE49-F238E27FC236}">
                <a16:creationId xmlns:a16="http://schemas.microsoft.com/office/drawing/2014/main" id="{325D5531-D7F9-180E-F11A-872BEF862D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35" r="24538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21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DE32-EABF-C041-BA37-382B0E0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Step 4: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Lower the Power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6AA41-A828-DA41-9293-29AB61EB2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Coach, not monarch.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first time anyone makes any suggestion that's not ludicrous address them and say: "great point/idea/catch .."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“Thinking out loud …”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 descr="How greater diversity in the cockpit could help airlines avoid a looming  pilot shortage">
            <a:extLst>
              <a:ext uri="{FF2B5EF4-FFF2-40B4-BE49-F238E27FC236}">
                <a16:creationId xmlns:a16="http://schemas.microsoft.com/office/drawing/2014/main" id="{6701B385-5BF6-8D4A-9E8B-4C6324D2E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800" y="1825625"/>
            <a:ext cx="4127500" cy="412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322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33CE-2608-8447-A30C-75898D6A5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summary: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EC69C-A612-7E48-9227-22C9C4A6A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The most common way for them to go wrong are problems with social dynamics, not with medical decision making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avoid the biggest pitfalls: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Establish who is the leader, first by designation then by action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Signal that you want people’s input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Direct the group like a coach, don’t rule like a queen/king</a:t>
            </a:r>
          </a:p>
        </p:txBody>
      </p:sp>
    </p:spTree>
    <p:extLst>
      <p:ext uri="{BB962C8B-B14F-4D97-AF65-F5344CB8AC3E}">
        <p14:creationId xmlns:p14="http://schemas.microsoft.com/office/powerpoint/2010/main" val="56173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53F2B-FE36-824E-9A01-52E16974A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0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Hello, nice to meet you. Let’s code</a:t>
            </a:r>
          </a:p>
        </p:txBody>
      </p:sp>
      <p:pic>
        <p:nvPicPr>
          <p:cNvPr id="4" name="New picture">
            <a:extLst>
              <a:ext uri="{FF2B5EF4-FFF2-40B4-BE49-F238E27FC236}">
                <a16:creationId xmlns:a16="http://schemas.microsoft.com/office/drawing/2014/main" id="{9A03CFCD-C937-AE46-8DD9-83877A45D083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3384" y="1267106"/>
            <a:ext cx="11435431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B13AC4-2F5B-4042-88D5-9036D583E641}"/>
              </a:ext>
            </a:extLst>
          </p:cNvPr>
          <p:cNvSpPr/>
          <p:nvPr/>
        </p:nvSpPr>
        <p:spPr>
          <a:xfrm>
            <a:off x="594770" y="4927978"/>
            <a:ext cx="3891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Wingdings"/>
              </a:rPr>
              <a:t>doi:10.1001/jamainternmed.2019.2420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322C3E-0ACA-6E46-9D80-BDBECC8FF5AA}"/>
              </a:ext>
            </a:extLst>
          </p:cNvPr>
          <p:cNvSpPr/>
          <p:nvPr/>
        </p:nvSpPr>
        <p:spPr>
          <a:xfrm>
            <a:off x="4140200" y="2035456"/>
            <a:ext cx="7073900" cy="6350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604785-4EEA-5492-F398-AA52D58F6174}"/>
              </a:ext>
            </a:extLst>
          </p:cNvPr>
          <p:cNvSpPr/>
          <p:nvPr/>
        </p:nvSpPr>
        <p:spPr>
          <a:xfrm>
            <a:off x="1188838" y="5768224"/>
            <a:ext cx="936108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Many institutions don’t have physicians on the rapid response team at all 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(So, consider how you will add value;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PMID: </a:t>
            </a:r>
            <a:r>
              <a:rPr lang="en-US" b="0" i="0" dirty="0">
                <a:solidFill>
                  <a:srgbClr val="2F4A8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25977203</a:t>
            </a:r>
            <a:r>
              <a:rPr lang="en-US" b="0" i="0" dirty="0">
                <a:solidFill>
                  <a:srgbClr val="2F4A8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AF6A46-334F-9635-F038-9B17B4FF8F2B}"/>
              </a:ext>
            </a:extLst>
          </p:cNvPr>
          <p:cNvSpPr/>
          <p:nvPr/>
        </p:nvSpPr>
        <p:spPr>
          <a:xfrm>
            <a:off x="1699719" y="3586841"/>
            <a:ext cx="1816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(We’ll revisit this)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8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1495-BFA8-3545-AA15-E09F02C8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lot needs to happen at once…</a:t>
            </a:r>
          </a:p>
        </p:txBody>
      </p:sp>
      <p:pic>
        <p:nvPicPr>
          <p:cNvPr id="3074" name="Picture 2" descr="Tuckman's stages of group development | NS4B">
            <a:extLst>
              <a:ext uri="{FF2B5EF4-FFF2-40B4-BE49-F238E27FC236}">
                <a16:creationId xmlns:a16="http://schemas.microsoft.com/office/drawing/2014/main" id="{1919B5F5-A33A-CB4C-BCD3-154A926B97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1" y="1385508"/>
            <a:ext cx="9012590" cy="519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FCA849-22B6-F042-A02D-676E7F1C37FC}"/>
              </a:ext>
            </a:extLst>
          </p:cNvPr>
          <p:cNvSpPr txBox="1">
            <a:spLocks/>
          </p:cNvSpPr>
          <p:nvPr/>
        </p:nvSpPr>
        <p:spPr>
          <a:xfrm>
            <a:off x="9933709" y="4394200"/>
            <a:ext cx="2258291" cy="277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Tuckman’s stages of group development (1965)</a:t>
            </a:r>
          </a:p>
        </p:txBody>
      </p:sp>
    </p:spTree>
    <p:extLst>
      <p:ext uri="{BB962C8B-B14F-4D97-AF65-F5344CB8AC3E}">
        <p14:creationId xmlns:p14="http://schemas.microsoft.com/office/powerpoint/2010/main" val="1611305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10AF-200B-3945-93CA-6FDF03F9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are you running the code?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EFF06D-5939-2D4F-B8AA-7AD67C4237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920875"/>
            <a:ext cx="7010400" cy="4572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AFEDD0-6D17-6E40-BC8F-53490A7CC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0" y="2270124"/>
            <a:ext cx="4973782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Collaboration / Trust</a:t>
            </a:r>
          </a:p>
          <a:p>
            <a:pPr marL="0" indent="0">
              <a:buNone/>
            </a:pPr>
            <a:endParaRPr lang="en-US" sz="3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Lower the power distance</a:t>
            </a:r>
          </a:p>
          <a:p>
            <a:endParaRPr lang="en-US" sz="3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Proper tone</a:t>
            </a:r>
          </a:p>
          <a:p>
            <a:endParaRPr lang="en-US" sz="3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Are you the point person</a:t>
            </a:r>
          </a:p>
          <a:p>
            <a:pPr marL="0" indent="0">
              <a:buNone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(in practice)?</a:t>
            </a:r>
          </a:p>
          <a:p>
            <a:endParaRPr lang="en-US" sz="3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300" b="1" dirty="0">
                <a:latin typeface="Calibri" panose="020F0502020204030204" pitchFamily="34" charset="0"/>
                <a:cs typeface="Calibri" panose="020F0502020204030204" pitchFamily="34" charset="0"/>
              </a:rPr>
              <a:t>Are you running the code/rapid (in theory)?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05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DC4B-8A89-5414-E6A3-42D88A68F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891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You are on the code team. You’re paged to a code on a patient on the surgical floor. The attending surgeon is present. You…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E3DE6-0C76-F44C-D674-0656CD3B7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9412"/>
            <a:ext cx="10515600" cy="4351338"/>
          </a:xfrm>
        </p:spPr>
        <p:txBody>
          <a:bodyPr/>
          <a:lstStyle/>
          <a:p>
            <a:r>
              <a:rPr lang="en-US" dirty="0"/>
              <a:t>defer management to the primary team</a:t>
            </a:r>
          </a:p>
          <a:p>
            <a:r>
              <a:rPr lang="en-US" dirty="0"/>
              <a:t>ask if anyone is running the code</a:t>
            </a:r>
          </a:p>
          <a:p>
            <a:r>
              <a:rPr lang="en-US" dirty="0"/>
              <a:t>begin running the code</a:t>
            </a:r>
          </a:p>
          <a:p>
            <a:r>
              <a:rPr lang="en-US" dirty="0"/>
              <a:t>leave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40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DC4B-8A89-5414-E6A3-42D88A68F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891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You are on the code team. You’re paged to a code on a patient on the surgical floor. The attending surgeon is present. You…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E3DE6-0C76-F44C-D674-0656CD3B7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9412"/>
            <a:ext cx="10515600" cy="4351338"/>
          </a:xfrm>
        </p:spPr>
        <p:txBody>
          <a:bodyPr/>
          <a:lstStyle/>
          <a:p>
            <a:r>
              <a:rPr lang="en-US" dirty="0"/>
              <a:t>defer management to the primary team</a:t>
            </a:r>
          </a:p>
          <a:p>
            <a:r>
              <a:rPr lang="en-US" b="1" dirty="0"/>
              <a:t>ask if anyone is running the code</a:t>
            </a:r>
          </a:p>
          <a:p>
            <a:r>
              <a:rPr lang="en-US" dirty="0"/>
              <a:t>begin running the code</a:t>
            </a:r>
          </a:p>
          <a:p>
            <a:r>
              <a:rPr lang="en-US" dirty="0"/>
              <a:t>leave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1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CF239-70EF-6D4D-B0BB-A0B415A3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Step 1: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 you running this code or not?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1055-248A-E048-8315-025B24798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"I’m ________, the resident on the the Code/RR team. Is anyone running this code?"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“OK, I’m running this code” or “Can I take over?"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do you do if the primary team comes?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do you do if the ICU team comes? </a:t>
            </a:r>
          </a:p>
        </p:txBody>
      </p:sp>
    </p:spTree>
    <p:extLst>
      <p:ext uri="{BB962C8B-B14F-4D97-AF65-F5344CB8AC3E}">
        <p14:creationId xmlns:p14="http://schemas.microsoft.com/office/powerpoint/2010/main" val="78528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645342F-CE1C-8641-A857-3B9C2E5032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12" r="5218"/>
          <a:stretch/>
        </p:blipFill>
        <p:spPr>
          <a:xfrm>
            <a:off x="6222445" y="365125"/>
            <a:ext cx="5969556" cy="6127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103D06-8011-8A4F-8431-1CAA41EC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Step 2.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 the point person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58CF5C-5690-0442-81F8-0DDCD4BBCD8D}"/>
              </a:ext>
            </a:extLst>
          </p:cNvPr>
          <p:cNvSpPr/>
          <p:nvPr/>
        </p:nvSpPr>
        <p:spPr>
          <a:xfrm>
            <a:off x="8612573" y="4894805"/>
            <a:ext cx="1808671" cy="1490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4BEAF8-0873-0240-9B67-641574E2EB07}"/>
              </a:ext>
            </a:extLst>
          </p:cNvPr>
          <p:cNvSpPr/>
          <p:nvPr/>
        </p:nvSpPr>
        <p:spPr>
          <a:xfrm>
            <a:off x="429493" y="1795526"/>
            <a:ext cx="5174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https://doi.org/10.1016/j.resuscitation.2020.11.018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D6B7A-F3C6-D1BB-E07D-2302846F4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7487" y="5687313"/>
            <a:ext cx="5529913" cy="161112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NEVER MOVE FROM HERE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DO IT</a:t>
            </a:r>
          </a:p>
        </p:txBody>
      </p:sp>
      <p:pic>
        <p:nvPicPr>
          <p:cNvPr id="1026" name="Picture 2" descr="Formula One pit stop: How does the crew work? | Daily Mail Online">
            <a:extLst>
              <a:ext uri="{FF2B5EF4-FFF2-40B4-BE49-F238E27FC236}">
                <a16:creationId xmlns:a16="http://schemas.microsoft.com/office/drawing/2014/main" id="{5F59F881-9424-EAD1-7E65-102564A96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31" y="2313678"/>
            <a:ext cx="4912898" cy="295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398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692A759-83D9-21CF-3227-7EC34B174E3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3043" y="3457215"/>
            <a:ext cx="3848957" cy="31652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551551-E2FB-8E46-8F77-F022CB96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ACLS isn’t hard… with some help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7C521-E6EE-CF43-8356-AE07B40052F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148" y="2327811"/>
            <a:ext cx="2686050" cy="358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AE23BC-1C41-4C4C-AD43-EE15B2919AB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7608" y="2327810"/>
            <a:ext cx="2686050" cy="3581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E8A40C-2E6D-9C48-9BB5-7162AAC75BE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3593" y="2327810"/>
            <a:ext cx="2686050" cy="3581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8B7327-67CF-4A4E-B212-BA8763AF456B}"/>
              </a:ext>
            </a:extLst>
          </p:cNvPr>
          <p:cNvSpPr/>
          <p:nvPr/>
        </p:nvSpPr>
        <p:spPr>
          <a:xfrm>
            <a:off x="7316344" y="2179637"/>
            <a:ext cx="1092200" cy="1058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55E2CB-C85C-2641-8ED7-C780F1B268B0}"/>
              </a:ext>
            </a:extLst>
          </p:cNvPr>
          <p:cNvSpPr/>
          <p:nvPr/>
        </p:nvSpPr>
        <p:spPr>
          <a:xfrm>
            <a:off x="3218433" y="2709068"/>
            <a:ext cx="1092200" cy="1058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26FC88-C7E3-FB43-8E4F-EAEA8EA8D4FF}"/>
              </a:ext>
            </a:extLst>
          </p:cNvPr>
          <p:cNvSpPr/>
          <p:nvPr/>
        </p:nvSpPr>
        <p:spPr>
          <a:xfrm>
            <a:off x="1410272" y="2179637"/>
            <a:ext cx="1092200" cy="1058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No Phones with solid fill">
            <a:extLst>
              <a:ext uri="{FF2B5EF4-FFF2-40B4-BE49-F238E27FC236}">
                <a16:creationId xmlns:a16="http://schemas.microsoft.com/office/drawing/2014/main" id="{7F10A843-42A2-05C0-74FD-311B3463AC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41979" y="1541794"/>
            <a:ext cx="1416661" cy="1416661"/>
          </a:xfrm>
          <a:prstGeom prst="rect">
            <a:avLst/>
          </a:prstGeom>
        </p:spPr>
      </p:pic>
      <p:pic>
        <p:nvPicPr>
          <p:cNvPr id="14" name="Graphic 13" descr="Smart Phone with solid fill">
            <a:extLst>
              <a:ext uri="{FF2B5EF4-FFF2-40B4-BE49-F238E27FC236}">
                <a16:creationId xmlns:a16="http://schemas.microsoft.com/office/drawing/2014/main" id="{65D66588-A109-86B1-B447-EDF60929A2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07446" y="1500230"/>
            <a:ext cx="1458225" cy="14582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DF03B9-96FE-11B9-F7A9-593F0507D555}"/>
              </a:ext>
            </a:extLst>
          </p:cNvPr>
          <p:cNvSpPr txBox="1"/>
          <p:nvPr/>
        </p:nvSpPr>
        <p:spPr>
          <a:xfrm>
            <a:off x="10267521" y="2079933"/>
            <a:ext cx="110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40158582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1150</Words>
  <Application>Microsoft Macintosh PowerPoint</Application>
  <PresentationFormat>Widescreen</PresentationFormat>
  <Paragraphs>139</Paragraphs>
  <Slides>12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Palatino Linotype</vt:lpstr>
      <vt:lpstr>Office Theme</vt:lpstr>
      <vt:lpstr>PowerPoint Presentation</vt:lpstr>
      <vt:lpstr>Hello, nice to meet you. Let’s code</vt:lpstr>
      <vt:lpstr>A lot needs to happen at once…</vt:lpstr>
      <vt:lpstr>First: are you running the code?</vt:lpstr>
      <vt:lpstr>You are on the code team. You’re paged to a code on a patient on the surgical floor. The attending surgeon is present. You… </vt:lpstr>
      <vt:lpstr>You are on the code team. You’re paged to a code on a patient on the surgical floor. The attending surgeon is present. You… </vt:lpstr>
      <vt:lpstr>Step 1: Are you running this code or not?</vt:lpstr>
      <vt:lpstr>Step 2. Be the point person </vt:lpstr>
      <vt:lpstr>ACLS isn’t hard… with some help</vt:lpstr>
      <vt:lpstr>Step 3: Set the tone: constructive</vt:lpstr>
      <vt:lpstr>Step 4: Lower the Power Distance</vt:lpstr>
      <vt:lpstr>In summary: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`</dc:title>
  <dc:creator>Brian Locke</dc:creator>
  <cp:lastModifiedBy>Brian Locke</cp:lastModifiedBy>
  <cp:revision>20</cp:revision>
  <dcterms:created xsi:type="dcterms:W3CDTF">2024-04-29T13:38:25Z</dcterms:created>
  <dcterms:modified xsi:type="dcterms:W3CDTF">2024-05-23T15:30:57Z</dcterms:modified>
</cp:coreProperties>
</file>