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0" r:id="rId2"/>
    <p:sldId id="292" r:id="rId3"/>
    <p:sldId id="277" r:id="rId4"/>
    <p:sldId id="287" r:id="rId5"/>
    <p:sldId id="293" r:id="rId6"/>
    <p:sldId id="294" r:id="rId7"/>
    <p:sldId id="295" r:id="rId8"/>
    <p:sldId id="296" r:id="rId9"/>
    <p:sldId id="267" r:id="rId10"/>
    <p:sldId id="289" r:id="rId11"/>
    <p:sldId id="298" r:id="rId12"/>
    <p:sldId id="299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81837"/>
  </p:normalViewPr>
  <p:slideViewPr>
    <p:cSldViewPr snapToGrid="0" snapToObjects="1">
      <p:cViewPr varScale="1">
        <p:scale>
          <a:sx n="103" d="100"/>
          <a:sy n="103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595BE-B35A-A344-8D07-D9A96DD446E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08C76-A209-4949-9BA5-9FDB78A7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0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S0140-6736(14)61886-9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i.org/10.1016/j.resuscitation.2024.110142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 same is true for other rhythms e.g. complete heart block or </a:t>
            </a:r>
            <a:r>
              <a:rPr lang="en-US" dirty="0" err="1"/>
              <a:t>Afib</a:t>
            </a:r>
            <a:r>
              <a:rPr lang="en-US" dirty="0"/>
              <a:t> vs NSR, but answers aren’t needed as fast and consequences aren’t severe.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6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miss fine V Fib. </a:t>
            </a:r>
          </a:p>
          <a:p>
            <a:pPr lvl="1"/>
            <a:r>
              <a:rPr lang="en-US" dirty="0"/>
              <a:t>This is harder than you think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Have someone bring the tele strip to all RRTs or code that occur when someone is monitored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People who code on monitored units generally don’t go straight to Asystole</a:t>
            </a:r>
          </a:p>
          <a:p>
            <a:pPr lvl="1"/>
            <a:endParaRPr lang="en-US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Change change size of waveform on machine. Hopefully will have </a:t>
            </a:r>
            <a:r>
              <a:rPr lang="en-US" sz="1200" dirty="0" err="1">
                <a:solidFill>
                  <a:srgbClr val="383838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zoll</a:t>
            </a:r>
            <a:r>
              <a:rPr lang="en-US" sz="120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with us on hand to show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point is – if you got one of those right and one of those wrong, you much prefer the error where you shock asystole… because who cares?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3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Survival from witnessed ventricular fibrillation (VF) decreases by 10–12% for every minute defibrillation is delayed [3, 4], but when CPR is provided the decline in survival is only 3-4% per minute</a:t>
            </a:r>
            <a:endParaRPr lang="en-US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US" dirty="0"/>
          </a:p>
          <a:p>
            <a:r>
              <a:rPr lang="en-US" dirty="0"/>
              <a:t>Utilize code team members – 1 to check pulse and 1 to monitor tele/</a:t>
            </a:r>
            <a:r>
              <a:rPr lang="en-US" dirty="0" err="1"/>
              <a:t>zoll</a:t>
            </a:r>
            <a:r>
              <a:rPr lang="en-US" dirty="0"/>
              <a:t> monitor </a:t>
            </a:r>
          </a:p>
          <a:p>
            <a:endParaRPr lang="en-US" dirty="0"/>
          </a:p>
          <a:p>
            <a:r>
              <a:rPr lang="en-US" dirty="0"/>
              <a:t>Spend only 10 seconds checking for a pulse to minimize interruptions in CPR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don’t want house md at your code. Don’t try to diagnose lupus in a code. </a:t>
            </a:r>
          </a:p>
          <a:p>
            <a:endParaRPr lang="en-US" dirty="0"/>
          </a:p>
          <a:p>
            <a:r>
              <a:rPr lang="en-US" dirty="0"/>
              <a:t>The rest is whatever (people will be fired up about all sorts of things, but they don't matter). It’s a bonus if you figure out why they coded, but it’s a small, small minority where the etiology is not blindingly obvious but is also easily reversible.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LUCAS: institution policies vary, but</a:t>
            </a:r>
          </a:p>
          <a:p>
            <a:r>
              <a:rPr lang="en-US" dirty="0"/>
              <a:t>Negative RCT in OHCA -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4D6A75"/>
                </a:highlight>
                <a:latin typeface="Source Sans Pro" panose="020F0502020204030204" pitchFamily="34" charset="0"/>
              </a:rPr>
              <a:t>DOI:</a:t>
            </a:r>
            <a:r>
              <a:rPr lang="en-US" b="0" i="0" u="none" strike="noStrike" dirty="0" err="1">
                <a:effectLst/>
                <a:highlight>
                  <a:srgbClr val="4D6A75"/>
                </a:highlight>
                <a:latin typeface="Source Sans Pro" panose="020B0503030403020204" pitchFamily="34" charset="0"/>
                <a:hlinkClick r:id="rId3"/>
              </a:rPr>
              <a:t>https</a:t>
            </a:r>
            <a:r>
              <a:rPr lang="en-US" b="0" i="0" u="none" strike="noStrike" dirty="0">
                <a:effectLst/>
                <a:highlight>
                  <a:srgbClr val="4D6A75"/>
                </a:highlight>
                <a:latin typeface="Source Sans Pro" panose="020B0503030403020204" pitchFamily="34" charset="0"/>
                <a:hlinkClick r:id="rId3"/>
              </a:rPr>
              <a:t>://doi.org/10.1016/S0140-6736(14)61886-9</a:t>
            </a:r>
            <a:r>
              <a:rPr lang="en-US" b="0" i="0" u="none" strike="noStrike" dirty="0">
                <a:effectLst/>
                <a:highlight>
                  <a:srgbClr val="4D6A75"/>
                </a:highlight>
                <a:latin typeface="Source Sans Pro" panose="020B0503030403020204" pitchFamily="34" charset="0"/>
              </a:rPr>
              <a:t> </a:t>
            </a:r>
          </a:p>
          <a:p>
            <a:r>
              <a:rPr lang="en-US" b="0" i="0" u="none" strike="noStrike" dirty="0">
                <a:effectLst/>
                <a:highlight>
                  <a:srgbClr val="4D6A75"/>
                </a:highlight>
                <a:latin typeface="Source Sans Pro" panose="020B0503030403020204" pitchFamily="34" charset="0"/>
              </a:rPr>
              <a:t>Negative retrospective data in IHCA - </a:t>
            </a:r>
            <a:r>
              <a:rPr lang="en-US" b="0" i="0" u="none" strike="noStrike" dirty="0">
                <a:solidFill>
                  <a:srgbClr val="0272B1"/>
                </a:solidFill>
                <a:effectLst/>
                <a:latin typeface="ElsevierSans"/>
                <a:hlinkClick r:id="rId4" tooltip="Persistent link using digital object identifier"/>
              </a:rPr>
              <a:t>https://doi.org/10.1016/j.resuscitation.2024.110142</a:t>
            </a:r>
            <a:r>
              <a:rPr lang="en-US" b="0" i="0" u="none" strike="noStrike" dirty="0">
                <a:solidFill>
                  <a:srgbClr val="0272B1"/>
                </a:solidFill>
                <a:effectLst/>
                <a:latin typeface="ElsevierSans"/>
              </a:rPr>
              <a:t> </a:t>
            </a:r>
          </a:p>
          <a:p>
            <a:r>
              <a:rPr lang="en-US" b="0" i="0" u="none" strike="noStrike" dirty="0">
                <a:solidFill>
                  <a:srgbClr val="0272B1"/>
                </a:solidFill>
                <a:effectLst/>
                <a:latin typeface="ElsevierSans"/>
              </a:rPr>
              <a:t>The only time it may be important is ECMO/long </a:t>
            </a:r>
            <a:r>
              <a:rPr lang="en-US" b="0" i="0" u="none" strike="noStrike" dirty="0" err="1">
                <a:solidFill>
                  <a:srgbClr val="0272B1"/>
                </a:solidFill>
                <a:effectLst/>
                <a:latin typeface="ElsevierSans"/>
              </a:rPr>
              <a:t>resusc</a:t>
            </a:r>
            <a:r>
              <a:rPr lang="en-US" b="0" i="0" u="none" strike="noStrike" dirty="0">
                <a:solidFill>
                  <a:srgbClr val="0272B1"/>
                </a:solidFill>
                <a:effectLst/>
                <a:latin typeface="ElsevierSans"/>
              </a:rPr>
              <a:t> with procedure. </a:t>
            </a:r>
          </a:p>
          <a:p>
            <a:r>
              <a:rPr lang="en-US" b="0" i="0" u="none" strike="noStrike" dirty="0">
                <a:solidFill>
                  <a:srgbClr val="0272B1"/>
                </a:solidFill>
                <a:effectLst/>
                <a:latin typeface="ElsevierSans"/>
              </a:rPr>
              <a:t>IF pause in compression is more than a few seconds, USE YOUR CRED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4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1638-419A-FD48-AE10-270129A7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DEE8F-21B2-4541-B133-BF17248D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AAA1-9412-E944-B691-34726DE1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601FB-1175-3F42-B19F-7C5B5FBD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AB14-89F1-2944-BA58-EBCAEFE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6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72FD-13AA-2044-B8B4-B384368A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33CC-EED8-784B-A342-A99810A5A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D7B8-A90B-5241-ACFA-C97E1D02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D75B-D811-234F-8904-FA0A2FDB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6C20F-1C16-7544-B1A3-306EB820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2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514E1-0326-DA4C-BC54-FE03C90EC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1C6-2FB2-AE4A-BC15-A6CFBB1E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54A9-7BEF-B142-B631-8AE33C40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75F1-1863-8A48-8CBC-784B0998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6917-39AA-EC4C-9126-394F8301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EB25-F747-EF4F-8F3F-07E79C1D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B02B-D851-234F-9CBE-227A8953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FA009-3C27-3E4A-ABDF-895748CE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EC15-DC9D-3D44-8F01-F591C418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00450-4CF9-1A46-8AA3-0A02FBD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2B61-4472-8648-83A4-F57A1E29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E63ED-5410-D448-BADC-575475056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3870-2B15-F148-AB9B-2AE6C06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99C1D-9AEF-F34A-8C26-EE1AB154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203D-2A7A-C943-90C5-E4A9A8B0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9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04EB-0F76-AB4D-B6AD-A39439D2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A7C9-C687-4A4D-97A5-9D442218D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EAC7C-A0AE-4244-997A-8EDC5BE4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F8A39-9395-3749-89E5-7BB0D5AB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23D9-D22D-7E46-97DB-7EB71A10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F0DC-FF7F-EA45-90E4-13D6B488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9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C060-6430-BE43-80E3-16C0ADCF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1E0D5-9F64-244A-908F-455FEC1E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35DE6-F0D5-D044-B257-1B883C2B9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3447-2DC9-5541-9133-8ECC3AFC6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726CD-ED77-B244-AF40-B62A8A46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8512-37F2-3445-B596-62F7750F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B3E5-3ACD-114E-8FF1-B3D73E1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5985D-0AD1-054A-91BD-D9F4EDD4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0D2A-E8AC-3E44-9C92-BA6F8A39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0FA80-7A93-6E40-9D14-035E9E8B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B7252-D335-A141-8139-4B13D9F0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6194B-B0AC-0C43-9107-E89EE488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4D9CA4-32C0-2144-9830-BAA88ED6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8F03EC-ACDE-FB44-AF5E-3AAF8E80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8B594-F439-A947-B00D-39D4F421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5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264-2683-9C40-B84A-A68EA06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6A84-1771-B647-9F7E-0311B6779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0C78E-B15A-A84C-A955-50F7CD42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5EBE9-945E-5F4C-AA6E-C2B0A0FD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88868-FD9A-C846-9976-AABD389E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3A9F7-D67C-E444-AAD0-C146DBB0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BE6-F595-F94A-A044-9B01006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7D92-BDEB-604A-A1BC-EE15A73D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B7CA1-61BF-0A43-B9D3-DA742CCE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6B5B8-AEC2-114A-B916-F57EFD3E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EE1EC-9257-244B-99DA-98D2C142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7752A-AADE-EA48-B402-2F7D3C54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891D7-50FA-DD4E-AE56-7BABE2A6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5C5EA-E57A-D542-8DFA-C4D2CB615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64877-7785-C34A-BC8A-6C1962CAB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2AD5F-BA35-D145-892A-738B7383E3CA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4122-C047-4344-9F82-0C0A0EF23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F76-9301-5643-B796-D2D7D49E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3DD5-25C2-4148-9FE0-C2DBE1D91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4601-A3DA-4D7D-30A7-405BFCF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Pulse-Check 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55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9727-0D02-CEB2-7D39-91C6B1C3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21595" cy="1325563"/>
          </a:xfrm>
        </p:spPr>
        <p:txBody>
          <a:bodyPr/>
          <a:lstStyle/>
          <a:p>
            <a:r>
              <a:rPr lang="en-US" dirty="0"/>
              <a:t>What if the pulse is hard to feel?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F5682-D2CB-D844-140E-89E3229584BA}"/>
              </a:ext>
            </a:extLst>
          </p:cNvPr>
          <p:cNvSpPr txBox="1"/>
          <p:nvPr/>
        </p:nvSpPr>
        <p:spPr>
          <a:xfrm>
            <a:off x="838200" y="1690688"/>
            <a:ext cx="846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second pause, total </a:t>
            </a:r>
          </a:p>
          <a:p>
            <a:r>
              <a:rPr lang="en-US" sz="2400" dirty="0"/>
              <a:t>Use doppler </a:t>
            </a:r>
          </a:p>
          <a:p>
            <a:r>
              <a:rPr lang="en-US" sz="2400" dirty="0"/>
              <a:t>Use EtCO2 to detect ROSC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4DF96B-1953-993E-877C-E65B19796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750224"/>
              </p:ext>
            </p:extLst>
          </p:nvPr>
        </p:nvGraphicFramePr>
        <p:xfrm>
          <a:off x="2530045" y="3784094"/>
          <a:ext cx="7131910" cy="16892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131">
                  <a:extLst>
                    <a:ext uri="{9D8B030D-6E8A-4147-A177-3AD203B41FA5}">
                      <a16:colId xmlns:a16="http://schemas.microsoft.com/office/drawing/2014/main" val="271996013"/>
                    </a:ext>
                  </a:extLst>
                </a:gridCol>
                <a:gridCol w="1971285">
                  <a:extLst>
                    <a:ext uri="{9D8B030D-6E8A-4147-A177-3AD203B41FA5}">
                      <a16:colId xmlns:a16="http://schemas.microsoft.com/office/drawing/2014/main" val="3839760863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1381329249"/>
                    </a:ext>
                  </a:extLst>
                </a:gridCol>
              </a:tblGrid>
              <a:tr h="241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resume compressions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don’t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20673"/>
                  </a:ext>
                </a:extLst>
              </a:tr>
              <a:tr h="241885">
                <a:tc>
                  <a:txBody>
                    <a:bodyPr/>
                    <a:lstStyle/>
                    <a:p>
                      <a:r>
                        <a:rPr lang="en-US" dirty="0"/>
                        <a:t>They Don’t Have ROSC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👍👍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👎👎👎👎👎👎👎👎👎👎👎👎👎👎👎👎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32390"/>
                  </a:ext>
                </a:extLst>
              </a:tr>
              <a:tr h="409091">
                <a:tc>
                  <a:txBody>
                    <a:bodyPr/>
                    <a:lstStyle/>
                    <a:p>
                      <a:r>
                        <a:rPr lang="en-US" dirty="0"/>
                        <a:t>They Do Have ROSC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👍👍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354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632AD3-0CF4-4450-6F71-E571B0C287C4}"/>
              </a:ext>
            </a:extLst>
          </p:cNvPr>
          <p:cNvSpPr txBox="1"/>
          <p:nvPr/>
        </p:nvSpPr>
        <p:spPr>
          <a:xfrm>
            <a:off x="5809708" y="1930487"/>
            <a:ext cx="6100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When uncertain… </a:t>
            </a:r>
          </a:p>
          <a:p>
            <a:pPr lvl="1"/>
            <a:r>
              <a:rPr lang="en-US" sz="2400" dirty="0"/>
              <a:t>make the better error!</a:t>
            </a:r>
          </a:p>
        </p:txBody>
      </p:sp>
    </p:spTree>
    <p:extLst>
      <p:ext uri="{BB962C8B-B14F-4D97-AF65-F5344CB8AC3E}">
        <p14:creationId xmlns:p14="http://schemas.microsoft.com/office/powerpoint/2010/main" val="247792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842F-551E-34F5-E44B-92F9A68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cardiac arrest scenarios, what interventions have a known, well established mortality benefit for in hospital cardiac arrest? (Select all that apply)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Minimally interrupted CPR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Sodium bicarb in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acidemic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patients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LUCAS device compressions for patients undergoing more than 30 minutes of CPR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Defibrillation of Shockable Rhythms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ECMO (E-CPR)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5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842F-551E-34F5-E44B-92F9A68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cardiac arrest scenarios, what interventions have a known, well established mortality benefit for in hospital cardiac arrest? (Select all that apply)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Minimally interrupted CPR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Sodium bicarb in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acidemic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patients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LUCAS device compressions for patients undergoing more than 30 minutes of CPR </a:t>
            </a:r>
            <a:endParaRPr lang="en-US" sz="24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Defibrillation of Shockable Rhythms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ECMO (E-CPR)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E5A9-4985-BA3B-AC2F-3B54D037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Pulse Check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6630D-9654-EF22-300D-6C0B86860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Codes are uncertain: if you might make an error, make the better one. </a:t>
            </a:r>
          </a:p>
          <a:p>
            <a:pPr lvl="1"/>
            <a:r>
              <a:rPr lang="en-US" b="1" i="1" u="sng" dirty="0"/>
              <a:t>DO NOT MISS FINE V. Fib</a:t>
            </a:r>
          </a:p>
          <a:p>
            <a:pPr lvl="1"/>
            <a:r>
              <a:rPr lang="en-US" dirty="0"/>
              <a:t>Only allow, </a:t>
            </a:r>
            <a:r>
              <a:rPr lang="en-US" b="1" dirty="0"/>
              <a:t>at most</a:t>
            </a:r>
            <a:r>
              <a:rPr lang="en-US" dirty="0"/>
              <a:t>, a few seconds of CPR delay for Lucas / Intubation</a:t>
            </a:r>
          </a:p>
          <a:p>
            <a:pPr lvl="2"/>
            <a:r>
              <a:rPr lang="en-US" dirty="0"/>
              <a:t>This is a decision to spend your “political capital” on</a:t>
            </a:r>
          </a:p>
        </p:txBody>
      </p:sp>
    </p:spTree>
    <p:extLst>
      <p:ext uri="{BB962C8B-B14F-4D97-AF65-F5344CB8AC3E}">
        <p14:creationId xmlns:p14="http://schemas.microsoft.com/office/powerpoint/2010/main" val="11021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6728-0357-47DF-E28E-6E947C36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consequences of errors: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C4E7D7-6BAD-5135-01C7-2C192EB9F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12385"/>
              </p:ext>
            </p:extLst>
          </p:nvPr>
        </p:nvGraphicFramePr>
        <p:xfrm>
          <a:off x="2272612" y="2455690"/>
          <a:ext cx="7131910" cy="1414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131">
                  <a:extLst>
                    <a:ext uri="{9D8B030D-6E8A-4147-A177-3AD203B41FA5}">
                      <a16:colId xmlns:a16="http://schemas.microsoft.com/office/drawing/2014/main" val="271996013"/>
                    </a:ext>
                  </a:extLst>
                </a:gridCol>
                <a:gridCol w="1971285">
                  <a:extLst>
                    <a:ext uri="{9D8B030D-6E8A-4147-A177-3AD203B41FA5}">
                      <a16:colId xmlns:a16="http://schemas.microsoft.com/office/drawing/2014/main" val="3839760863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1381329249"/>
                    </a:ext>
                  </a:extLst>
                </a:gridCol>
              </a:tblGrid>
              <a:tr h="241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defibrillate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don’t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20673"/>
                  </a:ext>
                </a:extLst>
              </a:tr>
              <a:tr h="241885">
                <a:tc>
                  <a:txBody>
                    <a:bodyPr/>
                    <a:lstStyle/>
                    <a:p>
                      <a:r>
                        <a:rPr lang="en-US" dirty="0"/>
                        <a:t>They have VF or VT*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👍👍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👎👎👎👎👎👎👎👎👎👎👎👎👎👎👎👎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032390"/>
                  </a:ext>
                </a:extLst>
              </a:tr>
              <a:tr h="409091">
                <a:tc>
                  <a:txBody>
                    <a:bodyPr/>
                    <a:lstStyle/>
                    <a:p>
                      <a:r>
                        <a:rPr lang="en-US" dirty="0"/>
                        <a:t>They have PEA/Asystole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👍👍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354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E84FA7-22D2-A54D-F5B2-8C3CD47C2779}"/>
              </a:ext>
            </a:extLst>
          </p:cNvPr>
          <p:cNvSpPr txBox="1"/>
          <p:nvPr/>
        </p:nvSpPr>
        <p:spPr>
          <a:xfrm>
            <a:off x="3002692" y="4635623"/>
            <a:ext cx="567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Therefore: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You(r team) must identify actionable rhythms </a:t>
            </a:r>
            <a:r>
              <a:rPr lang="en-US" b="1" dirty="0"/>
              <a:t>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unsure, </a:t>
            </a:r>
            <a:r>
              <a:rPr lang="en-US" b="1" dirty="0"/>
              <a:t>make the better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2EBA9-D118-A5C1-8DE0-70B6586A45A4}"/>
              </a:ext>
            </a:extLst>
          </p:cNvPr>
          <p:cNvSpPr txBox="1"/>
          <p:nvPr/>
        </p:nvSpPr>
        <p:spPr>
          <a:xfrm>
            <a:off x="0" y="2993889"/>
            <a:ext cx="14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Reality</a:t>
            </a:r>
          </a:p>
          <a:p>
            <a:pPr algn="ctr"/>
            <a:r>
              <a:rPr lang="en-US" dirty="0"/>
              <a:t>(unknown)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26799-AE31-1B28-6E46-0F6175171348}"/>
              </a:ext>
            </a:extLst>
          </p:cNvPr>
          <p:cNvCxnSpPr>
            <a:cxnSpLocks/>
          </p:cNvCxnSpPr>
          <p:nvPr/>
        </p:nvCxnSpPr>
        <p:spPr>
          <a:xfrm>
            <a:off x="1246488" y="3317055"/>
            <a:ext cx="604450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AD384A-44F2-8071-1C4C-14165F5D5BCE}"/>
              </a:ext>
            </a:extLst>
          </p:cNvPr>
          <p:cNvSpPr txBox="1"/>
          <p:nvPr/>
        </p:nvSpPr>
        <p:spPr>
          <a:xfrm>
            <a:off x="6214997" y="1299047"/>
            <a:ext cx="1421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Decision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EA778-901A-5D67-75BB-658907574AA7}"/>
              </a:ext>
            </a:extLst>
          </p:cNvPr>
          <p:cNvCxnSpPr>
            <a:cxnSpLocks/>
          </p:cNvCxnSpPr>
          <p:nvPr/>
        </p:nvCxnSpPr>
        <p:spPr>
          <a:xfrm>
            <a:off x="6963088" y="1914156"/>
            <a:ext cx="0" cy="478904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AFD-11E2-A340-997C-1C568EE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639E-DA9D-894C-8B8E-1BF8D427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241"/>
            <a:ext cx="10515600" cy="4351338"/>
          </a:xfrm>
        </p:spPr>
        <p:txBody>
          <a:bodyPr/>
          <a:lstStyle/>
          <a:p>
            <a:r>
              <a:rPr lang="en-US" dirty="0"/>
              <a:t>Pulse check</a:t>
            </a:r>
          </a:p>
          <a:p>
            <a:r>
              <a:rPr lang="en-US" dirty="0"/>
              <a:t>What do you do?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2AA7B-C0F6-6844-9B93-39431FC5F0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3246" y="2753518"/>
            <a:ext cx="5334000" cy="13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4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AFD-11E2-A340-997C-1C568EE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639E-DA9D-894C-8B8E-1BF8D427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87" y="1611953"/>
            <a:ext cx="10515600" cy="4351338"/>
          </a:xfrm>
        </p:spPr>
        <p:txBody>
          <a:bodyPr/>
          <a:lstStyle/>
          <a:p>
            <a:r>
              <a:rPr lang="en-US" dirty="0"/>
              <a:t>Pulse check</a:t>
            </a:r>
          </a:p>
          <a:p>
            <a:r>
              <a:rPr lang="en-US" dirty="0"/>
              <a:t>What do you do?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(VF can be easy)</a:t>
            </a:r>
          </a:p>
          <a:p>
            <a:pPr marL="0" indent="0">
              <a:buNone/>
            </a:pPr>
            <a:r>
              <a:rPr lang="en-US" dirty="0"/>
              <a:t>(Or, hard)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62AA7B-C0F6-6844-9B93-39431FC5F0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8700" y="920749"/>
            <a:ext cx="7467600" cy="5495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E87F4-44A9-D490-2094-59D1DA11E3D9}"/>
              </a:ext>
            </a:extLst>
          </p:cNvPr>
          <p:cNvSpPr txBox="1"/>
          <p:nvPr/>
        </p:nvSpPr>
        <p:spPr>
          <a:xfrm>
            <a:off x="363187" y="5846544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01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AFD-11E2-A340-997C-1C568EE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639E-DA9D-894C-8B8E-1BF8D427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241"/>
            <a:ext cx="10515600" cy="4351338"/>
          </a:xfrm>
        </p:spPr>
        <p:txBody>
          <a:bodyPr/>
          <a:lstStyle/>
          <a:p>
            <a:r>
              <a:rPr lang="en-US" dirty="0"/>
              <a:t>Pulse check</a:t>
            </a:r>
          </a:p>
          <a:p>
            <a:r>
              <a:rPr lang="en-US" dirty="0"/>
              <a:t>What do you do?</a:t>
            </a:r>
          </a:p>
        </p:txBody>
      </p:sp>
      <p:pic>
        <p:nvPicPr>
          <p:cNvPr id="5" name="Picture 6" descr="Electrocardiogram show Cardiac asystole pattern. Cardiac fibrillation. Heart beat. CPR. ECG. EKG. Vital sign. Life support. Defib. Emergency. Medical healthcare symbol.">
            <a:extLst>
              <a:ext uri="{FF2B5EF4-FFF2-40B4-BE49-F238E27FC236}">
                <a16:creationId xmlns:a16="http://schemas.microsoft.com/office/drawing/2014/main" id="{564D86C8-66EE-A624-F19E-5BB19A56E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0" b="20950"/>
          <a:stretch/>
        </p:blipFill>
        <p:spPr bwMode="auto">
          <a:xfrm>
            <a:off x="4664696" y="2482710"/>
            <a:ext cx="609599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4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AFD-11E2-A340-997C-1C568EE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639E-DA9D-894C-8B8E-1BF8D427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241"/>
            <a:ext cx="10515600" cy="4351338"/>
          </a:xfrm>
        </p:spPr>
        <p:txBody>
          <a:bodyPr/>
          <a:lstStyle/>
          <a:p>
            <a:r>
              <a:rPr lang="en-US" dirty="0"/>
              <a:t>Pulse check</a:t>
            </a:r>
          </a:p>
          <a:p>
            <a:r>
              <a:rPr lang="en-US" dirty="0"/>
              <a:t>What do you do?</a:t>
            </a:r>
          </a:p>
        </p:txBody>
      </p:sp>
      <p:pic>
        <p:nvPicPr>
          <p:cNvPr id="5" name="Picture 6" descr="Electrocardiogram show Cardiac asystole pattern. Cardiac fibrillation. Heart beat. CPR. ECG. EKG. Vital sign. Life support. Defib. Emergency. Medical healthcare symbol.">
            <a:extLst>
              <a:ext uri="{FF2B5EF4-FFF2-40B4-BE49-F238E27FC236}">
                <a16:creationId xmlns:a16="http://schemas.microsoft.com/office/drawing/2014/main" id="{564D86C8-66EE-A624-F19E-5BB19A56E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0" b="20950"/>
          <a:stretch/>
        </p:blipFill>
        <p:spPr bwMode="auto">
          <a:xfrm>
            <a:off x="4664696" y="2482710"/>
            <a:ext cx="609599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E783B-A847-7FA0-E78C-43958B2627BF}"/>
              </a:ext>
            </a:extLst>
          </p:cNvPr>
          <p:cNvSpPr txBox="1"/>
          <p:nvPr/>
        </p:nvSpPr>
        <p:spPr>
          <a:xfrm>
            <a:off x="6287558" y="1902033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(Are you sure???)</a:t>
            </a:r>
          </a:p>
        </p:txBody>
      </p:sp>
    </p:spTree>
    <p:extLst>
      <p:ext uri="{BB962C8B-B14F-4D97-AF65-F5344CB8AC3E}">
        <p14:creationId xmlns:p14="http://schemas.microsoft.com/office/powerpoint/2010/main" val="1635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4AFD-11E2-A340-997C-1C568EEA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7639E-DA9D-894C-8B8E-1BF8D427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241"/>
            <a:ext cx="10515600" cy="4351338"/>
          </a:xfrm>
        </p:spPr>
        <p:txBody>
          <a:bodyPr/>
          <a:lstStyle/>
          <a:p>
            <a:r>
              <a:rPr lang="en-US" dirty="0"/>
              <a:t>Pulse check</a:t>
            </a:r>
          </a:p>
          <a:p>
            <a:r>
              <a:rPr lang="en-US" dirty="0"/>
              <a:t>What do you do?</a:t>
            </a:r>
          </a:p>
        </p:txBody>
      </p:sp>
      <p:pic>
        <p:nvPicPr>
          <p:cNvPr id="5" name="Picture 6" descr="Electrocardiogram show Cardiac asystole pattern. Cardiac fibrillation. Heart beat. CPR. ECG. EKG. Vital sign. Life support. Defib. Emergency. Medical healthcare symbol.">
            <a:extLst>
              <a:ext uri="{FF2B5EF4-FFF2-40B4-BE49-F238E27FC236}">
                <a16:creationId xmlns:a16="http://schemas.microsoft.com/office/drawing/2014/main" id="{564D86C8-66EE-A624-F19E-5BB19A56E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60" b="20950"/>
          <a:stretch/>
        </p:blipFill>
        <p:spPr bwMode="auto">
          <a:xfrm>
            <a:off x="4664696" y="2482710"/>
            <a:ext cx="609599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0E783B-A847-7FA0-E78C-43958B2627BF}"/>
              </a:ext>
            </a:extLst>
          </p:cNvPr>
          <p:cNvSpPr txBox="1"/>
          <p:nvPr/>
        </p:nvSpPr>
        <p:spPr>
          <a:xfrm>
            <a:off x="6287558" y="1902033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(Are you sure???)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9DE29-E9EE-9965-A76D-8B819D52F029}"/>
              </a:ext>
            </a:extLst>
          </p:cNvPr>
          <p:cNvSpPr txBox="1"/>
          <p:nvPr/>
        </p:nvSpPr>
        <p:spPr>
          <a:xfrm>
            <a:off x="5401991" y="4019618"/>
            <a:ext cx="6100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(it’s asystole)</a:t>
            </a:r>
          </a:p>
        </p:txBody>
      </p:sp>
    </p:spTree>
    <p:extLst>
      <p:ext uri="{BB962C8B-B14F-4D97-AF65-F5344CB8AC3E}">
        <p14:creationId xmlns:p14="http://schemas.microsoft.com/office/powerpoint/2010/main" val="89914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A4ED-BD5F-0F6C-2759-CDA771D3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when you’re unsure?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CF33-8FC0-A612-59B0-65B76941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better error</a:t>
            </a:r>
          </a:p>
          <a:p>
            <a:r>
              <a:rPr lang="en-US" dirty="0"/>
              <a:t>Enroll help (the nurses are </a:t>
            </a:r>
            <a:r>
              <a:rPr lang="en-US" b="1" dirty="0"/>
              <a:t>good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“Are we certain this is asystole?"</a:t>
            </a:r>
          </a:p>
          <a:p>
            <a:r>
              <a:rPr lang="en-US" dirty="0"/>
              <a:t>Turn up the 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F4A51-6E34-E302-08E1-DD17B70CC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32" y="1960562"/>
            <a:ext cx="6096367" cy="435133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721AB2F-7B5C-E224-0256-53CDF43795B6}"/>
              </a:ext>
            </a:extLst>
          </p:cNvPr>
          <p:cNvSpPr/>
          <p:nvPr/>
        </p:nvSpPr>
        <p:spPr>
          <a:xfrm>
            <a:off x="10094005" y="3043824"/>
            <a:ext cx="666322" cy="322545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83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3D83-B2D5-544C-A574-C6DB1ACA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What is the </a:t>
            </a:r>
            <a:r>
              <a:rPr lang="en-US" b="1" dirty="0">
                <a:cs typeface="Calibri" panose="020F0502020204030204" pitchFamily="34" charset="0"/>
              </a:rPr>
              <a:t>big</a:t>
            </a:r>
            <a:r>
              <a:rPr lang="en-US" dirty="0">
                <a:cs typeface="Calibri" panose="020F0502020204030204" pitchFamily="34" charset="0"/>
              </a:rPr>
              <a:t> picture?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1998-BB96-134D-B93B-3DAED6E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109" y="1825625"/>
            <a:ext cx="65405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they don’t have a pulse, someone is compressing the chest with high quality CPR.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NO significant breaks.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pauses to necessary position changes, pulse checks, and a little wiggle room to the Lucas or intubation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(but only a little)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Shock them if they have a shockable rhythm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rest (mostly*) not so important</a:t>
            </a:r>
          </a:p>
        </p:txBody>
      </p:sp>
      <p:pic>
        <p:nvPicPr>
          <p:cNvPr id="9218" name="Picture 2" descr="Real-Time Visual Feedback Device Improves Quality Of Chest Compressions: A  Manikin Study. - Abstract - Europe PMC">
            <a:extLst>
              <a:ext uri="{FF2B5EF4-FFF2-40B4-BE49-F238E27FC236}">
                <a16:creationId xmlns:a16="http://schemas.microsoft.com/office/drawing/2014/main" id="{C56D8198-D3AC-EB45-AC9F-8D12BE3F1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3122" y="1520290"/>
            <a:ext cx="3549042" cy="26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232DA-9D03-8803-D850-EB12ED7CC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212" y="4180731"/>
            <a:ext cx="3280862" cy="231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6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769</Words>
  <Application>Microsoft Macintosh PowerPoint</Application>
  <PresentationFormat>Widescreen</PresentationFormat>
  <Paragraphs>114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ElsevierSans</vt:lpstr>
      <vt:lpstr>Open Sans</vt:lpstr>
      <vt:lpstr>Source Sans Pro</vt:lpstr>
      <vt:lpstr>Office Theme</vt:lpstr>
      <vt:lpstr>Pulse-Check Decisions</vt:lpstr>
      <vt:lpstr>The consequences of errors: </vt:lpstr>
      <vt:lpstr>Scenarios</vt:lpstr>
      <vt:lpstr>Scenarios</vt:lpstr>
      <vt:lpstr>Scenarios</vt:lpstr>
      <vt:lpstr>Scenarios</vt:lpstr>
      <vt:lpstr>Scenarios</vt:lpstr>
      <vt:lpstr>What can you do when you’re unsure?</vt:lpstr>
      <vt:lpstr>What is the big picture?</vt:lpstr>
      <vt:lpstr>What if the pulse is hard to feel? </vt:lpstr>
      <vt:lpstr>PowerPoint Presentation</vt:lpstr>
      <vt:lpstr>PowerPoint Presentation</vt:lpstr>
      <vt:lpstr>Summary: Pulse Check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BLUE RAPID RESPONSE</dc:title>
  <dc:creator>BRIAN LOCKE</dc:creator>
  <cp:lastModifiedBy>Brian Locke</cp:lastModifiedBy>
  <cp:revision>51</cp:revision>
  <dcterms:created xsi:type="dcterms:W3CDTF">2021-05-18T01:47:09Z</dcterms:created>
  <dcterms:modified xsi:type="dcterms:W3CDTF">2024-05-23T15:34:51Z</dcterms:modified>
</cp:coreProperties>
</file>