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sldIdLst>
    <p:sldId id="256" r:id="rId6"/>
  </p:sldIdLst>
  <p:sldSz cx="51206400" cy="36576000"/>
  <p:notesSz cx="6858000" cy="9144000"/>
  <p:defaultTextStyle>
    <a:defPPr>
      <a:defRPr lang="en-US"/>
    </a:defPPr>
    <a:lvl1pPr marL="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1pPr>
    <a:lvl2pPr marL="210677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2pPr>
    <a:lvl3pPr marL="4213555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3pPr>
    <a:lvl4pPr marL="632033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4pPr>
    <a:lvl5pPr marL="842711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5pPr>
    <a:lvl6pPr marL="1053388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6pPr>
    <a:lvl7pPr marL="12640666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7pPr>
    <a:lvl8pPr marL="1474744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8pPr>
    <a:lvl9pPr marL="16854221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D00000"/>
    <a:srgbClr val="000000"/>
    <a:srgbClr val="808080"/>
    <a:srgbClr val="C40025"/>
    <a:srgbClr val="D00028"/>
    <a:srgbClr val="AC162C"/>
    <a:srgbClr val="BE1830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21" d="100"/>
          <a:sy n="21" d="100"/>
        </p:scale>
        <p:origin x="1480" y="240"/>
      </p:cViewPr>
      <p:guideLst>
        <p:guide orient="horz" pos="11520"/>
        <p:guide pos="161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5985936"/>
            <a:ext cx="43525440" cy="12733867"/>
          </a:xfrm>
        </p:spPr>
        <p:txBody>
          <a:bodyPr anchor="b"/>
          <a:lstStyle>
            <a:lvl1pPr algn="ctr">
              <a:defRPr sz="3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9210869"/>
            <a:ext cx="38404800" cy="8830731"/>
          </a:xfrm>
        </p:spPr>
        <p:txBody>
          <a:bodyPr/>
          <a:lstStyle>
            <a:lvl1pPr marL="0" indent="0" algn="ctr">
              <a:buNone/>
              <a:defRPr sz="12800"/>
            </a:lvl1pPr>
            <a:lvl2pPr marL="2438385" indent="0" algn="ctr">
              <a:buNone/>
              <a:defRPr sz="10667"/>
            </a:lvl2pPr>
            <a:lvl3pPr marL="4876770" indent="0" algn="ctr">
              <a:buNone/>
              <a:defRPr sz="9600"/>
            </a:lvl3pPr>
            <a:lvl4pPr marL="7315154" indent="0" algn="ctr">
              <a:buNone/>
              <a:defRPr sz="8533"/>
            </a:lvl4pPr>
            <a:lvl5pPr marL="9753539" indent="0" algn="ctr">
              <a:buNone/>
              <a:defRPr sz="8533"/>
            </a:lvl5pPr>
            <a:lvl6pPr marL="12191924" indent="0" algn="ctr">
              <a:buNone/>
              <a:defRPr sz="8533"/>
            </a:lvl6pPr>
            <a:lvl7pPr marL="14630309" indent="0" algn="ctr">
              <a:buNone/>
              <a:defRPr sz="8533"/>
            </a:lvl7pPr>
            <a:lvl8pPr marL="17068693" indent="0" algn="ctr">
              <a:buNone/>
              <a:defRPr sz="8533"/>
            </a:lvl8pPr>
            <a:lvl9pPr marL="19507078" indent="0" algn="ctr">
              <a:buNone/>
              <a:defRPr sz="8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947334"/>
            <a:ext cx="1104138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47334"/>
            <a:ext cx="3248406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118611"/>
            <a:ext cx="44165520" cy="15214597"/>
          </a:xfrm>
        </p:spPr>
        <p:txBody>
          <a:bodyPr anchor="b"/>
          <a:lstStyle>
            <a:lvl1pPr>
              <a:defRPr sz="3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4477144"/>
            <a:ext cx="44165520" cy="8000997"/>
          </a:xfrm>
        </p:spPr>
        <p:txBody>
          <a:bodyPr/>
          <a:lstStyle>
            <a:lvl1pPr marL="0" indent="0">
              <a:buNone/>
              <a:defRPr sz="12800">
                <a:solidFill>
                  <a:schemeClr val="tx1"/>
                </a:solidFill>
              </a:defRPr>
            </a:lvl1pPr>
            <a:lvl2pPr marL="2438385" indent="0">
              <a:buNone/>
              <a:defRPr sz="10667">
                <a:solidFill>
                  <a:schemeClr val="tx1">
                    <a:tint val="75000"/>
                  </a:schemeClr>
                </a:solidFill>
              </a:defRPr>
            </a:lvl2pPr>
            <a:lvl3pPr marL="487677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3pPr>
            <a:lvl4pPr marL="7315154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4pPr>
            <a:lvl5pPr marL="9753539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5pPr>
            <a:lvl6pPr marL="12191924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6pPr>
            <a:lvl7pPr marL="14630309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7pPr>
            <a:lvl8pPr marL="17068693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8pPr>
            <a:lvl9pPr marL="19507078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736667"/>
            <a:ext cx="2176272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736667"/>
            <a:ext cx="2176272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47342"/>
            <a:ext cx="4416552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8966203"/>
            <a:ext cx="21662704" cy="4394197"/>
          </a:xfrm>
        </p:spPr>
        <p:txBody>
          <a:bodyPr anchor="b"/>
          <a:lstStyle>
            <a:lvl1pPr marL="0" indent="0">
              <a:buNone/>
              <a:defRPr sz="12800" b="1"/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3360400"/>
            <a:ext cx="2166270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8966203"/>
            <a:ext cx="21769390" cy="4394197"/>
          </a:xfrm>
        </p:spPr>
        <p:txBody>
          <a:bodyPr anchor="b"/>
          <a:lstStyle>
            <a:lvl1pPr marL="0" indent="0">
              <a:buNone/>
              <a:defRPr sz="12800" b="1"/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3360400"/>
            <a:ext cx="2176939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8400"/>
            <a:ext cx="16515397" cy="8534400"/>
          </a:xfrm>
        </p:spPr>
        <p:txBody>
          <a:bodyPr anchor="b"/>
          <a:lstStyle>
            <a:lvl1pPr>
              <a:defRPr sz="17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266275"/>
            <a:ext cx="25923240" cy="25992667"/>
          </a:xfrm>
        </p:spPr>
        <p:txBody>
          <a:bodyPr/>
          <a:lstStyle>
            <a:lvl1pPr>
              <a:defRPr sz="17067"/>
            </a:lvl1pPr>
            <a:lvl2pPr>
              <a:defRPr sz="14933"/>
            </a:lvl2pPr>
            <a:lvl3pPr>
              <a:defRPr sz="12800"/>
            </a:lvl3pPr>
            <a:lvl4pPr>
              <a:defRPr sz="10667"/>
            </a:lvl4pPr>
            <a:lvl5pPr>
              <a:defRPr sz="10667"/>
            </a:lvl5pPr>
            <a:lvl6pPr>
              <a:defRPr sz="10667"/>
            </a:lvl6pPr>
            <a:lvl7pPr>
              <a:defRPr sz="10667"/>
            </a:lvl7pPr>
            <a:lvl8pPr>
              <a:defRPr sz="10667"/>
            </a:lvl8pPr>
            <a:lvl9pPr>
              <a:defRPr sz="10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972800"/>
            <a:ext cx="16515397" cy="20328469"/>
          </a:xfrm>
        </p:spPr>
        <p:txBody>
          <a:bodyPr/>
          <a:lstStyle>
            <a:lvl1pPr marL="0" indent="0">
              <a:buNone/>
              <a:defRPr sz="8533"/>
            </a:lvl1pPr>
            <a:lvl2pPr marL="2438385" indent="0">
              <a:buNone/>
              <a:defRPr sz="7467"/>
            </a:lvl2pPr>
            <a:lvl3pPr marL="4876770" indent="0">
              <a:buNone/>
              <a:defRPr sz="6400"/>
            </a:lvl3pPr>
            <a:lvl4pPr marL="7315154" indent="0">
              <a:buNone/>
              <a:defRPr sz="5333"/>
            </a:lvl4pPr>
            <a:lvl5pPr marL="9753539" indent="0">
              <a:buNone/>
              <a:defRPr sz="5333"/>
            </a:lvl5pPr>
            <a:lvl6pPr marL="12191924" indent="0">
              <a:buNone/>
              <a:defRPr sz="5333"/>
            </a:lvl6pPr>
            <a:lvl7pPr marL="14630309" indent="0">
              <a:buNone/>
              <a:defRPr sz="5333"/>
            </a:lvl7pPr>
            <a:lvl8pPr marL="17068693" indent="0">
              <a:buNone/>
              <a:defRPr sz="5333"/>
            </a:lvl8pPr>
            <a:lvl9pPr marL="19507078" indent="0">
              <a:buNone/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8400"/>
            <a:ext cx="16515397" cy="8534400"/>
          </a:xfrm>
        </p:spPr>
        <p:txBody>
          <a:bodyPr anchor="b"/>
          <a:lstStyle>
            <a:lvl1pPr>
              <a:defRPr sz="17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266275"/>
            <a:ext cx="25923240" cy="25992667"/>
          </a:xfrm>
        </p:spPr>
        <p:txBody>
          <a:bodyPr anchor="t"/>
          <a:lstStyle>
            <a:lvl1pPr marL="0" indent="0">
              <a:buNone/>
              <a:defRPr sz="17067"/>
            </a:lvl1pPr>
            <a:lvl2pPr marL="2438385" indent="0">
              <a:buNone/>
              <a:defRPr sz="14933"/>
            </a:lvl2pPr>
            <a:lvl3pPr marL="4876770" indent="0">
              <a:buNone/>
              <a:defRPr sz="12800"/>
            </a:lvl3pPr>
            <a:lvl4pPr marL="7315154" indent="0">
              <a:buNone/>
              <a:defRPr sz="10667"/>
            </a:lvl4pPr>
            <a:lvl5pPr marL="9753539" indent="0">
              <a:buNone/>
              <a:defRPr sz="10667"/>
            </a:lvl5pPr>
            <a:lvl6pPr marL="12191924" indent="0">
              <a:buNone/>
              <a:defRPr sz="10667"/>
            </a:lvl6pPr>
            <a:lvl7pPr marL="14630309" indent="0">
              <a:buNone/>
              <a:defRPr sz="10667"/>
            </a:lvl7pPr>
            <a:lvl8pPr marL="17068693" indent="0">
              <a:buNone/>
              <a:defRPr sz="10667"/>
            </a:lvl8pPr>
            <a:lvl9pPr marL="19507078" indent="0">
              <a:buNone/>
              <a:defRPr sz="106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972800"/>
            <a:ext cx="16515397" cy="20328469"/>
          </a:xfrm>
        </p:spPr>
        <p:txBody>
          <a:bodyPr/>
          <a:lstStyle>
            <a:lvl1pPr marL="0" indent="0">
              <a:buNone/>
              <a:defRPr sz="8533"/>
            </a:lvl1pPr>
            <a:lvl2pPr marL="2438385" indent="0">
              <a:buNone/>
              <a:defRPr sz="7467"/>
            </a:lvl2pPr>
            <a:lvl3pPr marL="4876770" indent="0">
              <a:buNone/>
              <a:defRPr sz="6400"/>
            </a:lvl3pPr>
            <a:lvl4pPr marL="7315154" indent="0">
              <a:buNone/>
              <a:defRPr sz="5333"/>
            </a:lvl4pPr>
            <a:lvl5pPr marL="9753539" indent="0">
              <a:buNone/>
              <a:defRPr sz="5333"/>
            </a:lvl5pPr>
            <a:lvl6pPr marL="12191924" indent="0">
              <a:buNone/>
              <a:defRPr sz="5333"/>
            </a:lvl6pPr>
            <a:lvl7pPr marL="14630309" indent="0">
              <a:buNone/>
              <a:defRPr sz="5333"/>
            </a:lvl7pPr>
            <a:lvl8pPr marL="17068693" indent="0">
              <a:buNone/>
              <a:defRPr sz="5333"/>
            </a:lvl8pPr>
            <a:lvl9pPr marL="19507078" indent="0">
              <a:buNone/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947342"/>
            <a:ext cx="4416552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736667"/>
            <a:ext cx="4416552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3900542"/>
            <a:ext cx="115214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49B7-69E4-0E4A-AB87-4BDB7109B5C3}" type="datetimeFigureOut">
              <a:rPr lang="en-US" smtClean="0"/>
              <a:pPr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3900542"/>
            <a:ext cx="1728216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900542"/>
            <a:ext cx="115214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6A76-A149-A04C-9E3F-7E7E359D1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770" rtl="0" eaLnBrk="1" latinLnBrk="0" hangingPunct="1">
        <a:lnSpc>
          <a:spcPct val="90000"/>
        </a:lnSpc>
        <a:spcBef>
          <a:spcPct val="0"/>
        </a:spcBef>
        <a:buNone/>
        <a:defRPr sz="23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92" indent="-1219192" algn="l" defTabSz="4876770" rtl="0" eaLnBrk="1" latinLnBrk="0" hangingPunct="1">
        <a:lnSpc>
          <a:spcPct val="90000"/>
        </a:lnSpc>
        <a:spcBef>
          <a:spcPts val="5333"/>
        </a:spcBef>
        <a:buFont typeface="Arial" panose="020B0604020202020204" pitchFamily="34" charset="0"/>
        <a:buChar char="•"/>
        <a:defRPr sz="14933" kern="1200">
          <a:solidFill>
            <a:schemeClr val="tx1"/>
          </a:solidFill>
          <a:latin typeface="+mn-lt"/>
          <a:ea typeface="+mn-ea"/>
          <a:cs typeface="+mn-cs"/>
        </a:defRPr>
      </a:lvl1pPr>
      <a:lvl2pPr marL="3657577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962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10667" kern="1200">
          <a:solidFill>
            <a:schemeClr val="tx1"/>
          </a:solidFill>
          <a:latin typeface="+mn-lt"/>
          <a:ea typeface="+mn-ea"/>
          <a:cs typeface="+mn-cs"/>
        </a:defRPr>
      </a:lvl3pPr>
      <a:lvl4pPr marL="8534347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731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3411116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5849501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886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26270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438385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876770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753539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924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630309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7068693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9507078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35750" y="34988318"/>
            <a:ext cx="21945601" cy="13687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 lang="en-US" sz="8000" dirty="0">
              <a:ln>
                <a:solidFill>
                  <a:srgbClr val="A50021"/>
                </a:solidFill>
              </a:ln>
              <a:solidFill>
                <a:srgbClr val="A5002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8784" y="0"/>
            <a:ext cx="49436384" cy="3493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881" tIns="203940" rIns="407881" bIns="203940" spcCol="0"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97719" y="6173425"/>
            <a:ext cx="15061052" cy="1362181"/>
          </a:xfrm>
          <a:prstGeom prst="rect">
            <a:avLst/>
          </a:prstGeom>
          <a:noFill/>
        </p:spPr>
        <p:txBody>
          <a:bodyPr wrap="square" lIns="84975" tIns="42488" rIns="84975" bIns="42488" rtlCol="0" anchor="t">
            <a:spAutoFit/>
          </a:bodyPr>
          <a:lstStyle/>
          <a:p>
            <a:pPr algn="ctr"/>
            <a:r>
              <a:rPr lang="en-US" dirty="0">
                <a:ln>
                  <a:solidFill>
                    <a:srgbClr val="A50021"/>
                  </a:solidFill>
                </a:ln>
                <a:solidFill>
                  <a:srgbClr val="A50021"/>
                </a:solidFill>
                <a:latin typeface="Century Gothic" charset="0"/>
                <a:ea typeface="Century Gothic" charset="0"/>
                <a:cs typeface="Century Gothic" charset="0"/>
              </a:rPr>
              <a:t>Methods: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" y="4093288"/>
            <a:ext cx="14931684" cy="615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37180" y="16074518"/>
            <a:ext cx="15090991" cy="5032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3008484" y="11474385"/>
            <a:ext cx="45698556" cy="35179"/>
          </a:xfrm>
          <a:prstGeom prst="line">
            <a:avLst/>
          </a:prstGeom>
          <a:ln w="381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0" y="0"/>
            <a:ext cx="572112" cy="36576000"/>
          </a:xfrm>
          <a:prstGeom prst="rect">
            <a:avLst/>
          </a:prstGeom>
          <a:solidFill>
            <a:srgbClr val="A50021"/>
          </a:solidFill>
          <a:ln>
            <a:solidFill>
              <a:srgbClr val="D0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AC162C"/>
                </a:solidFill>
              </a:ln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665095" y="-8716"/>
            <a:ext cx="572112" cy="36576000"/>
          </a:xfrm>
          <a:prstGeom prst="rect">
            <a:avLst/>
          </a:prstGeom>
          <a:solidFill>
            <a:srgbClr val="A50021"/>
          </a:solidFill>
          <a:ln>
            <a:solidFill>
              <a:srgbClr val="D0002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AC162C"/>
                </a:solidFill>
              </a:ln>
              <a:solidFill>
                <a:srgbClr val="AC162C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08255" y="6230255"/>
            <a:ext cx="15281707" cy="1362181"/>
          </a:xfrm>
          <a:prstGeom prst="rect">
            <a:avLst/>
          </a:prstGeom>
          <a:noFill/>
        </p:spPr>
        <p:txBody>
          <a:bodyPr wrap="square" lIns="84975" tIns="42488" rIns="84975" bIns="42488" rtlCol="0" anchor="t" anchorCtr="1">
            <a:spAutoFit/>
          </a:bodyPr>
          <a:lstStyle/>
          <a:p>
            <a:pPr algn="ctr"/>
            <a:r>
              <a:rPr lang="en-US" dirty="0">
                <a:ln>
                  <a:solidFill>
                    <a:srgbClr val="A50021"/>
                  </a:solidFill>
                </a:ln>
                <a:solidFill>
                  <a:srgbClr val="A50021"/>
                </a:solidFill>
                <a:latin typeface="Century Gothic" charset="0"/>
                <a:ea typeface="Century Gothic" charset="0"/>
                <a:cs typeface="Century Gothic" charset="0"/>
              </a:rPr>
              <a:t>Goal: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777008" y="12013119"/>
            <a:ext cx="16890385" cy="1362181"/>
          </a:xfrm>
          <a:prstGeom prst="rect">
            <a:avLst/>
          </a:prstGeom>
          <a:noFill/>
        </p:spPr>
        <p:txBody>
          <a:bodyPr wrap="square" lIns="84975" tIns="42488" rIns="84975" bIns="42488" rtlCol="0" anchor="t" anchorCtr="1">
            <a:spAutoFit/>
          </a:bodyPr>
          <a:lstStyle/>
          <a:p>
            <a:pPr algn="ctr"/>
            <a:r>
              <a:rPr lang="en-US" dirty="0">
                <a:ln>
                  <a:solidFill>
                    <a:srgbClr val="A50021"/>
                  </a:solidFill>
                </a:ln>
                <a:solidFill>
                  <a:srgbClr val="A50021"/>
                </a:solidFill>
                <a:latin typeface="Century Gothic" charset="0"/>
                <a:ea typeface="Century Gothic" charset="0"/>
                <a:cs typeface="Century Gothic" charset="0"/>
              </a:rPr>
              <a:t>Results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358523" y="6141705"/>
            <a:ext cx="15684609" cy="1405943"/>
          </a:xfrm>
          <a:prstGeom prst="rect">
            <a:avLst/>
          </a:prstGeom>
          <a:noFill/>
        </p:spPr>
        <p:txBody>
          <a:bodyPr wrap="square" lIns="84975" tIns="42488" rIns="84975" bIns="42488" rtlCol="0" anchor="ctr">
            <a:spAutoFit/>
          </a:bodyPr>
          <a:lstStyle/>
          <a:p>
            <a:pPr algn="ctr"/>
            <a:r>
              <a:rPr lang="en-US" dirty="0">
                <a:ln>
                  <a:solidFill>
                    <a:srgbClr val="A50021"/>
                  </a:solidFill>
                </a:ln>
                <a:solidFill>
                  <a:srgbClr val="A50021"/>
                </a:solidFill>
                <a:latin typeface="Century Gothic" charset="0"/>
                <a:ea typeface="Century Gothic" charset="0"/>
                <a:cs typeface="Century Gothic" charset="0"/>
              </a:rPr>
              <a:t>Why?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23564" y="29806008"/>
            <a:ext cx="9372237" cy="1362181"/>
          </a:xfrm>
          <a:prstGeom prst="rect">
            <a:avLst/>
          </a:prstGeom>
          <a:noFill/>
        </p:spPr>
        <p:txBody>
          <a:bodyPr wrap="square" lIns="84975" tIns="42488" rIns="84975" bIns="42488" rtlCol="0" anchor="t">
            <a:spAutoFit/>
          </a:bodyPr>
          <a:lstStyle/>
          <a:p>
            <a:pPr algn="ctr"/>
            <a:r>
              <a:rPr lang="en-US" dirty="0">
                <a:ln>
                  <a:solidFill>
                    <a:srgbClr val="A50021"/>
                  </a:solidFill>
                </a:ln>
                <a:solidFill>
                  <a:srgbClr val="A50021"/>
                </a:solidFill>
                <a:latin typeface="Century Gothic" charset="0"/>
                <a:ea typeface="Century Gothic" charset="0"/>
                <a:cs typeface="Century Gothic" charset="0"/>
              </a:rPr>
              <a:t>Challenges</a:t>
            </a:r>
          </a:p>
        </p:txBody>
      </p:sp>
      <p:sp>
        <p:nvSpPr>
          <p:cNvPr id="49" name="Rectangle 180"/>
          <p:cNvSpPr>
            <a:spLocks noChangeArrowheads="1"/>
          </p:cNvSpPr>
          <p:nvPr/>
        </p:nvSpPr>
        <p:spPr bwMode="auto">
          <a:xfrm>
            <a:off x="625635" y="1031058"/>
            <a:ext cx="4990907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1500" b="1" dirty="0">
                <a:ln>
                  <a:solidFill>
                    <a:schemeClr val="bg1"/>
                  </a:solidFill>
                </a:ln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Improving “Brain Attack” Responses at the VA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34160" y="3145294"/>
            <a:ext cx="5010054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0" tIns="274320" rIns="274320" bIns="27432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sz="6000" b="1" dirty="0">
                <a:latin typeface="Century Gothic" panose="020B0502020202020204" pitchFamily="34" charset="0"/>
              </a:rPr>
              <a:t>Brian Locke MD, Wade Brown MD, Jason </a:t>
            </a:r>
            <a:r>
              <a:rPr lang="en-US" altLang="en-US" sz="6000" b="1" dirty="0" err="1">
                <a:latin typeface="Century Gothic" panose="020B0502020202020204" pitchFamily="34" charset="0"/>
              </a:rPr>
              <a:t>Carr</a:t>
            </a:r>
            <a:r>
              <a:rPr lang="en-US" altLang="en-US" sz="6000" b="1" dirty="0">
                <a:latin typeface="Century Gothic" panose="020B0502020202020204" pitchFamily="34" charset="0"/>
              </a:rPr>
              <a:t> MD, Chelsea Meyer DO, Jana </a:t>
            </a:r>
            <a:r>
              <a:rPr lang="en-US" altLang="en-US" sz="6000" b="1" dirty="0" err="1">
                <a:latin typeface="Century Gothic" panose="020B0502020202020204" pitchFamily="34" charset="0"/>
              </a:rPr>
              <a:t>Wold</a:t>
            </a:r>
            <a:r>
              <a:rPr lang="en-US" altLang="en-US" sz="6000" b="1" dirty="0">
                <a:latin typeface="Century Gothic" panose="020B0502020202020204" pitchFamily="34" charset="0"/>
              </a:rPr>
              <a:t> MD, G Paul Eleazer, MD</a:t>
            </a:r>
            <a:br>
              <a:rPr lang="en-US" altLang="en-US" sz="6000" b="1" dirty="0">
                <a:latin typeface="Century Gothic" panose="020B0502020202020204" pitchFamily="34" charset="0"/>
              </a:rPr>
            </a:br>
            <a:r>
              <a:rPr lang="en-US" altLang="en-US" sz="6000" dirty="0">
                <a:latin typeface="Century Gothic" panose="020B0502020202020204" pitchFamily="34" charset="0"/>
              </a:rPr>
              <a:t>Departments of Internal Medicine and Neurology, University of Utah and George E </a:t>
            </a:r>
            <a:r>
              <a:rPr lang="en-US" altLang="en-US" sz="6000" dirty="0" err="1">
                <a:latin typeface="Century Gothic" panose="020B0502020202020204" pitchFamily="34" charset="0"/>
              </a:rPr>
              <a:t>Wahlen</a:t>
            </a:r>
            <a:r>
              <a:rPr lang="en-US" altLang="en-US" sz="6000" dirty="0">
                <a:latin typeface="Century Gothic" panose="020B0502020202020204" pitchFamily="34" charset="0"/>
              </a:rPr>
              <a:t> VA Medical Center, Salt Lake City.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466601" y="29703716"/>
            <a:ext cx="12589037" cy="1362181"/>
          </a:xfrm>
          <a:prstGeom prst="rect">
            <a:avLst/>
          </a:prstGeom>
          <a:noFill/>
        </p:spPr>
        <p:txBody>
          <a:bodyPr wrap="square" lIns="84975" tIns="42488" rIns="84975" bIns="42488" rtlCol="0" anchor="ctr">
            <a:spAutoFit/>
          </a:bodyPr>
          <a:lstStyle/>
          <a:p>
            <a:pPr algn="ctr"/>
            <a:r>
              <a:rPr lang="en-US" dirty="0">
                <a:ln>
                  <a:solidFill>
                    <a:srgbClr val="A50021"/>
                  </a:solidFill>
                </a:ln>
                <a:solidFill>
                  <a:srgbClr val="A50021"/>
                </a:solidFill>
                <a:latin typeface="Century Gothic" charset="0"/>
                <a:ea typeface="Century Gothic" charset="0"/>
                <a:cs typeface="Century Gothic" charset="0"/>
              </a:rPr>
              <a:t>Acknowledgments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7482" y="8017049"/>
            <a:ext cx="14962341" cy="3181852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203940" rIns="182880" bIns="203940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Decrease time from recognition of acute neurologic deficit to obtaining all required information and involving necessary teams for potential reperfusion therapies.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University of Utah Radiology Reading Room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On-call neurology team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37532" y="7591843"/>
            <a:ext cx="15556274" cy="3735850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203940" rIns="182880" bIns="203940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The George 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Wahlen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VA is a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limited-hours Stroke Center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-Delays in care (disorganized process, perceived variability in practice patterns, personnel off site after-hours)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-Near misses (uncommon event, limited stroke education)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-Anticipated need for a robust brain attack response with expanding Left Ventricular Assist Device program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048393" y="7877540"/>
            <a:ext cx="14962341" cy="4166737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203940" rIns="182880" bIns="20394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Standard Work: increase the reliability of a process by making it easy to follow the best practice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Review of recent cases and assessment of current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Infrequent occurrences makes PDSA cycles based on quantitative metrics difficult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33320" y="31152093"/>
            <a:ext cx="9594235" cy="2073857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203940" rIns="182880" bIns="20394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Guideline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Provider awareness of the order-set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Quantifying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changes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483906" y="31002987"/>
            <a:ext cx="12589037" cy="3058742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203940" rIns="182880" bIns="203940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H Christian Davidson MD, Charles Liu, MD, J Robinson Singleton, MD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Sean J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Piad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Nathan Erickson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Danielle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Babbel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MD, Sean Bradley MD 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754FE4-C966-564E-A632-4A9737AD7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6588" y="29536317"/>
            <a:ext cx="4762500" cy="3200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C0487D-72FF-DF42-8C69-48D9BE01BD22}"/>
              </a:ext>
            </a:extLst>
          </p:cNvPr>
          <p:cNvCxnSpPr>
            <a:cxnSpLocks/>
          </p:cNvCxnSpPr>
          <p:nvPr/>
        </p:nvCxnSpPr>
        <p:spPr>
          <a:xfrm flipH="1" flipV="1">
            <a:off x="10024448" y="29249626"/>
            <a:ext cx="38682592" cy="29780"/>
          </a:xfrm>
          <a:prstGeom prst="line">
            <a:avLst/>
          </a:prstGeom>
          <a:ln w="381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0137BF-9331-E94E-8919-E6B2089FA040}"/>
              </a:ext>
            </a:extLst>
          </p:cNvPr>
          <p:cNvCxnSpPr>
            <a:cxnSpLocks/>
          </p:cNvCxnSpPr>
          <p:nvPr/>
        </p:nvCxnSpPr>
        <p:spPr>
          <a:xfrm>
            <a:off x="7222550" y="25646646"/>
            <a:ext cx="0" cy="2964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0EC92B-1F34-B04C-9609-B82B7C70871E}"/>
              </a:ext>
            </a:extLst>
          </p:cNvPr>
          <p:cNvCxnSpPr>
            <a:cxnSpLocks/>
          </p:cNvCxnSpPr>
          <p:nvPr/>
        </p:nvCxnSpPr>
        <p:spPr>
          <a:xfrm>
            <a:off x="23557018" y="21732296"/>
            <a:ext cx="18861" cy="12856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B122F3-3BBF-F640-9C06-65F0C0E0118B}"/>
              </a:ext>
            </a:extLst>
          </p:cNvPr>
          <p:cNvCxnSpPr>
            <a:cxnSpLocks/>
          </p:cNvCxnSpPr>
          <p:nvPr/>
        </p:nvCxnSpPr>
        <p:spPr>
          <a:xfrm>
            <a:off x="19899422" y="19012547"/>
            <a:ext cx="11614" cy="7916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480B7E-290D-7447-8A38-D02417F89FEE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9911146" y="20723912"/>
            <a:ext cx="24730" cy="8559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E01888C-BAC7-154F-B105-49DE9BAA72C3}"/>
              </a:ext>
            </a:extLst>
          </p:cNvPr>
          <p:cNvCxnSpPr>
            <a:cxnSpLocks/>
          </p:cNvCxnSpPr>
          <p:nvPr/>
        </p:nvCxnSpPr>
        <p:spPr>
          <a:xfrm>
            <a:off x="31223911" y="20536545"/>
            <a:ext cx="0" cy="12662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A5782C-9EEA-914A-B7C1-B989C2189C0B}"/>
              </a:ext>
            </a:extLst>
          </p:cNvPr>
          <p:cNvGrpSpPr/>
          <p:nvPr/>
        </p:nvGrpSpPr>
        <p:grpSpPr>
          <a:xfrm>
            <a:off x="1909035" y="13763901"/>
            <a:ext cx="15090988" cy="14445888"/>
            <a:chOff x="1909035" y="13763901"/>
            <a:chExt cx="15090988" cy="14445888"/>
          </a:xfrm>
        </p:grpSpPr>
        <p:graphicFrame>
          <p:nvGraphicFramePr>
            <p:cNvPr id="47" name="Content Placeholder 12">
              <a:extLst>
                <a:ext uri="{FF2B5EF4-FFF2-40B4-BE49-F238E27FC236}">
                  <a16:creationId xmlns:a16="http://schemas.microsoft.com/office/drawing/2014/main" id="{6717933D-0BCC-C049-AA19-53E29D89BD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97831416"/>
                </p:ext>
              </p:extLst>
            </p:nvPr>
          </p:nvGraphicFramePr>
          <p:xfrm>
            <a:off x="1909035" y="13763901"/>
            <a:ext cx="15090988" cy="1444588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3772747">
                    <a:extLst>
                      <a:ext uri="{9D8B030D-6E8A-4147-A177-3AD203B41FA5}">
                        <a16:colId xmlns:a16="http://schemas.microsoft.com/office/drawing/2014/main" val="973317015"/>
                      </a:ext>
                    </a:extLst>
                  </a:gridCol>
                  <a:gridCol w="3772747">
                    <a:extLst>
                      <a:ext uri="{9D8B030D-6E8A-4147-A177-3AD203B41FA5}">
                        <a16:colId xmlns:a16="http://schemas.microsoft.com/office/drawing/2014/main" val="1063091741"/>
                      </a:ext>
                    </a:extLst>
                  </a:gridCol>
                  <a:gridCol w="3772747">
                    <a:extLst>
                      <a:ext uri="{9D8B030D-6E8A-4147-A177-3AD203B41FA5}">
                        <a16:colId xmlns:a16="http://schemas.microsoft.com/office/drawing/2014/main" val="4166093399"/>
                      </a:ext>
                    </a:extLst>
                  </a:gridCol>
                  <a:gridCol w="3772747">
                    <a:extLst>
                      <a:ext uri="{9D8B030D-6E8A-4147-A177-3AD203B41FA5}">
                        <a16:colId xmlns:a16="http://schemas.microsoft.com/office/drawing/2014/main" val="2409178345"/>
                      </a:ext>
                    </a:extLst>
                  </a:gridCol>
                </a:tblGrid>
                <a:tr h="660841">
                  <a:tc>
                    <a:txBody>
                      <a:bodyPr/>
                      <a:lstStyle/>
                      <a:p>
                        <a:r>
                          <a:rPr lang="en-US" sz="3600" dirty="0">
                            <a:solidFill>
                              <a:srgbClr val="808080"/>
                            </a:solidFill>
                            <a:latin typeface="Century Gothic" panose="020B0502020202020204" pitchFamily="34" charset="0"/>
                          </a:rPr>
                          <a:t>Primary Team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3600" dirty="0">
                            <a:solidFill>
                              <a:srgbClr val="808080"/>
                            </a:solidFill>
                            <a:latin typeface="Century Gothic" panose="020B0502020202020204" pitchFamily="34" charset="0"/>
                          </a:rPr>
                          <a:t>Neurology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3600" dirty="0">
                            <a:solidFill>
                              <a:srgbClr val="808080"/>
                            </a:solidFill>
                            <a:latin typeface="Century Gothic" panose="020B0502020202020204" pitchFamily="34" charset="0"/>
                          </a:rPr>
                          <a:t>Radiology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3600" dirty="0">
                            <a:solidFill>
                              <a:srgbClr val="808080"/>
                            </a:solidFill>
                            <a:latin typeface="Century Gothic" panose="020B0502020202020204" pitchFamily="34" charset="0"/>
                          </a:rPr>
                          <a:t>Radiology Tech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4860886"/>
                    </a:ext>
                  </a:extLst>
                </a:tr>
                <a:tr h="13785047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31248989"/>
                    </a:ext>
                  </a:extLst>
                </a:tr>
              </a:tbl>
            </a:graphicData>
          </a:graphic>
        </p:graphicFrame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F39A94C-3214-B640-B81A-04A91EDF2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6252" y="26353129"/>
              <a:ext cx="8305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837C30-296A-104D-BA94-F1CBD6D0D6C1}"/>
                </a:ext>
              </a:extLst>
            </p:cNvPr>
            <p:cNvGrpSpPr/>
            <p:nvPr/>
          </p:nvGrpSpPr>
          <p:grpSpPr>
            <a:xfrm>
              <a:off x="2122430" y="14777027"/>
              <a:ext cx="14036459" cy="13257834"/>
              <a:chOff x="2085854" y="15063539"/>
              <a:chExt cx="14036459" cy="13257834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A8AA579-1804-DF47-9522-242CAA0FE8C9}"/>
                  </a:ext>
                </a:extLst>
              </p:cNvPr>
              <p:cNvSpPr/>
              <p:nvPr/>
            </p:nvSpPr>
            <p:spPr>
              <a:xfrm>
                <a:off x="2125958" y="15063539"/>
                <a:ext cx="2782928" cy="1010979"/>
              </a:xfrm>
              <a:prstGeom prst="round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Acute Neurologic Deficit Recognized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8C01B0E3-2176-0243-900B-BC8186F959C6}"/>
                  </a:ext>
                </a:extLst>
              </p:cNvPr>
              <p:cNvSpPr/>
              <p:nvPr/>
            </p:nvSpPr>
            <p:spPr>
              <a:xfrm>
                <a:off x="2085854" y="16370972"/>
                <a:ext cx="2782928" cy="3328257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Find Stroke Protocol at RN station </a:t>
                </a:r>
              </a:p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OR</a:t>
                </a:r>
              </a:p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Printed protocol in team room</a:t>
                </a:r>
              </a:p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OR</a:t>
                </a:r>
              </a:p>
              <a:p>
                <a:pPr algn="ctr"/>
                <a:r>
                  <a:rPr lang="en-US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Uptodate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867C47F5-B1F4-2C46-AD6B-6ABF4CE30371}"/>
                  </a:ext>
                </a:extLst>
              </p:cNvPr>
              <p:cNvSpPr/>
              <p:nvPr/>
            </p:nvSpPr>
            <p:spPr>
              <a:xfrm>
                <a:off x="2133980" y="19991988"/>
                <a:ext cx="2782928" cy="1010979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Order tests and imaging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8361571-70FD-254E-98DC-151DF2020B4C}"/>
                  </a:ext>
                </a:extLst>
              </p:cNvPr>
              <p:cNvSpPr/>
              <p:nvPr/>
            </p:nvSpPr>
            <p:spPr>
              <a:xfrm>
                <a:off x="2085854" y="21309689"/>
                <a:ext cx="2782928" cy="1483897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Page Neurology Junior and Senior Residents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24119DF3-7F58-4344-A625-858816BBA095}"/>
                  </a:ext>
                </a:extLst>
              </p:cNvPr>
              <p:cNvSpPr/>
              <p:nvPr/>
            </p:nvSpPr>
            <p:spPr>
              <a:xfrm>
                <a:off x="2133980" y="23878675"/>
                <a:ext cx="2782928" cy="1483897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Find radiology by </a:t>
                </a:r>
                <a:r>
                  <a:rPr lang="en-US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smartweb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page for study approval if after-hours</a:t>
                </a:r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DA83F410-0C92-E840-BFD9-CC4B0024ADE7}"/>
                  </a:ext>
                </a:extLst>
              </p:cNvPr>
              <p:cNvSpPr/>
              <p:nvPr/>
            </p:nvSpPr>
            <p:spPr>
              <a:xfrm>
                <a:off x="5791575" y="21231725"/>
                <a:ext cx="2782928" cy="1010979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Neurology Junior Notified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8A74D082-B881-7041-83DF-55380A92DF3E}"/>
                  </a:ext>
                </a:extLst>
              </p:cNvPr>
              <p:cNvSpPr/>
              <p:nvPr/>
            </p:nvSpPr>
            <p:spPr>
              <a:xfrm>
                <a:off x="5788047" y="22527606"/>
                <a:ext cx="2782928" cy="1010979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Neurology Senior Notified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885F940-7F52-A94D-862B-12E6F09D1F25}"/>
                  </a:ext>
                </a:extLst>
              </p:cNvPr>
              <p:cNvSpPr/>
              <p:nvPr/>
            </p:nvSpPr>
            <p:spPr>
              <a:xfrm>
                <a:off x="5781309" y="24805899"/>
                <a:ext cx="2782928" cy="1010979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Assess Patient, NIHSS stroke scale</a:t>
                </a: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420AF43C-C93C-8B46-BB4C-E09A88F63F2A}"/>
                  </a:ext>
                </a:extLst>
              </p:cNvPr>
              <p:cNvSpPr/>
              <p:nvPr/>
            </p:nvSpPr>
            <p:spPr>
              <a:xfrm>
                <a:off x="5799597" y="27310394"/>
                <a:ext cx="2782928" cy="101097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Decision for </a:t>
                </a:r>
                <a:r>
                  <a:rPr lang="en-US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tPA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or transfer to U of U</a:t>
                </a: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F173EB1F-E8E7-F74D-A9A0-A78AF99BEB86}"/>
                  </a:ext>
                </a:extLst>
              </p:cNvPr>
              <p:cNvSpPr/>
              <p:nvPr/>
            </p:nvSpPr>
            <p:spPr>
              <a:xfrm>
                <a:off x="9409070" y="23877066"/>
                <a:ext cx="2782928" cy="1483897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Radiology Resident approves Studies, calls Techs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6A2D82D0-DE7C-0247-9026-C8377DF860C9}"/>
                  </a:ext>
                </a:extLst>
              </p:cNvPr>
              <p:cNvSpPr/>
              <p:nvPr/>
            </p:nvSpPr>
            <p:spPr>
              <a:xfrm>
                <a:off x="13339385" y="25240321"/>
                <a:ext cx="2782928" cy="858260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Techs come to VA, obtain images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711D8380-0046-C944-8280-8EF47E25D5EE}"/>
                  </a:ext>
                </a:extLst>
              </p:cNvPr>
              <p:cNvSpPr/>
              <p:nvPr/>
            </p:nvSpPr>
            <p:spPr>
              <a:xfrm>
                <a:off x="9417092" y="26126810"/>
                <a:ext cx="2782928" cy="858260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Interpretation of imaging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32643BB5-884D-0A40-819E-5D259463D5AE}"/>
                  </a:ext>
                </a:extLst>
              </p:cNvPr>
              <p:cNvSpPr/>
              <p:nvPr/>
            </p:nvSpPr>
            <p:spPr>
              <a:xfrm>
                <a:off x="5815639" y="26141570"/>
                <a:ext cx="2782928" cy="858260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Interpretation of imaging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A06F6D4-B356-B543-B478-4E4A85C68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0708" y="16074518"/>
                <a:ext cx="0" cy="29645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02A2FC1-3AB6-104B-B074-AFC1A8D28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8516" y="19701638"/>
                <a:ext cx="0" cy="29645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96723BE-EDD5-7541-B7F0-A4E03C5F2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8516" y="21000086"/>
                <a:ext cx="0" cy="29645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DF340852-31A7-5E4C-B245-9A4FCA082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6116" y="22243670"/>
                <a:ext cx="0" cy="29645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909004D-78A0-A24A-B74B-1D2C1CB19E8A}"/>
                  </a:ext>
                </a:extLst>
              </p:cNvPr>
              <p:cNvCxnSpPr>
                <a:cxnSpLocks/>
                <a:endCxn id="101" idx="0"/>
              </p:cNvCxnSpPr>
              <p:nvPr/>
            </p:nvCxnSpPr>
            <p:spPr>
              <a:xfrm flipH="1">
                <a:off x="3490276" y="22795108"/>
                <a:ext cx="4336" cy="29503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3AA5A2B-6D2C-624B-B400-B4D66E7E4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8308" y="23538585"/>
                <a:ext cx="0" cy="126315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D312A0D-B87B-6A48-B938-FCD175FD0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8308" y="26992454"/>
                <a:ext cx="0" cy="29645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501BA1E-676F-0E4A-98D1-823B47573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7014" y="21887664"/>
                <a:ext cx="874128" cy="86172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B3F7FA7-9A15-2E44-9C06-FD43A0939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06598" y="24474400"/>
                <a:ext cx="1132722" cy="111665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A8E6C33-9C68-1E4E-9909-F324058239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51868" y="25613995"/>
                <a:ext cx="1057475" cy="100471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D56D69C-20D0-5F48-8B3C-157363D82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974" y="24636960"/>
                <a:ext cx="4489118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759A0046-74CC-3141-BC78-E2E8FCE48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9858" y="21872944"/>
                <a:ext cx="945781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9989EFCD-890E-194D-9B71-B4ADA3EEF455}"/>
                  </a:ext>
                </a:extLst>
              </p:cNvPr>
              <p:cNvSpPr/>
              <p:nvPr/>
            </p:nvSpPr>
            <p:spPr>
              <a:xfrm>
                <a:off x="2098812" y="23090145"/>
                <a:ext cx="2782928" cy="476880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Additional Orders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57CA4108-70EB-BB47-BDCE-26EF34FC2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2122" y="23562099"/>
                <a:ext cx="0" cy="31496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76E1E929-DB56-E145-9403-911DEA8D0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08886" y="23300635"/>
                <a:ext cx="87285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3A31322-1217-2249-A474-AB82C8A13A9D}"/>
                </a:ext>
              </a:extLst>
            </p:cNvPr>
            <p:cNvSpPr txBox="1"/>
            <p:nvPr/>
          </p:nvSpPr>
          <p:spPr>
            <a:xfrm>
              <a:off x="7246361" y="16414025"/>
              <a:ext cx="7536440" cy="2285511"/>
            </a:xfrm>
            <a:prstGeom prst="rect">
              <a:avLst/>
            </a:prstGeom>
            <a:noFill/>
          </p:spPr>
          <p:txBody>
            <a:bodyPr wrap="square" lIns="84975" tIns="42488" rIns="84975" bIns="42488" rtlCol="0" anchor="t" anchorCtr="1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rgbClr val="A50021"/>
                    </a:solidFill>
                  </a:ln>
                  <a:solidFill>
                    <a:srgbClr val="A50021"/>
                  </a:solidFill>
                  <a:latin typeface="Century Gothic" charset="0"/>
                  <a:ea typeface="Century Gothic" charset="0"/>
                  <a:cs typeface="Century Gothic" charset="0"/>
                </a:rPr>
                <a:t>  </a:t>
              </a:r>
              <a:r>
                <a:rPr lang="en-US" dirty="0">
                  <a:ln>
                    <a:solidFill>
                      <a:srgbClr val="A50021">
                        <a:alpha val="50000"/>
                      </a:srgbClr>
                    </a:solidFill>
                  </a:ln>
                  <a:solidFill>
                    <a:srgbClr val="A50021"/>
                  </a:solidFill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r>
                <a:rPr lang="en-US" sz="6000" dirty="0">
                  <a:ln>
                    <a:solidFill>
                      <a:srgbClr val="A50021">
                        <a:alpha val="34000"/>
                      </a:srgbClr>
                    </a:solidFill>
                  </a:ln>
                  <a:solidFill>
                    <a:srgbClr val="A50021">
                      <a:alpha val="34000"/>
                    </a:srgbClr>
                  </a:solidFill>
                  <a:latin typeface="Century Gothic" charset="0"/>
                  <a:ea typeface="Century Gothic" charset="0"/>
                  <a:cs typeface="Century Gothic" charset="0"/>
                </a:rPr>
                <a:t>Process Map: Before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301D52-E119-9547-976A-9ECBAB31986B}"/>
              </a:ext>
            </a:extLst>
          </p:cNvPr>
          <p:cNvGrpSpPr/>
          <p:nvPr/>
        </p:nvGrpSpPr>
        <p:grpSpPr>
          <a:xfrm>
            <a:off x="18279997" y="13866927"/>
            <a:ext cx="15090988" cy="14445888"/>
            <a:chOff x="18279997" y="13878853"/>
            <a:chExt cx="15090988" cy="14445888"/>
          </a:xfrm>
        </p:grpSpPr>
        <p:graphicFrame>
          <p:nvGraphicFramePr>
            <p:cNvPr id="48" name="Content Placeholder 12">
              <a:extLst>
                <a:ext uri="{FF2B5EF4-FFF2-40B4-BE49-F238E27FC236}">
                  <a16:creationId xmlns:a16="http://schemas.microsoft.com/office/drawing/2014/main" id="{3F68CB62-B270-AC4D-B864-497731BE72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0814743"/>
                </p:ext>
              </p:extLst>
            </p:nvPr>
          </p:nvGraphicFramePr>
          <p:xfrm>
            <a:off x="18279997" y="13878853"/>
            <a:ext cx="15090988" cy="1444588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3772747">
                    <a:extLst>
                      <a:ext uri="{9D8B030D-6E8A-4147-A177-3AD203B41FA5}">
                        <a16:colId xmlns:a16="http://schemas.microsoft.com/office/drawing/2014/main" val="973317015"/>
                      </a:ext>
                    </a:extLst>
                  </a:gridCol>
                  <a:gridCol w="3772747">
                    <a:extLst>
                      <a:ext uri="{9D8B030D-6E8A-4147-A177-3AD203B41FA5}">
                        <a16:colId xmlns:a16="http://schemas.microsoft.com/office/drawing/2014/main" val="1063091741"/>
                      </a:ext>
                    </a:extLst>
                  </a:gridCol>
                  <a:gridCol w="3772747">
                    <a:extLst>
                      <a:ext uri="{9D8B030D-6E8A-4147-A177-3AD203B41FA5}">
                        <a16:colId xmlns:a16="http://schemas.microsoft.com/office/drawing/2014/main" val="4166093399"/>
                      </a:ext>
                    </a:extLst>
                  </a:gridCol>
                  <a:gridCol w="3772747">
                    <a:extLst>
                      <a:ext uri="{9D8B030D-6E8A-4147-A177-3AD203B41FA5}">
                        <a16:colId xmlns:a16="http://schemas.microsoft.com/office/drawing/2014/main" val="2409178345"/>
                      </a:ext>
                    </a:extLst>
                  </a:gridCol>
                </a:tblGrid>
                <a:tr h="660841">
                  <a:tc>
                    <a:txBody>
                      <a:bodyPr/>
                      <a:lstStyle/>
                      <a:p>
                        <a:r>
                          <a:rPr lang="en-US" sz="3600" dirty="0">
                            <a:solidFill>
                              <a:srgbClr val="808080"/>
                            </a:solidFill>
                            <a:latin typeface="Century Gothic" panose="020B0502020202020204" pitchFamily="34" charset="0"/>
                          </a:rPr>
                          <a:t>Primary Team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3600" dirty="0">
                            <a:solidFill>
                              <a:srgbClr val="808080"/>
                            </a:solidFill>
                            <a:latin typeface="Century Gothic" panose="020B0502020202020204" pitchFamily="34" charset="0"/>
                          </a:rPr>
                          <a:t>Neurology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3600" dirty="0">
                            <a:solidFill>
                              <a:srgbClr val="808080"/>
                            </a:solidFill>
                            <a:latin typeface="Century Gothic" panose="020B0502020202020204" pitchFamily="34" charset="0"/>
                          </a:rPr>
                          <a:t>Radiology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3600" dirty="0">
                            <a:solidFill>
                              <a:srgbClr val="808080"/>
                            </a:solidFill>
                            <a:latin typeface="Century Gothic" panose="020B0502020202020204" pitchFamily="34" charset="0"/>
                          </a:rPr>
                          <a:t>Radiology Tech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4860886"/>
                    </a:ext>
                  </a:extLst>
                </a:tr>
                <a:tr h="13785047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31248989"/>
                    </a:ext>
                  </a:extLst>
                </a:tr>
              </a:tbl>
            </a:graphicData>
          </a:graphic>
        </p:graphicFrame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DAC0C75-07E2-784B-82AC-304821651B35}"/>
                </a:ext>
              </a:extLst>
            </p:cNvPr>
            <p:cNvGrpSpPr/>
            <p:nvPr/>
          </p:nvGrpSpPr>
          <p:grpSpPr>
            <a:xfrm>
              <a:off x="18496286" y="14886755"/>
              <a:ext cx="14036459" cy="10327070"/>
              <a:chOff x="2085854" y="15063539"/>
              <a:chExt cx="14036459" cy="10327070"/>
            </a:xfrm>
          </p:grpSpPr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84151AF9-6D3E-C949-B6CD-CADDB2179036}"/>
                  </a:ext>
                </a:extLst>
              </p:cNvPr>
              <p:cNvSpPr/>
              <p:nvPr/>
            </p:nvSpPr>
            <p:spPr>
              <a:xfrm>
                <a:off x="2125958" y="15063539"/>
                <a:ext cx="2782928" cy="1010979"/>
              </a:xfrm>
              <a:prstGeom prst="round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Acute Neurologic Deficit Recognized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8F2F9C77-A6AD-D544-B166-1D39C4ACF0BA}"/>
                  </a:ext>
                </a:extLst>
              </p:cNvPr>
              <p:cNvSpPr/>
              <p:nvPr/>
            </p:nvSpPr>
            <p:spPr>
              <a:xfrm>
                <a:off x="2085854" y="16370972"/>
                <a:ext cx="2782928" cy="973431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Brain Attack </a:t>
                </a:r>
                <a:r>
                  <a:rPr lang="en-US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Orderset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in CPRS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A67CE024-6107-B24D-8AB6-D358049113FF}"/>
                  </a:ext>
                </a:extLst>
              </p:cNvPr>
              <p:cNvSpPr/>
              <p:nvPr/>
            </p:nvSpPr>
            <p:spPr>
              <a:xfrm>
                <a:off x="2085854" y="17698987"/>
                <a:ext cx="2782928" cy="1483897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Page Neurology Junior and Senior Residents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0C4E69F1-D400-9342-8135-50A714B616F5}"/>
                  </a:ext>
                </a:extLst>
              </p:cNvPr>
              <p:cNvSpPr/>
              <p:nvPr/>
            </p:nvSpPr>
            <p:spPr>
              <a:xfrm>
                <a:off x="2133980" y="21768526"/>
                <a:ext cx="2782928" cy="1247815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Call U. of Utah Radiology Reading Room</a:t>
                </a:r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A27FB798-C0F4-F941-A95F-C93A65AA978C}"/>
                  </a:ext>
                </a:extLst>
              </p:cNvPr>
              <p:cNvSpPr/>
              <p:nvPr/>
            </p:nvSpPr>
            <p:spPr>
              <a:xfrm>
                <a:off x="5791575" y="17621023"/>
                <a:ext cx="2782928" cy="1010979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Neurology Junior Notified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2C9E7107-3A41-D249-9165-31B8E783C5E8}"/>
                  </a:ext>
                </a:extLst>
              </p:cNvPr>
              <p:cNvSpPr/>
              <p:nvPr/>
            </p:nvSpPr>
            <p:spPr>
              <a:xfrm>
                <a:off x="5788047" y="18916904"/>
                <a:ext cx="2782928" cy="1010979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Neurology Senior Notified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19D1AB61-EB84-CF42-BA3F-10B04AA71A53}"/>
                  </a:ext>
                </a:extLst>
              </p:cNvPr>
              <p:cNvSpPr/>
              <p:nvPr/>
            </p:nvSpPr>
            <p:spPr>
              <a:xfrm>
                <a:off x="5781309" y="20913846"/>
                <a:ext cx="2782928" cy="1010979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Assess Patient, NIHSS stroke scale</a:t>
                </a: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835EE52D-7BBF-8C49-BCA1-CF7ED6B5B93B}"/>
                  </a:ext>
                </a:extLst>
              </p:cNvPr>
              <p:cNvSpPr/>
              <p:nvPr/>
            </p:nvSpPr>
            <p:spPr>
              <a:xfrm>
                <a:off x="5799597" y="24379630"/>
                <a:ext cx="2782928" cy="101097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Decision for </a:t>
                </a:r>
                <a:r>
                  <a:rPr lang="en-US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tPA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or transfer to U of U</a:t>
                </a: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36606AA9-DE93-7840-B0CF-7FEF8A1A4C52}"/>
                  </a:ext>
                </a:extLst>
              </p:cNvPr>
              <p:cNvSpPr/>
              <p:nvPr/>
            </p:nvSpPr>
            <p:spPr>
              <a:xfrm>
                <a:off x="9409070" y="21532447"/>
                <a:ext cx="2782928" cy="1483897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Radiology Resident approves contrasted studies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FC40D11A-D839-D940-BF5B-2F4A35460559}"/>
                  </a:ext>
                </a:extLst>
              </p:cNvPr>
              <p:cNvSpPr/>
              <p:nvPr/>
            </p:nvSpPr>
            <p:spPr>
              <a:xfrm>
                <a:off x="13339385" y="20246296"/>
                <a:ext cx="2782928" cy="463424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Techs come to VA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414C6C8C-B49C-7646-AE7C-17D1C4DBF7C7}"/>
                  </a:ext>
                </a:extLst>
              </p:cNvPr>
              <p:cNvSpPr/>
              <p:nvPr/>
            </p:nvSpPr>
            <p:spPr>
              <a:xfrm>
                <a:off x="9417092" y="23219493"/>
                <a:ext cx="2782928" cy="858260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Interpretation of imaging</a:t>
                </a: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F2392327-9F5C-5145-92FA-7E50D2F144AC}"/>
                  </a:ext>
                </a:extLst>
              </p:cNvPr>
              <p:cNvSpPr/>
              <p:nvPr/>
            </p:nvSpPr>
            <p:spPr>
              <a:xfrm>
                <a:off x="5815639" y="23234252"/>
                <a:ext cx="2782928" cy="858260"/>
              </a:xfrm>
              <a:prstGeom prst="roundRect">
                <a:avLst/>
              </a:prstGeom>
              <a:noFill/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Interpretation of imaging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3969DED-6F11-3C4C-978E-AFE7394B6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0708" y="16074518"/>
                <a:ext cx="0" cy="29645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C3E7D91-F1CC-5C4A-8565-CD810177A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8516" y="17333579"/>
                <a:ext cx="0" cy="365408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ABA14C-85FF-AE4F-8697-84C7A0F1E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6116" y="18632968"/>
                <a:ext cx="0" cy="29645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C66442A4-6DDF-DB4C-BE8C-4510E7B4E940}"/>
                  </a:ext>
                </a:extLst>
              </p:cNvPr>
              <p:cNvCxnSpPr>
                <a:cxnSpLocks/>
                <a:endCxn id="117" idx="0"/>
              </p:cNvCxnSpPr>
              <p:nvPr/>
            </p:nvCxnSpPr>
            <p:spPr>
              <a:xfrm>
                <a:off x="7158308" y="19927883"/>
                <a:ext cx="14465" cy="98596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FE3F825-4233-944A-B44B-E50BE8BB7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8308" y="24061690"/>
                <a:ext cx="0" cy="29645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7E3861C-E7D9-7C48-85E1-377AB0A31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7014" y="18276962"/>
                <a:ext cx="874128" cy="86172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4C7CE63F-890B-994C-8217-7D09EB3D0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974" y="22292341"/>
                <a:ext cx="4489118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F1F25C67-E6A4-F147-ACC8-7559BDB38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9858" y="18262242"/>
                <a:ext cx="945781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2505D6A6-0AB1-744E-9993-897B730C3474}"/>
                </a:ext>
              </a:extLst>
            </p:cNvPr>
            <p:cNvSpPr/>
            <p:nvPr/>
          </p:nvSpPr>
          <p:spPr>
            <a:xfrm>
              <a:off x="18556136" y="19868459"/>
              <a:ext cx="2782928" cy="861728"/>
            </a:xfrm>
            <a:prstGeom prst="roundRect">
              <a:avLst/>
            </a:prstGeom>
            <a:noFill/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Radiology Techs Notified Directly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0F6E1C4-DC8B-AE43-BDA2-5C5E1F749FA6}"/>
                </a:ext>
              </a:extLst>
            </p:cNvPr>
            <p:cNvCxnSpPr>
              <a:cxnSpLocks/>
            </p:cNvCxnSpPr>
            <p:nvPr/>
          </p:nvCxnSpPr>
          <p:spPr>
            <a:xfrm>
              <a:off x="21326684" y="20298479"/>
              <a:ext cx="8423133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AF08601E-DC99-3344-8040-60F78CCABD99}"/>
                </a:ext>
              </a:extLst>
            </p:cNvPr>
            <p:cNvSpPr/>
            <p:nvPr/>
          </p:nvSpPr>
          <p:spPr>
            <a:xfrm>
              <a:off x="29784987" y="21863141"/>
              <a:ext cx="2782928" cy="463424"/>
            </a:xfrm>
            <a:prstGeom prst="roundRect">
              <a:avLst/>
            </a:prstGeom>
            <a:noFill/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Obtain Images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1518BC2-0F22-D34C-A96A-643017F31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10452" y="22225564"/>
              <a:ext cx="1159522" cy="11016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BF06A658-855A-6544-B7D0-7F7877063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6858" y="23523185"/>
              <a:ext cx="8305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4F7FE72-8487-514C-B868-454C2E70EBDB}"/>
                </a:ext>
              </a:extLst>
            </p:cNvPr>
            <p:cNvCxnSpPr>
              <a:cxnSpLocks/>
            </p:cNvCxnSpPr>
            <p:nvPr/>
          </p:nvCxnSpPr>
          <p:spPr>
            <a:xfrm>
              <a:off x="28630661" y="22059575"/>
              <a:ext cx="115432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846714F-52CC-9842-8B0C-0258D816F90F}"/>
                </a:ext>
              </a:extLst>
            </p:cNvPr>
            <p:cNvCxnSpPr>
              <a:cxnSpLocks/>
            </p:cNvCxnSpPr>
            <p:nvPr/>
          </p:nvCxnSpPr>
          <p:spPr>
            <a:xfrm>
              <a:off x="27132084" y="22841184"/>
              <a:ext cx="0" cy="20513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2ABC4EA-31F8-E84A-97D7-12B985BDAF78}"/>
                </a:ext>
              </a:extLst>
            </p:cNvPr>
            <p:cNvSpPr txBox="1"/>
            <p:nvPr/>
          </p:nvSpPr>
          <p:spPr>
            <a:xfrm>
              <a:off x="24416761" y="16535945"/>
              <a:ext cx="7212656" cy="2285511"/>
            </a:xfrm>
            <a:prstGeom prst="rect">
              <a:avLst/>
            </a:prstGeom>
            <a:noFill/>
          </p:spPr>
          <p:txBody>
            <a:bodyPr wrap="square" lIns="84975" tIns="42488" rIns="84975" bIns="42488" rtlCol="0" anchor="t" anchorCtr="1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rgbClr val="A50021">
                        <a:alpha val="50000"/>
                      </a:srgbClr>
                    </a:solidFill>
                  </a:ln>
                  <a:solidFill>
                    <a:srgbClr val="A50021">
                      <a:alpha val="50000"/>
                    </a:srgbClr>
                  </a:solidFill>
                  <a:latin typeface="Century Gothic" charset="0"/>
                  <a:ea typeface="Century Gothic" charset="0"/>
                  <a:cs typeface="Century Gothic" charset="0"/>
                </a:rPr>
                <a:t>   </a:t>
              </a:r>
              <a:r>
                <a:rPr lang="en-US" sz="6000" dirty="0">
                  <a:ln>
                    <a:solidFill>
                      <a:srgbClr val="A50021">
                        <a:alpha val="34000"/>
                      </a:srgbClr>
                    </a:solidFill>
                  </a:ln>
                  <a:solidFill>
                    <a:srgbClr val="A50021">
                      <a:alpha val="34000"/>
                    </a:srgbClr>
                  </a:solidFill>
                  <a:latin typeface="Century Gothic" charset="0"/>
                  <a:ea typeface="Century Gothic" charset="0"/>
                  <a:cs typeface="Century Gothic" charset="0"/>
                </a:rPr>
                <a:t>Process Map: After</a:t>
              </a: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99DB23C-7AB6-1746-A443-01E6EA11CCBE}"/>
              </a:ext>
            </a:extLst>
          </p:cNvPr>
          <p:cNvSpPr txBox="1"/>
          <p:nvPr/>
        </p:nvSpPr>
        <p:spPr>
          <a:xfrm>
            <a:off x="19207709" y="29733969"/>
            <a:ext cx="14867801" cy="1362181"/>
          </a:xfrm>
          <a:prstGeom prst="rect">
            <a:avLst/>
          </a:prstGeom>
          <a:noFill/>
        </p:spPr>
        <p:txBody>
          <a:bodyPr wrap="square" lIns="84975" tIns="42488" rIns="84975" bIns="42488" rtlCol="0" anchor="t">
            <a:spAutoFit/>
          </a:bodyPr>
          <a:lstStyle/>
          <a:p>
            <a:pPr algn="ctr"/>
            <a:r>
              <a:rPr lang="en-US" dirty="0">
                <a:ln>
                  <a:solidFill>
                    <a:srgbClr val="A50021"/>
                  </a:solidFill>
                </a:ln>
                <a:solidFill>
                  <a:srgbClr val="A50021"/>
                </a:solidFill>
                <a:latin typeface="Century Gothic" charset="0"/>
                <a:ea typeface="Century Gothic" charset="0"/>
                <a:cs typeface="Century Gothic" charset="0"/>
              </a:rPr>
              <a:t>Success: Case Example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E0AF340-C9E3-5547-A82F-715833FFB1D5}"/>
              </a:ext>
            </a:extLst>
          </p:cNvPr>
          <p:cNvSpPr txBox="1"/>
          <p:nvPr/>
        </p:nvSpPr>
        <p:spPr>
          <a:xfrm>
            <a:off x="18864839" y="30984037"/>
            <a:ext cx="15721400" cy="3735850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203940" rIns="182880" bIns="20394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 hospitalized patient was found during pre-rounds with acute onset incoherence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Brain attack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orderset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was activated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Prompt identification of simultaneous NSTEMI and Stroke, received prompt admission to ICU with simultaneous stroke and ACS management.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994FF0-5386-274F-8BD9-AC3B22ABD5ED}"/>
              </a:ext>
            </a:extLst>
          </p:cNvPr>
          <p:cNvGrpSpPr/>
          <p:nvPr/>
        </p:nvGrpSpPr>
        <p:grpSpPr>
          <a:xfrm>
            <a:off x="34761124" y="14495421"/>
            <a:ext cx="14508532" cy="11328004"/>
            <a:chOff x="34761124" y="14495421"/>
            <a:chExt cx="14508532" cy="113280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CCE374-8F8A-4149-8D2B-D01ACA1A470B}"/>
                </a:ext>
              </a:extLst>
            </p:cNvPr>
            <p:cNvGrpSpPr/>
            <p:nvPr/>
          </p:nvGrpSpPr>
          <p:grpSpPr>
            <a:xfrm>
              <a:off x="34761124" y="15583533"/>
              <a:ext cx="14180318" cy="9325144"/>
              <a:chOff x="35790321" y="13822722"/>
              <a:chExt cx="12290392" cy="808230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D8BFF38-6594-D249-93F6-948F59B330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17778"/>
              <a:stretch/>
            </p:blipFill>
            <p:spPr>
              <a:xfrm>
                <a:off x="35790321" y="13967528"/>
                <a:ext cx="12290392" cy="79375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262C0E-DEB9-8F43-8FF8-5FBDCCA806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15329"/>
              <a:stretch/>
            </p:blipFill>
            <p:spPr>
              <a:xfrm>
                <a:off x="37173636" y="14986128"/>
                <a:ext cx="10907077" cy="6849745"/>
              </a:xfrm>
              <a:prstGeom prst="rect">
                <a:avLst/>
              </a:prstGeom>
            </p:spPr>
          </p:pic>
          <p:sp>
            <p:nvSpPr>
              <p:cNvPr id="2" name="Donut 1">
                <a:extLst>
                  <a:ext uri="{FF2B5EF4-FFF2-40B4-BE49-F238E27FC236}">
                    <a16:creationId xmlns:a16="http://schemas.microsoft.com/office/drawing/2014/main" id="{F66C49FE-3F6F-0348-A1B8-33375322556E}"/>
                  </a:ext>
                </a:extLst>
              </p:cNvPr>
              <p:cNvSpPr/>
              <p:nvPr/>
            </p:nvSpPr>
            <p:spPr>
              <a:xfrm>
                <a:off x="36193940" y="14467291"/>
                <a:ext cx="1303747" cy="588874"/>
              </a:xfrm>
              <a:prstGeom prst="donu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nut 4">
                <a:extLst>
                  <a:ext uri="{FF2B5EF4-FFF2-40B4-BE49-F238E27FC236}">
                    <a16:creationId xmlns:a16="http://schemas.microsoft.com/office/drawing/2014/main" id="{C9A1C775-6F63-0647-A8E9-D86FEF5FD8C1}"/>
                  </a:ext>
                </a:extLst>
              </p:cNvPr>
              <p:cNvSpPr/>
              <p:nvPr/>
            </p:nvSpPr>
            <p:spPr>
              <a:xfrm>
                <a:off x="37289467" y="16471940"/>
                <a:ext cx="3204738" cy="695412"/>
              </a:xfrm>
              <a:prstGeom prst="donu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3C7C2E8-2A5E-F74B-9431-FE6A8171D5D3}"/>
                  </a:ext>
                </a:extLst>
              </p:cNvPr>
              <p:cNvCxnSpPr>
                <a:cxnSpLocks/>
                <a:stCxn id="5" idx="0"/>
                <a:endCxn id="112" idx="1"/>
              </p:cNvCxnSpPr>
              <p:nvPr/>
            </p:nvCxnSpPr>
            <p:spPr>
              <a:xfrm flipV="1">
                <a:off x="38891837" y="13822722"/>
                <a:ext cx="1602369" cy="2649218"/>
              </a:xfrm>
              <a:prstGeom prst="line">
                <a:avLst/>
              </a:prstGeom>
              <a:ln w="63500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3DAA2FA-A545-7E40-A7CA-666346F148CE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38891837" y="17167352"/>
                <a:ext cx="1715378" cy="4652597"/>
              </a:xfrm>
              <a:prstGeom prst="line">
                <a:avLst/>
              </a:prstGeom>
              <a:ln w="63500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E65AB45-6549-7940-AC83-D71774DCD997}"/>
                </a:ext>
              </a:extLst>
            </p:cNvPr>
            <p:cNvSpPr/>
            <p:nvPr/>
          </p:nvSpPr>
          <p:spPr>
            <a:xfrm>
              <a:off x="40208621" y="14495421"/>
              <a:ext cx="8900685" cy="113280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6910C9-ECB5-9243-A279-9B76EB8480E1}"/>
                </a:ext>
              </a:extLst>
            </p:cNvPr>
            <p:cNvSpPr txBox="1"/>
            <p:nvPr/>
          </p:nvSpPr>
          <p:spPr>
            <a:xfrm>
              <a:off x="40335484" y="16665953"/>
              <a:ext cx="8695747" cy="817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“If acute stroke is suspected: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1. Determine last known normal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2. Page VA-Neurology junior and senior on call (located under VA website -&gt; directories -&gt; On-Call)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3. If between 5:30pm - 7:00am M-F or anytime on the weekend, call U of U radiology department at 801 585 2960 or page the radiologist on call for them to contact the CT tech on call 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 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Order POC BG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Order O2 by for goal Sp02 &gt; 90%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Order mobile telemetry pack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Order routine EKG (and notify RN to collect)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Order STAT CBC, PT/PTT, BMP, Troponin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Order STAT non-contrast CT head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Order STAT CTA Head and Neck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 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Please stay with the patient during imaging.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 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Additionally, consider: 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Blood </a:t>
              </a:r>
              <a:r>
                <a:rPr lang="en-US" sz="2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Cx</a:t>
              </a:r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, UA</a:t>
              </a:r>
              <a:r>
                <a:rPr lang="en-US" sz="2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and CXR if febrile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Urine </a:t>
              </a:r>
              <a:r>
                <a:rPr lang="en-US" sz="2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Tox</a:t>
              </a:r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 Screen 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[ ] Urine Pregnancy test if female and under age 55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 </a:t>
              </a:r>
            </a:p>
            <a:p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No BP control is routinely indicated unless BP &gt; 220/120.  Seek               guidance from the Neurology team regarding BP management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D694B74-D3F2-1A4E-BE3D-4DBB276E6B92}"/>
                </a:ext>
              </a:extLst>
            </p:cNvPr>
            <p:cNvSpPr txBox="1"/>
            <p:nvPr/>
          </p:nvSpPr>
          <p:spPr>
            <a:xfrm>
              <a:off x="40188337" y="14617301"/>
              <a:ext cx="9081319" cy="1932465"/>
            </a:xfrm>
            <a:prstGeom prst="rect">
              <a:avLst/>
            </a:prstGeom>
            <a:noFill/>
          </p:spPr>
          <p:txBody>
            <a:bodyPr wrap="square" lIns="84975" tIns="42488" rIns="84975" bIns="42488" rtlCol="0" anchor="t" anchorCtr="1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rgbClr val="A50021">
                        <a:alpha val="50000"/>
                      </a:srgbClr>
                    </a:solidFill>
                  </a:ln>
                  <a:solidFill>
                    <a:srgbClr val="A50021">
                      <a:alpha val="50000"/>
                    </a:srgbClr>
                  </a:solidFill>
                  <a:latin typeface="Century Gothic" charset="0"/>
                  <a:ea typeface="Century Gothic" charset="0"/>
                  <a:cs typeface="Century Gothic" charset="0"/>
                </a:rPr>
                <a:t>Brain Attack </a:t>
              </a:r>
            </a:p>
            <a:p>
              <a:pPr algn="ctr"/>
              <a:r>
                <a:rPr lang="en-US" sz="6000" dirty="0" err="1">
                  <a:ln>
                    <a:solidFill>
                      <a:srgbClr val="A50021">
                        <a:alpha val="50000"/>
                      </a:srgbClr>
                    </a:solidFill>
                  </a:ln>
                  <a:solidFill>
                    <a:srgbClr val="A50021">
                      <a:alpha val="50000"/>
                    </a:srgbClr>
                  </a:solidFill>
                  <a:latin typeface="Century Gothic" charset="0"/>
                  <a:ea typeface="Century Gothic" charset="0"/>
                  <a:cs typeface="Century Gothic" charset="0"/>
                </a:rPr>
                <a:t>Orderset</a:t>
              </a:r>
              <a:endParaRPr lang="en-US" sz="6000" dirty="0">
                <a:ln>
                  <a:solidFill>
                    <a:srgbClr val="A50021">
                      <a:alpha val="34000"/>
                    </a:srgbClr>
                  </a:solidFill>
                </a:ln>
                <a:solidFill>
                  <a:srgbClr val="A50021">
                    <a:alpha val="34000"/>
                  </a:srgbClr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7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PULSEDOC-1743074161-40</_dlc_DocId>
    <_dlc_DocIdUrl xmlns="402b49ca-617a-4412-a136-22a821ef8eb4">
      <Url>https://pulse.utah.edu/site/marcomm/_layouts/15/DocIdRedir.aspx?ID=PULSEDOC-1743074161-40</Url>
      <Description>PULSEDOC-1743074161-40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31d1ffe5a42fea02fd9322eb624dbb2b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2b995caac7fa654b91bcd9862e99db1b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3BC5D8-469E-4A80-A938-DCB03C838EB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b49ca-617a-4412-a136-22a821ef8eb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E1CF2E3-3CA6-42E8-BA52-C4F17C2354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66548B-0E5F-4437-A5D0-F5EE8016C58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6C968E4-19A1-4EB8-92D5-8DC14878FC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21317</TotalTime>
  <Words>468</Words>
  <Application>Microsoft Macintosh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Microsoft Office User</dc:creator>
  <cp:lastModifiedBy>Microsoft Office User</cp:lastModifiedBy>
  <cp:revision>105</cp:revision>
  <cp:lastPrinted>2019-04-19T01:54:43Z</cp:lastPrinted>
  <dcterms:created xsi:type="dcterms:W3CDTF">2018-03-08T11:07:32Z</dcterms:created>
  <dcterms:modified xsi:type="dcterms:W3CDTF">2019-05-22T18:04:08Z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edb667b1-f124-487c-9070-299f014eaba4</vt:lpwstr>
  </property>
</Properties>
</file>