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9"/>
  </p:notesMasterIdLst>
  <p:handoutMasterIdLst>
    <p:handoutMasterId r:id="rId20"/>
  </p:handoutMasterIdLst>
  <p:sldIdLst>
    <p:sldId id="373" r:id="rId6"/>
    <p:sldId id="374" r:id="rId7"/>
    <p:sldId id="379" r:id="rId8"/>
    <p:sldId id="383" r:id="rId9"/>
    <p:sldId id="375" r:id="rId10"/>
    <p:sldId id="378" r:id="rId11"/>
    <p:sldId id="382" r:id="rId12"/>
    <p:sldId id="381" r:id="rId13"/>
    <p:sldId id="384" r:id="rId14"/>
    <p:sldId id="376" r:id="rId15"/>
    <p:sldId id="377" r:id="rId16"/>
    <p:sldId id="380" r:id="rId17"/>
    <p:sldId id="263" r:id="rId18"/>
  </p:sldIdLst>
  <p:sldSz cx="14630400" cy="8229600"/>
  <p:notesSz cx="6858000" cy="9144000"/>
  <p:defaultText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1527"/>
    <a:srgbClr val="A21727"/>
    <a:srgbClr val="CC0000"/>
    <a:srgbClr val="B01C32"/>
    <a:srgbClr val="CCCDCC"/>
    <a:srgbClr val="EDEEED"/>
    <a:srgbClr val="872C90"/>
    <a:srgbClr val="C51C30"/>
    <a:srgbClr val="1AA594"/>
    <a:srgbClr val="90B26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6" autoAdjust="0"/>
    <p:restoredTop sz="76771" autoAdjust="0"/>
  </p:normalViewPr>
  <p:slideViewPr>
    <p:cSldViewPr snapToGrid="0" snapToObjects="1" showGuides="1">
      <p:cViewPr varScale="1">
        <p:scale>
          <a:sx n="101" d="100"/>
          <a:sy n="101" d="100"/>
        </p:scale>
        <p:origin x="200" y="352"/>
      </p:cViewPr>
      <p:guideLst>
        <p:guide orient="horz" pos="2592"/>
        <p:guide pos="4608"/>
      </p:guideLst>
    </p:cSldViewPr>
  </p:slideViewPr>
  <p:notesTextViewPr>
    <p:cViewPr>
      <p:scale>
        <a:sx n="100" d="100"/>
        <a:sy n="100" d="100"/>
      </p:scale>
      <p:origin x="0" y="-217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84B8A31-2B9F-A94B-A2CC-00F18DA57334}" type="datetimeFigureOut">
              <a:rPr lang="en-US" smtClean="0"/>
              <a:pPr/>
              <a:t>4/11/20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F0F604B-6C0D-8446-A61A-2AA75F371917}" type="slidenum">
              <a:rPr lang="en-US" smtClean="0"/>
              <a:pPr/>
              <a:t>‹#›</a:t>
            </a:fld>
            <a:endParaRPr lang="en-US"/>
          </a:p>
        </p:txBody>
      </p:sp>
    </p:spTree>
    <p:extLst>
      <p:ext uri="{BB962C8B-B14F-4D97-AF65-F5344CB8AC3E}">
        <p14:creationId xmlns:p14="http://schemas.microsoft.com/office/powerpoint/2010/main" val="1320943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1EC66E-FACF-7F40-AACA-BA49429FF6B3}" type="datetimeFigureOut">
              <a:rPr lang="en-US" smtClean="0"/>
              <a:pPr/>
              <a:t>4/11/20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BDDD1B-7981-514B-B211-D97C9422D57B}" type="slidenum">
              <a:rPr lang="en-US" smtClean="0"/>
              <a:pPr/>
              <a:t>‹#›</a:t>
            </a:fld>
            <a:endParaRPr lang="en-US"/>
          </a:p>
        </p:txBody>
      </p:sp>
    </p:spTree>
    <p:extLst>
      <p:ext uri="{BB962C8B-B14F-4D97-AF65-F5344CB8AC3E}">
        <p14:creationId xmlns:p14="http://schemas.microsoft.com/office/powerpoint/2010/main" val="1375952119"/>
      </p:ext>
    </p:extLst>
  </p:cSld>
  <p:clrMap bg1="lt1" tx1="dk1" bg2="lt2" tx2="dk2" accent1="accent1" accent2="accent2" accent3="accent3" accent4="accent4" accent5="accent5" accent6="accent6" hlink="hlink" folHlink="folHlink"/>
  <p:notesStyle>
    <a:lvl1pPr marL="0" algn="l" defTabSz="731520" rtl="0" eaLnBrk="1" latinLnBrk="0" hangingPunct="1">
      <a:defRPr sz="1920" kern="1200">
        <a:solidFill>
          <a:schemeClr val="tx1"/>
        </a:solidFill>
        <a:latin typeface="+mn-lt"/>
        <a:ea typeface="+mn-ea"/>
        <a:cs typeface="+mn-cs"/>
      </a:defRPr>
    </a:lvl1pPr>
    <a:lvl2pPr marL="731520" algn="l" defTabSz="731520" rtl="0" eaLnBrk="1" latinLnBrk="0" hangingPunct="1">
      <a:defRPr sz="1920" kern="1200">
        <a:solidFill>
          <a:schemeClr val="tx1"/>
        </a:solidFill>
        <a:latin typeface="+mn-lt"/>
        <a:ea typeface="+mn-ea"/>
        <a:cs typeface="+mn-cs"/>
      </a:defRPr>
    </a:lvl2pPr>
    <a:lvl3pPr marL="1463040" algn="l" defTabSz="731520" rtl="0" eaLnBrk="1" latinLnBrk="0" hangingPunct="1">
      <a:defRPr sz="1920" kern="1200">
        <a:solidFill>
          <a:schemeClr val="tx1"/>
        </a:solidFill>
        <a:latin typeface="+mn-lt"/>
        <a:ea typeface="+mn-ea"/>
        <a:cs typeface="+mn-cs"/>
      </a:defRPr>
    </a:lvl3pPr>
    <a:lvl4pPr marL="2194560" algn="l" defTabSz="731520" rtl="0" eaLnBrk="1" latinLnBrk="0" hangingPunct="1">
      <a:defRPr sz="1920" kern="1200">
        <a:solidFill>
          <a:schemeClr val="tx1"/>
        </a:solidFill>
        <a:latin typeface="+mn-lt"/>
        <a:ea typeface="+mn-ea"/>
        <a:cs typeface="+mn-cs"/>
      </a:defRPr>
    </a:lvl4pPr>
    <a:lvl5pPr marL="2926080" algn="l" defTabSz="731520" rtl="0" eaLnBrk="1" latinLnBrk="0" hangingPunct="1">
      <a:defRPr sz="1920" kern="1200">
        <a:solidFill>
          <a:schemeClr val="tx1"/>
        </a:solidFill>
        <a:latin typeface="+mn-lt"/>
        <a:ea typeface="+mn-ea"/>
        <a:cs typeface="+mn-cs"/>
      </a:defRPr>
    </a:lvl5pPr>
    <a:lvl6pPr marL="3657600" algn="l" defTabSz="731520" rtl="0" eaLnBrk="1" latinLnBrk="0" hangingPunct="1">
      <a:defRPr sz="1920" kern="1200">
        <a:solidFill>
          <a:schemeClr val="tx1"/>
        </a:solidFill>
        <a:latin typeface="+mn-lt"/>
        <a:ea typeface="+mn-ea"/>
        <a:cs typeface="+mn-cs"/>
      </a:defRPr>
    </a:lvl6pPr>
    <a:lvl7pPr marL="4389120" algn="l" defTabSz="731520" rtl="0" eaLnBrk="1" latinLnBrk="0" hangingPunct="1">
      <a:defRPr sz="1920" kern="1200">
        <a:solidFill>
          <a:schemeClr val="tx1"/>
        </a:solidFill>
        <a:latin typeface="+mn-lt"/>
        <a:ea typeface="+mn-ea"/>
        <a:cs typeface="+mn-cs"/>
      </a:defRPr>
    </a:lvl7pPr>
    <a:lvl8pPr marL="5120640" algn="l" defTabSz="731520" rtl="0" eaLnBrk="1" latinLnBrk="0" hangingPunct="1">
      <a:defRPr sz="1920" kern="1200">
        <a:solidFill>
          <a:schemeClr val="tx1"/>
        </a:solidFill>
        <a:latin typeface="+mn-lt"/>
        <a:ea typeface="+mn-ea"/>
        <a:cs typeface="+mn-cs"/>
      </a:defRPr>
    </a:lvl8pPr>
    <a:lvl9pPr marL="5852160" algn="l" defTabSz="73152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ejm.org/doi/pdf/10.1056/NEJMc2004973?articleTools=true"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annals.org/aim/fullarticle/2764367/effectiveness-surgical-cotton-masks-blocking-sars-cov-2-controlled-comparison" TargetMode="External"/><Relationship Id="rId4" Type="http://schemas.openxmlformats.org/officeDocument/2006/relationships/hyperlink" Target="https://edhub.ama-assn.org/jn-learning/video-player/18357411"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dc-gov.ezproxy.uvm.edu/coronavirus/2019-ncov/infection-control/control-recommendations.html?CDC_AA_refVal=https%3A%2F%2Fwww.cdc.gov%2Fcoronavirus%2F2019-ncov%2Fhcp%2Finfection-control.html"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cdc.gov/coronavirus/2019-ncov/infection-control/control-recommendations.html"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3201/eid2606.200357"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cademic.oup.com/jtm/advance-article/doi/10.1093/jtm/taaa030/5766334"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labblog.uofmhealth.org/rounds/how-scientists-quantify-intensity-of-an-outbreak-like-covid-19" TargetMode="External"/><Relationship Id="rId5" Type="http://schemas.openxmlformats.org/officeDocument/2006/relationships/hyperlink" Target="https://doi.org/10.3201/eid2606.200357" TargetMode="External"/><Relationship Id="rId4" Type="http://schemas.openxmlformats.org/officeDocument/2006/relationships/hyperlink" Target="https://www.nejm.org/doi/full/10.1056/NEJMoa2001316"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BDDD1B-7981-514B-B211-D97C9422D57B}" type="slidenum">
              <a:rPr lang="en-US" smtClean="0"/>
              <a:pPr/>
              <a:t>1</a:t>
            </a:fld>
            <a:endParaRPr lang="en-US"/>
          </a:p>
        </p:txBody>
      </p:sp>
    </p:spTree>
    <p:extLst>
      <p:ext uri="{BB962C8B-B14F-4D97-AF65-F5344CB8AC3E}">
        <p14:creationId xmlns:p14="http://schemas.microsoft.com/office/powerpoint/2010/main" val="97921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Aerosolized droplets = occurs when airflow over fluid – little droplets form that contain the viral particle. </a:t>
            </a:r>
          </a:p>
          <a:p>
            <a:endParaRPr lang="en-US" dirty="0"/>
          </a:p>
          <a:p>
            <a:r>
              <a:rPr lang="en-US" dirty="0"/>
              <a:t>Large-droplet (over 5 micron) either 1. ballistic spread (surgical mask) or settle, then on fomite (cleaning, not touching face) - </a:t>
            </a:r>
            <a:r>
              <a:rPr lang="en-US" sz="1920" b="0" i="0" kern="1200" dirty="0">
                <a:solidFill>
                  <a:schemeClr val="tx1"/>
                </a:solidFill>
                <a:effectLst/>
                <a:latin typeface="+mn-lt"/>
                <a:ea typeface="+mn-ea"/>
                <a:cs typeface="+mn-cs"/>
              </a:rPr>
              <a:t> The virus persists on fomites in the environment.  Depending on the type of surface, virus may persist for roughly four days (</a:t>
            </a:r>
            <a:r>
              <a:rPr lang="en-US" sz="1920" b="0" i="0" u="none" strike="noStrike" kern="1200" dirty="0">
                <a:solidFill>
                  <a:schemeClr val="tx1"/>
                </a:solidFill>
                <a:effectLst/>
                <a:latin typeface="+mn-lt"/>
                <a:ea typeface="+mn-ea"/>
                <a:cs typeface="+mn-cs"/>
                <a:hlinkClick r:id="rId3"/>
              </a:rPr>
              <a:t>Doremalen et al. 3/17/19</a:t>
            </a:r>
            <a:r>
              <a:rPr lang="en-US" sz="1920" b="0" i="0" kern="1200" dirty="0">
                <a:solidFill>
                  <a:schemeClr val="tx1"/>
                </a:solidFill>
                <a:effectLst/>
                <a:latin typeface="+mn-lt"/>
                <a:ea typeface="+mn-ea"/>
                <a:cs typeface="+mn-cs"/>
              </a:rPr>
              <a:t>).</a:t>
            </a:r>
            <a:endParaRPr lang="en-US" dirty="0"/>
          </a:p>
          <a:p>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SARS-COV2 = 5-10 micron (probably)particles when generated by cough, talking, etc. Smaller when generated by CPR / intubation, etc.  (note; the NEJM article is using an artificial super-aerosolizer – not reflecting real life – but then seeing what happens). </a:t>
            </a:r>
            <a:r>
              <a:rPr lang="en-US" dirty="0" err="1"/>
              <a:t>Acutal</a:t>
            </a:r>
            <a:r>
              <a:rPr lang="en-US" dirty="0"/>
              <a:t> virus: Exact size of ncov2 is not known, but SARS-</a:t>
            </a:r>
            <a:r>
              <a:rPr lang="en-US" dirty="0" err="1"/>
              <a:t>CoV</a:t>
            </a:r>
            <a:r>
              <a:rPr lang="en-US" dirty="0"/>
              <a:t> was about 1 micron</a:t>
            </a:r>
          </a:p>
          <a:p>
            <a:endParaRPr lang="en-US" dirty="0"/>
          </a:p>
          <a:p>
            <a:r>
              <a:rPr lang="en-US" dirty="0"/>
              <a:t>Small droplet / aerosol = less than 5 micron. =&gt; can remain </a:t>
            </a:r>
            <a:r>
              <a:rPr lang="en-US" dirty="0" err="1"/>
              <a:t>airborn</a:t>
            </a:r>
            <a:r>
              <a:rPr lang="en-US" dirty="0"/>
              <a:t> = </a:t>
            </a:r>
            <a:r>
              <a:rPr lang="en-US" sz="1920" b="0" i="0" kern="1200" dirty="0">
                <a:solidFill>
                  <a:schemeClr val="tx1"/>
                </a:solidFill>
                <a:effectLst/>
                <a:latin typeface="+mn-lt"/>
                <a:ea typeface="+mn-ea"/>
                <a:cs typeface="+mn-cs"/>
              </a:rPr>
              <a:t>N95 mask or a powered, air-purifying respiratory (“PAPR”)</a:t>
            </a:r>
            <a:endParaRPr lang="en-US" dirty="0"/>
          </a:p>
          <a:p>
            <a:endParaRPr lang="en-US" dirty="0"/>
          </a:p>
          <a:p>
            <a:r>
              <a:rPr lang="en-US" dirty="0"/>
              <a:t>JAMA: range, not dichotomous, and cloud dynamics blur the distinction by size. - Video: dear God… </a:t>
            </a:r>
            <a:r>
              <a:rPr lang="en-US" dirty="0">
                <a:hlinkClick r:id="rId4"/>
              </a:rPr>
              <a:t>https://edhub.ama-assn.org/jn-learning/video-player/18357411</a:t>
            </a:r>
            <a:endParaRPr lang="en-US" dirty="0"/>
          </a:p>
          <a:p>
            <a:endParaRPr lang="en-US" dirty="0"/>
          </a:p>
          <a:p>
            <a:r>
              <a:rPr lang="en-US" dirty="0"/>
              <a:t>Why is it hard to study? Tough to say how any individual person got infected. </a:t>
            </a:r>
          </a:p>
          <a:p>
            <a:endParaRPr lang="en-US" dirty="0"/>
          </a:p>
          <a:p>
            <a:r>
              <a:rPr lang="en-US" dirty="0"/>
              <a:t>Is HFNC or NIPPV aerosolizing? </a:t>
            </a:r>
          </a:p>
          <a:p>
            <a:r>
              <a:rPr lang="en-US" dirty="0"/>
              <a:t>HFNC - </a:t>
            </a:r>
            <a:r>
              <a:rPr lang="en-US" sz="1920" b="0" i="0" kern="1200" dirty="0">
                <a:solidFill>
                  <a:schemeClr val="tx1"/>
                </a:solidFill>
                <a:effectLst/>
                <a:latin typeface="+mn-lt"/>
                <a:ea typeface="+mn-ea"/>
                <a:cs typeface="+mn-cs"/>
              </a:rPr>
              <a:t>HFNC supplies gas at a rate of ~40-60 liters/minute, whereas a normal cough achieves flow rates of ~400 liters/minute. Most guidelines say use, but use airborne precautions.</a:t>
            </a:r>
            <a:endParaRPr lang="en-US" dirty="0"/>
          </a:p>
          <a:p>
            <a:r>
              <a:rPr lang="en-US" dirty="0"/>
              <a:t>NIPPV – yes, need good mask fit and viral filter. </a:t>
            </a:r>
          </a:p>
          <a:p>
            <a:endParaRPr lang="en-US" dirty="0"/>
          </a:p>
          <a:p>
            <a:r>
              <a:rPr lang="en-US" sz="1920" b="0" i="0" kern="1200" dirty="0">
                <a:solidFill>
                  <a:schemeClr val="tx1"/>
                </a:solidFill>
                <a:effectLst/>
                <a:latin typeface="+mn-lt"/>
                <a:ea typeface="+mn-ea"/>
                <a:cs typeface="+mn-cs"/>
              </a:rPr>
              <a:t>possibly by the fecal-oral route (and blood) – viral particles are there but unclear if they can then be cultured. </a:t>
            </a:r>
            <a:endParaRPr lang="en-US" dirty="0"/>
          </a:p>
          <a:p>
            <a:endParaRPr lang="en-US" dirty="0"/>
          </a:p>
          <a:p>
            <a:endParaRPr lang="en-US" dirty="0"/>
          </a:p>
          <a:p>
            <a:r>
              <a:rPr lang="en-US" dirty="0"/>
              <a:t>From First10EM summary: </a:t>
            </a:r>
            <a:r>
              <a:rPr lang="en-US" sz="1920" b="0" i="0" kern="1200" dirty="0">
                <a:solidFill>
                  <a:schemeClr val="tx1"/>
                </a:solidFill>
                <a:effectLst/>
                <a:latin typeface="+mn-lt"/>
                <a:ea typeface="+mn-ea"/>
                <a:cs typeface="+mn-cs"/>
              </a:rPr>
              <a:t>In general, aerosols are liquid or solid particles suspended in air. (Tellier 2009; Judson 2019) </a:t>
            </a:r>
            <a:r>
              <a:rPr lang="en-US" sz="1920" b="1" i="0" kern="1200" dirty="0">
                <a:solidFill>
                  <a:schemeClr val="tx1"/>
                </a:solidFill>
                <a:effectLst/>
                <a:latin typeface="+mn-lt"/>
                <a:ea typeface="+mn-ea"/>
                <a:cs typeface="+mn-cs"/>
              </a:rPr>
              <a:t>They can be visible, like fog, but are most often invisible, like dust or pollen.</a:t>
            </a:r>
            <a:endParaRPr lang="en-US" b="1" dirty="0"/>
          </a:p>
          <a:p>
            <a:r>
              <a:rPr lang="en-US" dirty="0"/>
              <a:t>-----</a:t>
            </a:r>
          </a:p>
          <a:p>
            <a:endParaRPr lang="en-US" dirty="0"/>
          </a:p>
          <a:p>
            <a:r>
              <a:rPr lang="en-US" dirty="0"/>
              <a:t>Both droplets and aerosols can be generated during coughing, sneezing, talking or exhaling, but large droplets settle quickly whereas small aerosols can remain airborne and may transport over longer distances by airflow [11,12].</a:t>
            </a:r>
          </a:p>
          <a:p>
            <a:endParaRPr lang="en-US" dirty="0"/>
          </a:p>
          <a:p>
            <a:r>
              <a:rPr lang="en-US" dirty="0"/>
              <a:t>VERY hard to study: ABT initial rec and space suite Chinese HCW: but recommends both contact and airborne precautions for novel ARIs based on precautionary principle as the modes of transmission for the novel ARIs are unlikely to be known when they are first identified</a:t>
            </a:r>
          </a:p>
          <a:p>
            <a:endParaRPr lang="en-US" dirty="0"/>
          </a:p>
          <a:p>
            <a:endParaRPr lang="en-US" dirty="0"/>
          </a:p>
          <a:p>
            <a:r>
              <a:rPr lang="en-US" dirty="0"/>
              <a:t>Annals Letter :</a:t>
            </a:r>
            <a:r>
              <a:rPr lang="en-US" dirty="0">
                <a:hlinkClick r:id="rId5"/>
              </a:rPr>
              <a:t>https://annals.org/aim/fullarticle/2764367/effectiveness-surgical-cotton-masks-blocking-sars-cov-2-controlled-comparison</a:t>
            </a:r>
            <a:endParaRPr lang="en-US" dirty="0"/>
          </a:p>
          <a:p>
            <a:pPr fontAlgn="base"/>
            <a:r>
              <a:rPr lang="en-US" sz="1920" b="0" i="0" kern="1200" dirty="0">
                <a:solidFill>
                  <a:schemeClr val="tx1"/>
                </a:solidFill>
                <a:effectLst/>
                <a:latin typeface="+mn-lt"/>
                <a:ea typeface="+mn-ea"/>
                <a:cs typeface="+mn-cs"/>
              </a:rPr>
              <a:t> We compared disposable surgical masks (180 mm × 90 mm, 3 layers [inner surface mixed with polypropylene and polyethylene, polypropylene filter, and polypropylene outer surface], pleated, bulk packaged in cardboard; KM Dental Mask, KM Healthcare Corp) with reusable 100% cotton masks (160 mm × 135 mm, 2 layers, individually packaged in plastic; </a:t>
            </a:r>
            <a:r>
              <a:rPr lang="en-US" sz="1920" b="0" i="0" kern="1200" dirty="0" err="1">
                <a:solidFill>
                  <a:schemeClr val="tx1"/>
                </a:solidFill>
                <a:effectLst/>
                <a:latin typeface="+mn-lt"/>
                <a:ea typeface="+mn-ea"/>
                <a:cs typeface="+mn-cs"/>
              </a:rPr>
              <a:t>Seoulsa</a:t>
            </a:r>
            <a:r>
              <a:rPr lang="en-US" sz="1920" b="0" i="0" kern="1200" dirty="0">
                <a:solidFill>
                  <a:schemeClr val="tx1"/>
                </a:solidFill>
                <a:effectLst/>
                <a:latin typeface="+mn-lt"/>
                <a:ea typeface="+mn-ea"/>
                <a:cs typeface="+mn-cs"/>
              </a:rPr>
              <a:t>).</a:t>
            </a:r>
          </a:p>
          <a:p>
            <a:pPr fontAlgn="base"/>
            <a:r>
              <a:rPr lang="en-US" sz="1920" b="0" i="0" kern="1200" dirty="0">
                <a:solidFill>
                  <a:schemeClr val="tx1"/>
                </a:solidFill>
                <a:effectLst/>
                <a:latin typeface="+mn-lt"/>
                <a:ea typeface="+mn-ea"/>
                <a:cs typeface="+mn-cs"/>
              </a:rPr>
              <a:t>A petri dish (90 mm × 15 mm) containing 1 mL of viral transport media (sterile phosphate-buffered saline with bovine serum albumin, 0.1%; penicillin, 10 000 U/mL; streptomycin, 10 mg; and amphotericin B, 25 µg) was placed approximately 20 cm from the patients' mouths. Patients were instructed to cough 5 times each onto a petri dish while wearing the following sequence of masks: no mask, surgical mask, cotton mask, and again with no mask.</a:t>
            </a:r>
          </a:p>
          <a:p>
            <a:endParaRPr lang="en-US" dirty="0"/>
          </a:p>
          <a:p>
            <a:r>
              <a:rPr lang="en-US" dirty="0"/>
              <a:t>No difference, but no germs on the inside calls into question the reliability of the study.</a:t>
            </a:r>
          </a:p>
          <a:p>
            <a:endParaRPr lang="en-US" dirty="0"/>
          </a:p>
          <a:p>
            <a:r>
              <a:rPr lang="en-US" dirty="0"/>
              <a:t> </a:t>
            </a:r>
            <a:r>
              <a:rPr lang="en-US" sz="1920" b="0" i="0" kern="1200" dirty="0">
                <a:solidFill>
                  <a:schemeClr val="tx1"/>
                </a:solidFill>
                <a:effectLst/>
                <a:latin typeface="+mn-lt"/>
                <a:ea typeface="+mn-ea"/>
                <a:cs typeface="+mn-cs"/>
              </a:rPr>
              <a:t>However, the size and concentrations of SARS–CoV-2 in aerosols generated during coughing are unknown. Oberg and Brousseau (</a:t>
            </a:r>
            <a:r>
              <a:rPr lang="en-US" sz="1920" b="0" i="0" u="none" strike="noStrike" kern="1200" dirty="0">
                <a:solidFill>
                  <a:schemeClr val="tx1"/>
                </a:solidFill>
                <a:effectLst/>
                <a:latin typeface="+mn-lt"/>
                <a:ea typeface="+mn-ea"/>
                <a:cs typeface="+mn-cs"/>
              </a:rPr>
              <a:t>3</a:t>
            </a:r>
            <a:r>
              <a:rPr lang="en-US" sz="1920" b="0" i="0" kern="1200" dirty="0">
                <a:solidFill>
                  <a:schemeClr val="tx1"/>
                </a:solidFill>
                <a:effectLst/>
                <a:latin typeface="+mn-lt"/>
                <a:ea typeface="+mn-ea"/>
                <a:cs typeface="+mn-cs"/>
              </a:rPr>
              <a:t>) demonstrated that surgical masks did not exhibit adequate filter performance against aerosols measuring 0.9, 2.0, and 3.1 </a:t>
            </a:r>
            <a:r>
              <a:rPr lang="el-GR" sz="1920" b="0" i="0" kern="1200" dirty="0">
                <a:solidFill>
                  <a:schemeClr val="tx1"/>
                </a:solidFill>
                <a:effectLst/>
                <a:latin typeface="+mn-lt"/>
                <a:ea typeface="+mn-ea"/>
                <a:cs typeface="+mn-cs"/>
              </a:rPr>
              <a:t>μ</a:t>
            </a:r>
            <a:r>
              <a:rPr lang="en-US" sz="1920" b="0" i="0" kern="1200" dirty="0">
                <a:solidFill>
                  <a:schemeClr val="tx1"/>
                </a:solidFill>
                <a:effectLst/>
                <a:latin typeface="+mn-lt"/>
                <a:ea typeface="+mn-ea"/>
                <a:cs typeface="+mn-cs"/>
              </a:rPr>
              <a:t>m in diameter. Lee and colleagues (</a:t>
            </a:r>
            <a:r>
              <a:rPr lang="en-US" sz="1920" b="0" i="0" u="none" strike="noStrike" kern="1200" dirty="0">
                <a:solidFill>
                  <a:schemeClr val="tx1"/>
                </a:solidFill>
                <a:effectLst/>
                <a:latin typeface="+mn-lt"/>
                <a:ea typeface="+mn-ea"/>
                <a:cs typeface="+mn-cs"/>
              </a:rPr>
              <a:t>4</a:t>
            </a:r>
            <a:r>
              <a:rPr lang="en-US" sz="1920" b="0" i="0" kern="1200" dirty="0">
                <a:solidFill>
                  <a:schemeClr val="tx1"/>
                </a:solidFill>
                <a:effectLst/>
                <a:latin typeface="+mn-lt"/>
                <a:ea typeface="+mn-ea"/>
                <a:cs typeface="+mn-cs"/>
              </a:rPr>
              <a:t>) showed that particles 0.04 to 0.2 </a:t>
            </a:r>
            <a:r>
              <a:rPr lang="el-GR" sz="1920" b="0" i="0" kern="1200" dirty="0">
                <a:solidFill>
                  <a:schemeClr val="tx1"/>
                </a:solidFill>
                <a:effectLst/>
                <a:latin typeface="+mn-lt"/>
                <a:ea typeface="+mn-ea"/>
                <a:cs typeface="+mn-cs"/>
              </a:rPr>
              <a:t>μ</a:t>
            </a:r>
            <a:r>
              <a:rPr lang="en-US" sz="1920" b="0" i="0" kern="1200" dirty="0">
                <a:solidFill>
                  <a:schemeClr val="tx1"/>
                </a:solidFill>
                <a:effectLst/>
                <a:latin typeface="+mn-lt"/>
                <a:ea typeface="+mn-ea"/>
                <a:cs typeface="+mn-cs"/>
              </a:rPr>
              <a:t>m can penetrate surgical masks. The size of the SARS–</a:t>
            </a:r>
            <a:r>
              <a:rPr lang="en-US" sz="1920" b="0" i="0" kern="1200" dirty="0" err="1">
                <a:solidFill>
                  <a:schemeClr val="tx1"/>
                </a:solidFill>
                <a:effectLst/>
                <a:latin typeface="+mn-lt"/>
                <a:ea typeface="+mn-ea"/>
                <a:cs typeface="+mn-cs"/>
              </a:rPr>
              <a:t>CoV</a:t>
            </a:r>
            <a:r>
              <a:rPr lang="en-US" sz="1920" b="0" i="0" kern="1200" dirty="0">
                <a:solidFill>
                  <a:schemeClr val="tx1"/>
                </a:solidFill>
                <a:effectLst/>
                <a:latin typeface="+mn-lt"/>
                <a:ea typeface="+mn-ea"/>
                <a:cs typeface="+mn-cs"/>
              </a:rPr>
              <a:t> particle from the 2002–2004 outbreak was estimated as 0.08 to 0.14 </a:t>
            </a:r>
            <a:r>
              <a:rPr lang="el-GR" sz="1920" b="0" i="0" kern="1200" dirty="0">
                <a:solidFill>
                  <a:schemeClr val="tx1"/>
                </a:solidFill>
                <a:effectLst/>
                <a:latin typeface="+mn-lt"/>
                <a:ea typeface="+mn-ea"/>
                <a:cs typeface="+mn-cs"/>
              </a:rPr>
              <a:t>μ</a:t>
            </a:r>
            <a:r>
              <a:rPr lang="en-US" sz="1920" b="0" i="0" kern="1200" dirty="0">
                <a:solidFill>
                  <a:schemeClr val="tx1"/>
                </a:solidFill>
                <a:effectLst/>
                <a:latin typeface="+mn-lt"/>
                <a:ea typeface="+mn-ea"/>
                <a:cs typeface="+mn-cs"/>
              </a:rPr>
              <a:t>m (</a:t>
            </a:r>
            <a:r>
              <a:rPr lang="en-US" sz="1920" b="0" i="0" u="none" strike="noStrike" kern="1200" dirty="0">
                <a:solidFill>
                  <a:schemeClr val="tx1"/>
                </a:solidFill>
                <a:effectLst/>
                <a:latin typeface="+mn-lt"/>
                <a:ea typeface="+mn-ea"/>
                <a:cs typeface="+mn-cs"/>
              </a:rPr>
              <a:t>5</a:t>
            </a:r>
            <a:r>
              <a:rPr lang="en-US" sz="1920" b="0" i="0" kern="1200" dirty="0">
                <a:solidFill>
                  <a:schemeClr val="tx1"/>
                </a:solidFill>
                <a:effectLst/>
                <a:latin typeface="+mn-lt"/>
                <a:ea typeface="+mn-ea"/>
                <a:cs typeface="+mn-cs"/>
              </a:rPr>
              <a:t>); assuming that SARS-CoV-2 has a similar size, surgical masks are unlikely to effectively filter this virus.</a:t>
            </a:r>
          </a:p>
          <a:p>
            <a:endParaRPr lang="en-US" sz="1920" b="0" i="0" kern="1200" dirty="0">
              <a:solidFill>
                <a:schemeClr val="tx1"/>
              </a:solidFill>
              <a:effectLst/>
              <a:latin typeface="+mn-lt"/>
              <a:ea typeface="+mn-ea"/>
              <a:cs typeface="+mn-cs"/>
            </a:endParaRPr>
          </a:p>
          <a:p>
            <a:pPr marL="342900" indent="-342900">
              <a:buFont typeface="Wingdings" pitchFamily="2" charset="2"/>
              <a:buChar char="è"/>
            </a:pPr>
            <a:r>
              <a:rPr lang="en-US" sz="1920" b="0" i="0" kern="1200" dirty="0">
                <a:solidFill>
                  <a:schemeClr val="tx1"/>
                </a:solidFill>
                <a:effectLst/>
                <a:latin typeface="+mn-lt"/>
                <a:ea typeface="+mn-ea"/>
                <a:cs typeface="+mn-cs"/>
                <a:sym typeface="Wingdings" pitchFamily="2" charset="2"/>
              </a:rPr>
              <a:t>Studies suggesting benefit or cotton and surgical masks done in influenza. Not clear the particle size is the same. </a:t>
            </a:r>
          </a:p>
          <a:p>
            <a:pPr marL="342900" indent="-342900">
              <a:buFont typeface="Wingdings" pitchFamily="2" charset="2"/>
              <a:buChar char="è"/>
            </a:pPr>
            <a:endParaRPr lang="en-US" sz="1920" b="0" i="0" kern="1200" dirty="0">
              <a:solidFill>
                <a:schemeClr val="tx1"/>
              </a:solidFill>
              <a:effectLst/>
              <a:latin typeface="+mn-lt"/>
              <a:ea typeface="+mn-ea"/>
              <a:cs typeface="+mn-cs"/>
              <a:sym typeface="Wingdings" pitchFamily="2" charset="2"/>
            </a:endParaRPr>
          </a:p>
          <a:p>
            <a:pPr marL="342900" indent="-342900">
              <a:buFont typeface="Wingdings" pitchFamily="2" charset="2"/>
              <a:buChar char="è"/>
            </a:pPr>
            <a:endParaRPr lang="en-US" sz="1920" b="0" i="0" kern="1200" dirty="0">
              <a:solidFill>
                <a:schemeClr val="tx1"/>
              </a:solidFill>
              <a:effectLst/>
              <a:latin typeface="+mn-lt"/>
              <a:ea typeface="+mn-ea"/>
              <a:cs typeface="+mn-cs"/>
              <a:sym typeface="Wingdings" pitchFamily="2" charset="2"/>
            </a:endParaRPr>
          </a:p>
        </p:txBody>
      </p:sp>
      <p:sp>
        <p:nvSpPr>
          <p:cNvPr id="4" name="Slide Number Placeholder 3"/>
          <p:cNvSpPr>
            <a:spLocks noGrp="1"/>
          </p:cNvSpPr>
          <p:nvPr>
            <p:ph type="sldNum" sz="quarter" idx="5"/>
          </p:nvPr>
        </p:nvSpPr>
        <p:spPr/>
        <p:txBody>
          <a:bodyPr/>
          <a:lstStyle/>
          <a:p>
            <a:fld id="{60BDDD1B-7981-514B-B211-D97C9422D57B}" type="slidenum">
              <a:rPr lang="en-US" smtClean="0"/>
              <a:pPr/>
              <a:t>3</a:t>
            </a:fld>
            <a:endParaRPr lang="en-US"/>
          </a:p>
        </p:txBody>
      </p:sp>
    </p:spTree>
    <p:extLst>
      <p:ext uri="{BB962C8B-B14F-4D97-AF65-F5344CB8AC3E}">
        <p14:creationId xmlns:p14="http://schemas.microsoft.com/office/powerpoint/2010/main" val="49500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`SARS 1 (closest cousin </a:t>
            </a:r>
            <a:r>
              <a:rPr lang="en-US" dirty="0" err="1"/>
              <a:t>virologically</a:t>
            </a:r>
            <a:r>
              <a:rPr lang="en-US" dirty="0"/>
              <a:t>) data from breakout in Toronto = looking at EPIDEMIOLOGIC data of who actually was exposed. Retrospective. </a:t>
            </a:r>
          </a:p>
          <a:p>
            <a:endParaRPr lang="en-US" dirty="0"/>
          </a:p>
          <a:p>
            <a:r>
              <a:rPr lang="en-US" dirty="0"/>
              <a:t>Left picture = stratified by </a:t>
            </a:r>
            <a:r>
              <a:rPr lang="en-US" dirty="0" err="1"/>
              <a:t>activitity</a:t>
            </a:r>
            <a:endParaRPr lang="en-US" dirty="0"/>
          </a:p>
          <a:p>
            <a:r>
              <a:rPr lang="en-US" dirty="0"/>
              <a:t>Right picture = broken down by behaviors that correlated. </a:t>
            </a:r>
          </a:p>
          <a:p>
            <a:endParaRPr lang="en-US" dirty="0"/>
          </a:p>
          <a:p>
            <a:endParaRPr lang="en-US" dirty="0"/>
          </a:p>
          <a:p>
            <a:r>
              <a:rPr lang="en-US" dirty="0"/>
              <a:t>“WHO</a:t>
            </a:r>
          </a:p>
          <a:p>
            <a:r>
              <a:rPr lang="en-US" sz="1920" kern="1200" dirty="0">
                <a:solidFill>
                  <a:schemeClr val="tx1"/>
                </a:solidFill>
                <a:effectLst/>
                <a:latin typeface="+mn-lt"/>
                <a:ea typeface="+mn-ea"/>
                <a:cs typeface="+mn-cs"/>
              </a:rPr>
              <a:t>Respiratory infections can be transmitted through droplets of different sizes: when the droplet particles are</a:t>
            </a:r>
          </a:p>
          <a:p>
            <a:r>
              <a:rPr lang="en-US" sz="1920" kern="1200" dirty="0">
                <a:solidFill>
                  <a:schemeClr val="tx1"/>
                </a:solidFill>
                <a:effectLst/>
                <a:latin typeface="+mn-lt"/>
                <a:ea typeface="+mn-ea"/>
                <a:cs typeface="+mn-cs"/>
              </a:rPr>
              <a:t>&gt;5-10 </a:t>
            </a:r>
            <a:r>
              <a:rPr lang="el-GR" sz="1920" kern="1200" dirty="0">
                <a:solidFill>
                  <a:schemeClr val="tx1"/>
                </a:solidFill>
                <a:effectLst/>
                <a:latin typeface="+mn-lt"/>
                <a:ea typeface="+mn-ea"/>
                <a:cs typeface="+mn-cs"/>
              </a:rPr>
              <a:t>μ</a:t>
            </a:r>
            <a:r>
              <a:rPr lang="en-US" sz="1920" kern="1200" dirty="0">
                <a:solidFill>
                  <a:schemeClr val="tx1"/>
                </a:solidFill>
                <a:effectLst/>
                <a:latin typeface="+mn-lt"/>
                <a:ea typeface="+mn-ea"/>
                <a:cs typeface="+mn-cs"/>
              </a:rPr>
              <a:t>m in diameter they are referred to as respiratory droplets, and when then are &lt;5</a:t>
            </a:r>
            <a:r>
              <a:rPr lang="el-GR" sz="1920" kern="1200" dirty="0">
                <a:solidFill>
                  <a:schemeClr val="tx1"/>
                </a:solidFill>
                <a:effectLst/>
                <a:latin typeface="+mn-lt"/>
                <a:ea typeface="+mn-ea"/>
                <a:cs typeface="+mn-cs"/>
              </a:rPr>
              <a:t>μ</a:t>
            </a:r>
            <a:r>
              <a:rPr lang="en-US" sz="1920" kern="1200" dirty="0">
                <a:solidFill>
                  <a:schemeClr val="tx1"/>
                </a:solidFill>
                <a:effectLst/>
                <a:latin typeface="+mn-lt"/>
                <a:ea typeface="+mn-ea"/>
                <a:cs typeface="+mn-cs"/>
              </a:rPr>
              <a:t>m in diameter, they are referred to as droplet</a:t>
            </a:r>
          </a:p>
          <a:p>
            <a:r>
              <a:rPr lang="en-US" sz="1920" kern="1200" dirty="0">
                <a:solidFill>
                  <a:schemeClr val="tx1"/>
                </a:solidFill>
                <a:effectLst/>
                <a:latin typeface="+mn-lt"/>
                <a:ea typeface="+mn-ea"/>
                <a:cs typeface="+mn-cs"/>
              </a:rPr>
              <a:t>nuclei.1 According to current evidence, COVID-19 virus is primarily transmitted between people through respiratory droplets and</a:t>
            </a:r>
          </a:p>
          <a:p>
            <a:r>
              <a:rPr lang="en-US" sz="1920" kern="1200" dirty="0">
                <a:solidFill>
                  <a:schemeClr val="tx1"/>
                </a:solidFill>
                <a:effectLst/>
                <a:latin typeface="+mn-lt"/>
                <a:ea typeface="+mn-ea"/>
                <a:cs typeface="+mn-cs"/>
              </a:rPr>
              <a:t>contact routes.2-7 In an analysis of 75,465 COVID-19 cases in China, airborne transmission was not reported. </a:t>
            </a:r>
          </a:p>
          <a:p>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Airborne transmission is different from droplet transmission as it refers to the presence of microbes within droplet nuclei, which are</a:t>
            </a:r>
          </a:p>
          <a:p>
            <a:r>
              <a:rPr lang="en-US" sz="1920" kern="1200" dirty="0">
                <a:solidFill>
                  <a:schemeClr val="tx1"/>
                </a:solidFill>
                <a:effectLst/>
                <a:latin typeface="+mn-lt"/>
                <a:ea typeface="+mn-ea"/>
                <a:cs typeface="+mn-cs"/>
              </a:rPr>
              <a:t>generally considered to be particles &lt;5</a:t>
            </a:r>
            <a:r>
              <a:rPr lang="el-GR" sz="1920" kern="1200" dirty="0">
                <a:solidFill>
                  <a:schemeClr val="tx1"/>
                </a:solidFill>
                <a:effectLst/>
                <a:latin typeface="+mn-lt"/>
                <a:ea typeface="+mn-ea"/>
                <a:cs typeface="+mn-cs"/>
              </a:rPr>
              <a:t>μ</a:t>
            </a:r>
            <a:r>
              <a:rPr lang="en-US" sz="1920" kern="1200" dirty="0">
                <a:solidFill>
                  <a:schemeClr val="tx1"/>
                </a:solidFill>
                <a:effectLst/>
                <a:latin typeface="+mn-lt"/>
                <a:ea typeface="+mn-ea"/>
                <a:cs typeface="+mn-cs"/>
              </a:rPr>
              <a:t>m in diameter, can remain in the air for long periods of time and be transmitted to others</a:t>
            </a:r>
          </a:p>
          <a:p>
            <a:r>
              <a:rPr lang="en-US" sz="1920" kern="1200" dirty="0">
                <a:solidFill>
                  <a:schemeClr val="tx1"/>
                </a:solidFill>
                <a:effectLst/>
                <a:latin typeface="+mn-lt"/>
                <a:ea typeface="+mn-ea"/>
                <a:cs typeface="+mn-cs"/>
              </a:rPr>
              <a:t>over distances greater than 1 m.</a:t>
            </a:r>
          </a:p>
          <a:p>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In this</a:t>
            </a:r>
          </a:p>
          <a:p>
            <a:r>
              <a:rPr lang="en-US" sz="1920" kern="1200" dirty="0">
                <a:solidFill>
                  <a:schemeClr val="tx1"/>
                </a:solidFill>
                <a:effectLst/>
                <a:latin typeface="+mn-lt"/>
                <a:ea typeface="+mn-ea"/>
                <a:cs typeface="+mn-cs"/>
              </a:rPr>
              <a:t>experimental study, aerosols were generated using a three-jet Collison nebulizer and fed into a Goldberg drum under controlled</a:t>
            </a:r>
          </a:p>
          <a:p>
            <a:r>
              <a:rPr lang="en-US" sz="1920" kern="1200" dirty="0">
                <a:solidFill>
                  <a:schemeClr val="tx1"/>
                </a:solidFill>
                <a:effectLst/>
                <a:latin typeface="+mn-lt"/>
                <a:ea typeface="+mn-ea"/>
                <a:cs typeface="+mn-cs"/>
              </a:rPr>
              <a:t>laboratory conditions. This is a high-powered machine that does not reflect normal human cough conditions. Further, the finding of</a:t>
            </a:r>
          </a:p>
          <a:p>
            <a:r>
              <a:rPr lang="en-US" sz="1920" kern="1200" dirty="0">
                <a:solidFill>
                  <a:schemeClr val="tx1"/>
                </a:solidFill>
                <a:effectLst/>
                <a:latin typeface="+mn-lt"/>
                <a:ea typeface="+mn-ea"/>
                <a:cs typeface="+mn-cs"/>
              </a:rPr>
              <a:t>COVID-19 virus in aerosol particles up to 3 hours does not reflect a clinical setting in which aerosol-generating procedures are</a:t>
            </a:r>
          </a:p>
          <a:p>
            <a:r>
              <a:rPr lang="en-US" sz="1920" kern="1200" dirty="0">
                <a:solidFill>
                  <a:schemeClr val="tx1"/>
                </a:solidFill>
                <a:effectLst/>
                <a:latin typeface="+mn-lt"/>
                <a:ea typeface="+mn-ea"/>
                <a:cs typeface="+mn-cs"/>
              </a:rPr>
              <a:t>performed—that is, this was an experimentally induced aerosol-generating procedure.</a:t>
            </a:r>
          </a:p>
          <a:p>
            <a:endParaRPr lang="en-US" dirty="0"/>
          </a:p>
          <a:p>
            <a:r>
              <a:rPr lang="en-US" dirty="0"/>
              <a:t>“</a:t>
            </a:r>
            <a:endParaRPr lang="en-US" sz="1920" b="0" i="0" kern="1200" dirty="0">
              <a:solidFill>
                <a:schemeClr val="tx1"/>
              </a:solidFill>
              <a:effectLst/>
              <a:latin typeface="+mn-lt"/>
              <a:ea typeface="+mn-ea"/>
              <a:cs typeface="+mn-cs"/>
              <a:sym typeface="Wingdings" pitchFamily="2" charset="2"/>
            </a:endParaRPr>
          </a:p>
          <a:p>
            <a:pPr marL="342900" indent="-342900">
              <a:buFont typeface="Wingdings" pitchFamily="2" charset="2"/>
              <a:buChar char="è"/>
            </a:pPr>
            <a:endParaRPr lang="en-US" sz="1920" b="0" i="0" kern="1200" dirty="0">
              <a:solidFill>
                <a:schemeClr val="tx1"/>
              </a:solidFill>
              <a:effectLst/>
              <a:latin typeface="+mn-lt"/>
              <a:ea typeface="+mn-ea"/>
              <a:cs typeface="+mn-cs"/>
              <a:sym typeface="Wingdings" pitchFamily="2" charset="2"/>
            </a:endParaRPr>
          </a:p>
          <a:p>
            <a:pPr marL="342900" indent="-342900">
              <a:buFont typeface="Wingdings" pitchFamily="2" charset="2"/>
              <a:buChar char="è"/>
            </a:pPr>
            <a:r>
              <a:rPr lang="en-US" sz="1920" b="0" i="0" kern="1200" dirty="0">
                <a:solidFill>
                  <a:schemeClr val="tx1"/>
                </a:solidFill>
                <a:effectLst/>
                <a:latin typeface="+mn-lt"/>
                <a:ea typeface="+mn-ea"/>
                <a:cs typeface="+mn-cs"/>
              </a:rPr>
              <a:t>The United States </a:t>
            </a:r>
            <a:r>
              <a:rPr lang="en-US" sz="1920" b="0" i="0" u="none" strike="noStrike" kern="1200" dirty="0">
                <a:solidFill>
                  <a:schemeClr val="tx1"/>
                </a:solidFill>
                <a:effectLst/>
                <a:latin typeface="+mn-lt"/>
                <a:ea typeface="+mn-ea"/>
                <a:cs typeface="+mn-cs"/>
                <a:hlinkClick r:id="rId3"/>
              </a:rPr>
              <a:t>CDC previously recommended</a:t>
            </a:r>
            <a:r>
              <a:rPr lang="en-US" sz="1920" b="0" i="0" kern="1200" dirty="0">
                <a:solidFill>
                  <a:schemeClr val="tx1"/>
                </a:solidFill>
                <a:effectLst/>
                <a:latin typeface="+mn-lt"/>
                <a:ea typeface="+mn-ea"/>
                <a:cs typeface="+mn-cs"/>
              </a:rPr>
              <a:t> using airborne precautions all the time when managing COVID19 patients.  However, the CDC recently </a:t>
            </a:r>
            <a:r>
              <a:rPr lang="en-US" sz="1920" b="0" i="0" u="none" strike="noStrike" kern="1200" dirty="0">
                <a:solidFill>
                  <a:schemeClr val="tx1"/>
                </a:solidFill>
                <a:effectLst/>
                <a:latin typeface="+mn-lt"/>
                <a:ea typeface="+mn-ea"/>
                <a:cs typeface="+mn-cs"/>
                <a:hlinkClick r:id="rId4"/>
              </a:rPr>
              <a:t>updated their position</a:t>
            </a:r>
            <a:r>
              <a:rPr lang="en-US" sz="1920" b="0" i="0" kern="1200" dirty="0">
                <a:solidFill>
                  <a:schemeClr val="tx1"/>
                </a:solidFill>
                <a:effectLst/>
                <a:latin typeface="+mn-lt"/>
                <a:ea typeface="+mn-ea"/>
                <a:cs typeface="+mn-cs"/>
              </a:rPr>
              <a:t>, stating that surgical facemasks are acceptable when N95 masks run out.</a:t>
            </a:r>
            <a:endParaRPr lang="en-US" sz="1920" b="0" i="0" kern="1200" dirty="0">
              <a:solidFill>
                <a:schemeClr val="tx1"/>
              </a:solidFill>
              <a:effectLst/>
              <a:latin typeface="+mn-lt"/>
              <a:ea typeface="+mn-ea"/>
              <a:cs typeface="+mn-cs"/>
              <a:sym typeface="Wingdings" pitchFamily="2" charset="2"/>
            </a:endParaRPr>
          </a:p>
        </p:txBody>
      </p:sp>
      <p:sp>
        <p:nvSpPr>
          <p:cNvPr id="4" name="Slide Number Placeholder 3"/>
          <p:cNvSpPr>
            <a:spLocks noGrp="1"/>
          </p:cNvSpPr>
          <p:nvPr>
            <p:ph type="sldNum" sz="quarter" idx="5"/>
          </p:nvPr>
        </p:nvSpPr>
        <p:spPr/>
        <p:txBody>
          <a:bodyPr/>
          <a:lstStyle/>
          <a:p>
            <a:fld id="{60BDDD1B-7981-514B-B211-D97C9422D57B}" type="slidenum">
              <a:rPr lang="en-US" smtClean="0"/>
              <a:pPr/>
              <a:t>4</a:t>
            </a:fld>
            <a:endParaRPr lang="en-US"/>
          </a:p>
        </p:txBody>
      </p:sp>
    </p:spTree>
    <p:extLst>
      <p:ext uri="{BB962C8B-B14F-4D97-AF65-F5344CB8AC3E}">
        <p14:creationId xmlns:p14="http://schemas.microsoft.com/office/powerpoint/2010/main" val="69775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Incubation period = 5.1 days</a:t>
            </a:r>
          </a:p>
          <a:p>
            <a:endParaRPr lang="en-US" dirty="0"/>
          </a:p>
          <a:p>
            <a:r>
              <a:rPr lang="en-US" dirty="0"/>
              <a:t>Mismatch = 2 days (</a:t>
            </a:r>
            <a:r>
              <a:rPr lang="en-US" dirty="0" err="1"/>
              <a:t>ish</a:t>
            </a:r>
            <a:r>
              <a:rPr lang="en-US" dirty="0"/>
              <a:t>) -&gt; this is advantageous for viruses to evolve to have this period. </a:t>
            </a:r>
          </a:p>
          <a:p>
            <a:endParaRPr lang="en-US" dirty="0"/>
          </a:p>
          <a:p>
            <a:r>
              <a:rPr lang="en-US" dirty="0"/>
              <a:t>Latent period = more dependent on virus</a:t>
            </a:r>
          </a:p>
          <a:p>
            <a:r>
              <a:rPr lang="en-US" dirty="0"/>
              <a:t>Incubation period = more dependent on patient characteristics</a:t>
            </a:r>
          </a:p>
          <a:p>
            <a:endParaRPr lang="en-US" dirty="0"/>
          </a:p>
          <a:p>
            <a:r>
              <a:rPr lang="en-US" dirty="0"/>
              <a:t>Thus mismatch period may be different between populations (SNF residents – where it’s been studied- and HCW as an example)</a:t>
            </a:r>
          </a:p>
          <a:p>
            <a:endParaRPr lang="en-US" dirty="0"/>
          </a:p>
          <a:p>
            <a:r>
              <a:rPr lang="en-US" sz="1920" b="1" i="0" kern="1200" dirty="0">
                <a:solidFill>
                  <a:schemeClr val="tx1"/>
                </a:solidFill>
                <a:effectLst/>
                <a:latin typeface="+mn-lt"/>
                <a:ea typeface="+mn-ea"/>
                <a:cs typeface="+mn-cs"/>
              </a:rPr>
              <a:t>Serial interval</a:t>
            </a:r>
            <a:r>
              <a:rPr lang="en-US" sz="1920" b="0" i="0" kern="1200" dirty="0">
                <a:solidFill>
                  <a:schemeClr val="tx1"/>
                </a:solidFill>
                <a:effectLst/>
                <a:latin typeface="+mn-lt"/>
                <a:ea typeface="+mn-ea"/>
                <a:cs typeface="+mn-cs"/>
              </a:rPr>
              <a:t>: The serial interval (the time between successive cases in a chain of transmission) has been calculated to be as short as 3.96 days (95% CI 3.53–4.39 days) in one study of 468 confirmed cases reported in mainland China outside of Hubei Province.</a:t>
            </a:r>
            <a:r>
              <a:rPr lang="en-US" sz="1920" b="0" i="0" kern="1200" baseline="30000" dirty="0">
                <a:solidFill>
                  <a:schemeClr val="tx1"/>
                </a:solidFill>
                <a:effectLst/>
                <a:latin typeface="+mn-lt"/>
                <a:ea typeface="+mn-ea"/>
                <a:cs typeface="+mn-cs"/>
                <a:hlinkClick r:id="rId3"/>
              </a:rPr>
              <a:t>59</a:t>
            </a:r>
            <a:r>
              <a:rPr lang="en-US" sz="192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6</a:t>
            </a:fld>
            <a:endParaRPr lang="en-US"/>
          </a:p>
        </p:txBody>
      </p:sp>
    </p:spTree>
    <p:extLst>
      <p:ext uri="{BB962C8B-B14F-4D97-AF65-F5344CB8AC3E}">
        <p14:creationId xmlns:p14="http://schemas.microsoft.com/office/powerpoint/2010/main" val="1110320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20" b="0" i="0" kern="1200" dirty="0">
                <a:solidFill>
                  <a:schemeClr val="tx1"/>
                </a:solidFill>
                <a:effectLst/>
                <a:latin typeface="+mn-lt"/>
                <a:ea typeface="+mn-ea"/>
                <a:cs typeface="+mn-cs"/>
              </a:rPr>
              <a:t>incubation period range from 1 to 14 days with a median of 5 to 6 days: Split off – difference between infection etc.?</a:t>
            </a:r>
            <a:endParaRPr lang="en-US" dirty="0"/>
          </a:p>
          <a:p>
            <a:endParaRPr lang="en-US" dirty="0"/>
          </a:p>
          <a:p>
            <a:r>
              <a:rPr lang="en-US" dirty="0"/>
              <a:t>What to do: The following strategies are recommended to slow the rate of SARS-CoV-2 spread: </a:t>
            </a:r>
          </a:p>
          <a:p>
            <a:r>
              <a:rPr lang="en-US" dirty="0"/>
              <a:t>■ Contact tracing </a:t>
            </a:r>
          </a:p>
          <a:p>
            <a:r>
              <a:rPr lang="en-US" dirty="0"/>
              <a:t>■ Social /Physical distancing </a:t>
            </a:r>
          </a:p>
          <a:p>
            <a:r>
              <a:rPr lang="en-US" dirty="0"/>
              <a:t>■ Quarantine of suspected cases and exposed individuals</a:t>
            </a:r>
          </a:p>
          <a:p>
            <a:r>
              <a:rPr lang="en-US" dirty="0"/>
              <a:t>■ Travel restrictions</a:t>
            </a:r>
          </a:p>
          <a:p>
            <a:endParaRPr lang="en-US" dirty="0"/>
          </a:p>
          <a:p>
            <a:r>
              <a:rPr lang="en-US" dirty="0"/>
              <a:t>Study 1: RN home residents were actively shedding virus before symptoms</a:t>
            </a:r>
          </a:p>
          <a:p>
            <a:endParaRPr lang="en-US" dirty="0"/>
          </a:p>
          <a:p>
            <a:r>
              <a:rPr lang="en-US" dirty="0"/>
              <a:t>Study 2: Infections are documented from these patients. Study of contact tracing in MMWR https://</a:t>
            </a:r>
            <a:r>
              <a:rPr lang="en-US" dirty="0" err="1"/>
              <a:t>www.cdc.gov</a:t>
            </a:r>
            <a:r>
              <a:rPr lang="en-US" dirty="0"/>
              <a:t>/</a:t>
            </a:r>
            <a:r>
              <a:rPr lang="en-US" dirty="0" err="1"/>
              <a:t>mmwr</a:t>
            </a:r>
            <a:r>
              <a:rPr lang="en-US" dirty="0"/>
              <a:t>/volumes/69/</a:t>
            </a:r>
            <a:r>
              <a:rPr lang="en-US" dirty="0" err="1"/>
              <a:t>wr</a:t>
            </a:r>
            <a:r>
              <a:rPr lang="en-US" dirty="0"/>
              <a:t>/mm6914e1. </a:t>
            </a:r>
            <a:r>
              <a:rPr lang="en-US" dirty="0" err="1"/>
              <a:t>htm?s_cid</a:t>
            </a:r>
            <a:r>
              <a:rPr lang="en-US" dirty="0"/>
              <a:t>=mm6914e1_w</a:t>
            </a:r>
          </a:p>
          <a:p>
            <a:endParaRPr lang="en-US" dirty="0"/>
          </a:p>
          <a:p>
            <a:r>
              <a:rPr lang="en-US" dirty="0"/>
              <a:t>“The possibility of </a:t>
            </a:r>
            <a:r>
              <a:rPr lang="en-US" dirty="0" err="1"/>
              <a:t>presymptomatic</a:t>
            </a:r>
            <a:r>
              <a:rPr lang="en-US" dirty="0"/>
              <a:t> transmission of SARS-CoV-2 increases the challenges of COVID-19 containment measures, which are predicated on early detection and isolation of symptomatic persons.” –MMWR Report</a:t>
            </a:r>
          </a:p>
          <a:p>
            <a:endParaRPr lang="en-US" dirty="0"/>
          </a:p>
          <a:p>
            <a:r>
              <a:rPr lang="en-US" dirty="0"/>
              <a:t>Limitation: this spread may be more common in older folks with weaker immune systems (selected in these series) – but does show that it is possible.</a:t>
            </a:r>
          </a:p>
        </p:txBody>
      </p:sp>
      <p:sp>
        <p:nvSpPr>
          <p:cNvPr id="4" name="Slide Number Placeholder 3"/>
          <p:cNvSpPr>
            <a:spLocks noGrp="1"/>
          </p:cNvSpPr>
          <p:nvPr>
            <p:ph type="sldNum" sz="quarter" idx="5"/>
          </p:nvPr>
        </p:nvSpPr>
        <p:spPr/>
        <p:txBody>
          <a:bodyPr/>
          <a:lstStyle/>
          <a:p>
            <a:fld id="{60BDDD1B-7981-514B-B211-D97C9422D57B}" type="slidenum">
              <a:rPr lang="en-US" smtClean="0"/>
              <a:pPr/>
              <a:t>7</a:t>
            </a:fld>
            <a:endParaRPr lang="en-US"/>
          </a:p>
        </p:txBody>
      </p:sp>
    </p:spTree>
    <p:extLst>
      <p:ext uri="{BB962C8B-B14F-4D97-AF65-F5344CB8AC3E}">
        <p14:creationId xmlns:p14="http://schemas.microsoft.com/office/powerpoint/2010/main" val="325313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More cases: NEJM and JAMA – just emphasizes that when rigorous contact tracing occurs, this is seen without question. </a:t>
            </a:r>
          </a:p>
        </p:txBody>
      </p:sp>
      <p:sp>
        <p:nvSpPr>
          <p:cNvPr id="4" name="Slide Number Placeholder 3"/>
          <p:cNvSpPr>
            <a:spLocks noGrp="1"/>
          </p:cNvSpPr>
          <p:nvPr>
            <p:ph type="sldNum" sz="quarter" idx="5"/>
          </p:nvPr>
        </p:nvSpPr>
        <p:spPr/>
        <p:txBody>
          <a:bodyPr/>
          <a:lstStyle/>
          <a:p>
            <a:fld id="{60BDDD1B-7981-514B-B211-D97C9422D57B}" type="slidenum">
              <a:rPr lang="en-US" smtClean="0"/>
              <a:pPr/>
              <a:t>8</a:t>
            </a:fld>
            <a:endParaRPr lang="en-US"/>
          </a:p>
        </p:txBody>
      </p:sp>
    </p:spTree>
    <p:extLst>
      <p:ext uri="{BB962C8B-B14F-4D97-AF65-F5344CB8AC3E}">
        <p14:creationId xmlns:p14="http://schemas.microsoft.com/office/powerpoint/2010/main" val="28768120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don’t have symptoms =&gt; obviously we are going to miss the 2 days of pre-symptomatic transmission.  Mask policies are to try to combat this, but are not perfect. No other alternatives that I can think of</a:t>
            </a:r>
          </a:p>
          <a:p>
            <a:endParaRPr lang="en-US" dirty="0"/>
          </a:p>
          <a:p>
            <a:r>
              <a:rPr lang="en-US" dirty="0"/>
              <a:t>When can you return to work? </a:t>
            </a:r>
          </a:p>
          <a:p>
            <a:r>
              <a:rPr lang="en-US" dirty="0"/>
              <a:t>If never positive = we are observing course + tests</a:t>
            </a:r>
          </a:p>
          <a:p>
            <a:r>
              <a:rPr lang="en-US" dirty="0"/>
              <a:t>If positive (thankfully haven’t happened yet – will probably need tests to confirm clearance. </a:t>
            </a:r>
          </a:p>
          <a:p>
            <a:endParaRPr lang="en-US" dirty="0"/>
          </a:p>
          <a:p>
            <a:r>
              <a:rPr lang="en-US" dirty="0"/>
              <a:t>Orange = PCR + (may not exactly be infectiousness. </a:t>
            </a:r>
          </a:p>
          <a:p>
            <a:r>
              <a:rPr lang="en-US" dirty="0"/>
              <a:t>Blue dot = resolution of symptoms. </a:t>
            </a:r>
          </a:p>
          <a:p>
            <a:endParaRPr lang="en-US" dirty="0"/>
          </a:p>
          <a:p>
            <a:endParaRPr lang="en-US" dirty="0"/>
          </a:p>
          <a:p>
            <a:r>
              <a:rPr lang="en-US" dirty="0"/>
              <a:t>Lancet SARS 1 meta-analysis</a:t>
            </a:r>
          </a:p>
          <a:p>
            <a:r>
              <a:rPr lang="en-US" dirty="0"/>
              <a:t>. Meta-analysis of six case-control studies suggests that physical measures are highly effective in preventing the spread of SARS: handwashing more than 10 times daily (odds ratio 0.45, 95% confidence interval 0.36 to 0.57; number needed to treat=4, 95% confidence interval 3.65 to 5.52); wearing masks (0.32, 0.25 to 0.40; NNT=6, 4.54 to 8.03); wearing N95 masks (0.09, 0.03 to 0.30; NNT=3, 2.37 to 4.06); wearing gloves (0.43, 0.29 to 0.65; NNT=5, 4.15 to 15.41); wearing gowns (0.23, 0.14 to 0.37; NNT=5, 3.37 to 7.12); and handwashing, masks, gloves, and gowns combined (0.09, 0.02 to 0.35; NNT=3, 2.66 to 4.97)</a:t>
            </a:r>
          </a:p>
          <a:p>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9</a:t>
            </a:fld>
            <a:endParaRPr lang="en-US"/>
          </a:p>
        </p:txBody>
      </p:sp>
    </p:spTree>
    <p:extLst>
      <p:ext uri="{BB962C8B-B14F-4D97-AF65-F5344CB8AC3E}">
        <p14:creationId xmlns:p14="http://schemas.microsoft.com/office/powerpoint/2010/main" val="3928587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Characteristics such as the attack rate (% of individuals in an at-risk population who acquire the infection), </a:t>
            </a:r>
          </a:p>
          <a:p>
            <a:endParaRPr lang="en-US" dirty="0"/>
          </a:p>
          <a:p>
            <a:r>
              <a:rPr lang="en-US" dirty="0"/>
              <a:t>R0 (R naught, the expected number of cases directly generated by one case in a population where all individuals are susceptible to infection), factors such as testing rate, population density, and control strategies that vary from location to location. These factors may also change over time. Table 1 summarizes reported epidemiologic characteristics of SARS-CoV-29</a:t>
            </a:r>
          </a:p>
          <a:p>
            <a:endParaRPr lang="en-US" dirty="0"/>
          </a:p>
          <a:p>
            <a:r>
              <a:rPr lang="en-US" sz="1920" b="0" i="0" kern="1200" dirty="0">
                <a:solidFill>
                  <a:schemeClr val="tx1"/>
                </a:solidFill>
                <a:effectLst/>
                <a:latin typeface="+mn-lt"/>
                <a:ea typeface="+mn-ea"/>
                <a:cs typeface="+mn-cs"/>
              </a:rPr>
              <a:t>The reproductive number (R</a:t>
            </a:r>
            <a:r>
              <a:rPr lang="en-US" sz="1920" b="0" i="0" kern="1200" baseline="-25000" dirty="0">
                <a:solidFill>
                  <a:schemeClr val="tx1"/>
                </a:solidFill>
                <a:effectLst/>
                <a:latin typeface="+mn-lt"/>
                <a:ea typeface="+mn-ea"/>
                <a:cs typeface="+mn-cs"/>
              </a:rPr>
              <a:t>0</a:t>
            </a:r>
            <a:r>
              <a:rPr lang="en-US" sz="1920" b="0" i="0" kern="1200" dirty="0">
                <a:solidFill>
                  <a:schemeClr val="tx1"/>
                </a:solidFill>
                <a:effectLst/>
                <a:latin typeface="+mn-lt"/>
                <a:ea typeface="+mn-ea"/>
                <a:cs typeface="+mn-cs"/>
              </a:rPr>
              <a:t>) (the expected number of secondary cases produced by a single infected person in a susceptible population) for SARS-CoV-2, although still preliminary, is estimated between 2 and 3, </a:t>
            </a:r>
          </a:p>
          <a:p>
            <a:endParaRPr lang="en-US" sz="1920" b="0" i="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The effective reproduction number Rt, defined as the mean number of secondary cases generated by a typical primary case at time t in a population</a:t>
            </a:r>
          </a:p>
          <a:p>
            <a:endParaRPr lang="en-US" dirty="0"/>
          </a:p>
          <a:p>
            <a:endParaRPr lang="en-US" dirty="0"/>
          </a:p>
          <a:p>
            <a:endParaRPr lang="en-US" dirty="0"/>
          </a:p>
          <a:p>
            <a:r>
              <a:rPr lang="en-US" dirty="0"/>
              <a:t>Modifiable - </a:t>
            </a:r>
            <a:r>
              <a:rPr lang="en-US" sz="1920" b="0" i="0" kern="1200" dirty="0">
                <a:solidFill>
                  <a:schemeClr val="tx1"/>
                </a:solidFill>
                <a:effectLst/>
                <a:latin typeface="+mn-lt"/>
                <a:ea typeface="+mn-ea"/>
                <a:cs typeface="+mn-cs"/>
              </a:rPr>
              <a:t>The R⌀ on board the Diamond Princess cruise ship was 15 – illustrating that cramped quarters with inadequate hygiene will </a:t>
            </a:r>
            <a:r>
              <a:rPr lang="en-US" sz="1920" b="0" i="1" kern="1200" dirty="0">
                <a:solidFill>
                  <a:schemeClr val="tx1"/>
                </a:solidFill>
                <a:effectLst/>
                <a:latin typeface="+mn-lt"/>
                <a:ea typeface="+mn-ea"/>
                <a:cs typeface="+mn-cs"/>
              </a:rPr>
              <a:t>increase</a:t>
            </a:r>
            <a:r>
              <a:rPr lang="en-US" sz="1920" b="0" i="0" kern="1200" dirty="0">
                <a:solidFill>
                  <a:schemeClr val="tx1"/>
                </a:solidFill>
                <a:effectLst/>
                <a:latin typeface="+mn-lt"/>
                <a:ea typeface="+mn-ea"/>
                <a:cs typeface="+mn-cs"/>
              </a:rPr>
              <a:t> R⌀ (</a:t>
            </a:r>
            <a:r>
              <a:rPr lang="en-US" sz="1920" b="0" i="0" u="none" strike="noStrike" kern="1200" dirty="0">
                <a:solidFill>
                  <a:schemeClr val="tx1"/>
                </a:solidFill>
                <a:effectLst/>
                <a:latin typeface="+mn-lt"/>
                <a:ea typeface="+mn-ea"/>
                <a:cs typeface="+mn-cs"/>
                <a:hlinkClick r:id="rId3"/>
              </a:rPr>
              <a:t>Rocklov 2/28</a:t>
            </a:r>
            <a:r>
              <a:rPr lang="en-US" sz="1920" b="0" i="0" kern="1200" dirty="0">
                <a:solidFill>
                  <a:schemeClr val="tx1"/>
                </a:solidFill>
                <a:effectLst/>
                <a:latin typeface="+mn-lt"/>
                <a:ea typeface="+mn-ea"/>
                <a:cs typeface="+mn-cs"/>
              </a:rPr>
              <a:t>).</a:t>
            </a:r>
          </a:p>
          <a:p>
            <a:endParaRPr lang="en-US" sz="1920" b="0" i="0" kern="1200" dirty="0">
              <a:solidFill>
                <a:schemeClr val="tx1"/>
              </a:solidFill>
              <a:effectLst/>
              <a:latin typeface="+mn-lt"/>
              <a:ea typeface="+mn-ea"/>
              <a:cs typeface="+mn-cs"/>
            </a:endParaRPr>
          </a:p>
          <a:p>
            <a:r>
              <a:rPr lang="en-US" sz="1920" b="0" i="0" kern="1200" dirty="0">
                <a:solidFill>
                  <a:schemeClr val="tx1"/>
                </a:solidFill>
                <a:effectLst/>
                <a:latin typeface="+mn-lt"/>
                <a:ea typeface="+mn-ea"/>
                <a:cs typeface="+mn-cs"/>
              </a:rPr>
              <a:t>Containment vs mitigation of spread = containment is only valid if there is not </a:t>
            </a:r>
            <a:r>
              <a:rPr lang="en-US" sz="1920" b="0" i="0" kern="1200" dirty="0" err="1">
                <a:solidFill>
                  <a:schemeClr val="tx1"/>
                </a:solidFill>
                <a:effectLst/>
                <a:latin typeface="+mn-lt"/>
                <a:ea typeface="+mn-ea"/>
                <a:cs typeface="+mn-cs"/>
              </a:rPr>
              <a:t>csignficant</a:t>
            </a:r>
            <a:r>
              <a:rPr lang="en-US" sz="1920" b="0" i="0" kern="1200" dirty="0">
                <a:solidFill>
                  <a:schemeClr val="tx1"/>
                </a:solidFill>
                <a:effectLst/>
                <a:latin typeface="+mn-lt"/>
                <a:ea typeface="+mn-ea"/>
                <a:cs typeface="+mn-cs"/>
              </a:rPr>
              <a:t> community spready. </a:t>
            </a:r>
          </a:p>
          <a:p>
            <a:endParaRPr lang="en-US" sz="1920" b="0" i="0" kern="1200" dirty="0">
              <a:solidFill>
                <a:schemeClr val="tx1"/>
              </a:solidFill>
              <a:effectLst/>
              <a:latin typeface="+mn-lt"/>
              <a:ea typeface="+mn-ea"/>
              <a:cs typeface="+mn-cs"/>
            </a:endParaRPr>
          </a:p>
          <a:p>
            <a:endParaRPr lang="en-US" sz="1920" b="0" i="0" kern="1200" dirty="0">
              <a:solidFill>
                <a:schemeClr val="tx1"/>
              </a:solidFill>
              <a:effectLst/>
              <a:latin typeface="+mn-lt"/>
              <a:ea typeface="+mn-ea"/>
              <a:cs typeface="+mn-cs"/>
            </a:endParaRPr>
          </a:p>
          <a:p>
            <a:r>
              <a:rPr lang="en-US" sz="1920" b="0" i="0" kern="1200" dirty="0">
                <a:solidFill>
                  <a:schemeClr val="tx1"/>
                </a:solidFill>
                <a:effectLst/>
                <a:latin typeface="+mn-lt"/>
                <a:ea typeface="+mn-ea"/>
                <a:cs typeface="+mn-cs"/>
              </a:rPr>
              <a:t>ACP: </a:t>
            </a:r>
            <a:r>
              <a:rPr lang="en-US" sz="1920" b="0" i="0" kern="1200" dirty="0" err="1">
                <a:solidFill>
                  <a:schemeClr val="tx1"/>
                </a:solidFill>
                <a:effectLst/>
                <a:latin typeface="+mn-lt"/>
                <a:ea typeface="+mn-ea"/>
                <a:cs typeface="+mn-cs"/>
              </a:rPr>
              <a:t>nitial</a:t>
            </a:r>
            <a:r>
              <a:rPr lang="en-US" sz="1920" b="0" i="0" kern="1200" dirty="0">
                <a:solidFill>
                  <a:schemeClr val="tx1"/>
                </a:solidFill>
                <a:effectLst/>
                <a:latin typeface="+mn-lt"/>
                <a:ea typeface="+mn-ea"/>
                <a:cs typeface="+mn-cs"/>
              </a:rPr>
              <a:t> cases in Wuhan, China, R</a:t>
            </a:r>
            <a:r>
              <a:rPr lang="en-US" sz="1920" b="0" i="0" kern="1200" baseline="-25000" dirty="0">
                <a:solidFill>
                  <a:schemeClr val="tx1"/>
                </a:solidFill>
                <a:effectLst/>
                <a:latin typeface="+mn-lt"/>
                <a:ea typeface="+mn-ea"/>
                <a:cs typeface="+mn-cs"/>
              </a:rPr>
              <a:t>0</a:t>
            </a:r>
            <a:r>
              <a:rPr lang="en-US" sz="1920" b="0" i="0" kern="1200" dirty="0">
                <a:solidFill>
                  <a:schemeClr val="tx1"/>
                </a:solidFill>
                <a:effectLst/>
                <a:latin typeface="+mn-lt"/>
                <a:ea typeface="+mn-ea"/>
                <a:cs typeface="+mn-cs"/>
              </a:rPr>
              <a:t> was estimated to be 2.2 (95% CI, 1.4 to 3.9)</a:t>
            </a:r>
            <a:r>
              <a:rPr lang="en-US" sz="1920" b="0" i="0" kern="1200" baseline="30000" dirty="0">
                <a:solidFill>
                  <a:schemeClr val="tx1"/>
                </a:solidFill>
                <a:effectLst/>
                <a:latin typeface="+mn-lt"/>
                <a:ea typeface="+mn-ea"/>
                <a:cs typeface="+mn-cs"/>
                <a:hlinkClick r:id="rId4"/>
              </a:rPr>
              <a:t>36</a:t>
            </a:r>
            <a:r>
              <a:rPr lang="en-US" sz="1920" b="0" i="0" kern="1200" dirty="0">
                <a:solidFill>
                  <a:schemeClr val="tx1"/>
                </a:solidFill>
                <a:effectLst/>
                <a:latin typeface="+mn-lt"/>
                <a:ea typeface="+mn-ea"/>
                <a:cs typeface="+mn-cs"/>
              </a:rPr>
              <a:t>. A more recently estimated R</a:t>
            </a:r>
            <a:r>
              <a:rPr lang="en-US" sz="1920" b="0" i="0" kern="1200" baseline="-25000" dirty="0">
                <a:solidFill>
                  <a:schemeClr val="tx1"/>
                </a:solidFill>
                <a:effectLst/>
                <a:latin typeface="+mn-lt"/>
                <a:ea typeface="+mn-ea"/>
                <a:cs typeface="+mn-cs"/>
              </a:rPr>
              <a:t>0</a:t>
            </a:r>
            <a:r>
              <a:rPr lang="en-US" sz="1920" b="0" i="0" kern="1200" dirty="0">
                <a:solidFill>
                  <a:schemeClr val="tx1"/>
                </a:solidFill>
                <a:effectLst/>
                <a:latin typeface="+mn-lt"/>
                <a:ea typeface="+mn-ea"/>
                <a:cs typeface="+mn-cs"/>
              </a:rPr>
              <a:t> of 1.32 (95% CI 1.16–1.48) was calculated using updated estimates of serial interval and exponential transmission curves</a:t>
            </a:r>
            <a:r>
              <a:rPr lang="en-US" sz="1920" b="0" i="0" kern="1200" baseline="30000" dirty="0">
                <a:solidFill>
                  <a:schemeClr val="tx1"/>
                </a:solidFill>
                <a:effectLst/>
                <a:latin typeface="+mn-lt"/>
                <a:ea typeface="+mn-ea"/>
                <a:cs typeface="+mn-cs"/>
                <a:hlinkClick r:id="rId5"/>
              </a:rPr>
              <a:t>59</a:t>
            </a:r>
            <a:r>
              <a:rPr lang="en-US" sz="1920" b="0" i="0" kern="1200" dirty="0">
                <a:solidFill>
                  <a:schemeClr val="tx1"/>
                </a:solidFill>
                <a:effectLst/>
                <a:latin typeface="+mn-lt"/>
                <a:ea typeface="+mn-ea"/>
                <a:cs typeface="+mn-cs"/>
              </a:rPr>
              <a:t>. The actual R</a:t>
            </a:r>
            <a:r>
              <a:rPr lang="en-US" sz="1920" b="0" i="0" kern="1200" baseline="-25000" dirty="0">
                <a:solidFill>
                  <a:schemeClr val="tx1"/>
                </a:solidFill>
                <a:effectLst/>
                <a:latin typeface="+mn-lt"/>
                <a:ea typeface="+mn-ea"/>
                <a:cs typeface="+mn-cs"/>
              </a:rPr>
              <a:t>0</a:t>
            </a:r>
            <a:r>
              <a:rPr lang="en-US" sz="1920" b="0" i="0" kern="1200" dirty="0">
                <a:solidFill>
                  <a:schemeClr val="tx1"/>
                </a:solidFill>
                <a:effectLst/>
                <a:latin typeface="+mn-lt"/>
                <a:ea typeface="+mn-ea"/>
                <a:cs typeface="+mn-cs"/>
              </a:rPr>
              <a:t> for SARS-CoV-2 remains to be determined with other estimates generally ranging between 1.5 and 3.5</a:t>
            </a:r>
            <a:r>
              <a:rPr lang="en-US" sz="1920" b="0" i="0" kern="1200" baseline="30000" dirty="0">
                <a:solidFill>
                  <a:schemeClr val="tx1"/>
                </a:solidFill>
                <a:effectLst/>
                <a:latin typeface="+mn-lt"/>
                <a:ea typeface="+mn-ea"/>
                <a:cs typeface="+mn-cs"/>
                <a:hlinkClick r:id="rId6"/>
              </a:rPr>
              <a:t>37</a:t>
            </a:r>
            <a:r>
              <a:rPr lang="en-US" sz="192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60BDDD1B-7981-514B-B211-D97C9422D57B}" type="slidenum">
              <a:rPr lang="en-US" smtClean="0"/>
              <a:pPr/>
              <a:t>11</a:t>
            </a:fld>
            <a:endParaRPr lang="en-US"/>
          </a:p>
        </p:txBody>
      </p:sp>
    </p:spTree>
    <p:extLst>
      <p:ext uri="{BB962C8B-B14F-4D97-AF65-F5344CB8AC3E}">
        <p14:creationId xmlns:p14="http://schemas.microsoft.com/office/powerpoint/2010/main" val="2313410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requires random sampling of population. </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2 approaches to help: </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Pooled testing</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2000"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sz="2000" dirty="0"/>
              <a:t> JAMA research letter:</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2000" dirty="0"/>
          </a:p>
          <a:p>
            <a:r>
              <a:rPr lang="en-US" sz="2000" dirty="0"/>
              <a:t>“</a:t>
            </a:r>
            <a:r>
              <a:rPr lang="en-US" sz="1920" kern="1200" dirty="0">
                <a:solidFill>
                  <a:schemeClr val="tx1"/>
                </a:solidFill>
                <a:effectLst/>
                <a:latin typeface="+mn-lt"/>
                <a:ea typeface="+mn-ea"/>
                <a:cs typeface="+mn-cs"/>
              </a:rPr>
              <a:t>We performed a retrospective</a:t>
            </a:r>
          </a:p>
          <a:p>
            <a:r>
              <a:rPr lang="en-US" sz="1920" kern="1200" dirty="0">
                <a:solidFill>
                  <a:schemeClr val="tx1"/>
                </a:solidFill>
                <a:effectLst/>
                <a:latin typeface="+mn-lt"/>
                <a:ea typeface="+mn-ea"/>
                <a:cs typeface="+mn-cs"/>
              </a:rPr>
              <a:t>study that evaluated all nasopharyngeal and bronchoalveolar</a:t>
            </a:r>
          </a:p>
          <a:p>
            <a:r>
              <a:rPr lang="en-US" sz="1920" kern="1200" dirty="0">
                <a:solidFill>
                  <a:schemeClr val="tx1"/>
                </a:solidFill>
                <a:effectLst/>
                <a:latin typeface="+mn-lt"/>
                <a:ea typeface="+mn-ea"/>
                <a:cs typeface="+mn-cs"/>
              </a:rPr>
              <a:t>lavage samples </a:t>
            </a:r>
            <a:r>
              <a:rPr lang="en-US" sz="1920" kern="1200" dirty="0" err="1">
                <a:solidFill>
                  <a:schemeClr val="tx1"/>
                </a:solidFill>
                <a:effectLst/>
                <a:latin typeface="+mn-lt"/>
                <a:ea typeface="+mn-ea"/>
                <a:cs typeface="+mn-cs"/>
              </a:rPr>
              <a:t>collectedbetween</a:t>
            </a:r>
            <a:r>
              <a:rPr lang="en-US" sz="1920" kern="1200" dirty="0">
                <a:solidFill>
                  <a:schemeClr val="tx1"/>
                </a:solidFill>
                <a:effectLst/>
                <a:latin typeface="+mn-lt"/>
                <a:ea typeface="+mn-ea"/>
                <a:cs typeface="+mn-cs"/>
              </a:rPr>
              <a:t> January 1,2020,</a:t>
            </a:r>
          </a:p>
          <a:p>
            <a:r>
              <a:rPr lang="en-US" sz="1920" kern="1200" dirty="0">
                <a:solidFill>
                  <a:schemeClr val="tx1"/>
                </a:solidFill>
                <a:effectLst/>
                <a:latin typeface="+mn-lt"/>
                <a:ea typeface="+mn-ea"/>
                <a:cs typeface="+mn-cs"/>
              </a:rPr>
              <a:t>and February 26, 2020, from inpatients and outpatients</a:t>
            </a:r>
          </a:p>
          <a:p>
            <a:r>
              <a:rPr lang="en-US" sz="1920" kern="1200" dirty="0">
                <a:solidFill>
                  <a:schemeClr val="tx1"/>
                </a:solidFill>
                <a:effectLst/>
                <a:latin typeface="+mn-lt"/>
                <a:ea typeface="+mn-ea"/>
                <a:cs typeface="+mn-cs"/>
              </a:rPr>
              <a:t>who had negative results by routine respiratory virus testing</a:t>
            </a:r>
          </a:p>
          <a:p>
            <a:r>
              <a:rPr lang="en-US" sz="1920" kern="1200" dirty="0">
                <a:solidFill>
                  <a:schemeClr val="tx1"/>
                </a:solidFill>
                <a:effectLst/>
                <a:latin typeface="+mn-lt"/>
                <a:ea typeface="+mn-ea"/>
                <a:cs typeface="+mn-cs"/>
              </a:rPr>
              <a:t>(respiratory pathogen or respiratory viral panels [GenMark</a:t>
            </a:r>
          </a:p>
          <a:p>
            <a:r>
              <a:rPr lang="en-US" sz="1920" kern="1200" dirty="0">
                <a:solidFill>
                  <a:schemeClr val="tx1"/>
                </a:solidFill>
                <a:effectLst/>
                <a:latin typeface="+mn-lt"/>
                <a:ea typeface="+mn-ea"/>
                <a:cs typeface="+mn-cs"/>
              </a:rPr>
              <a:t>Diagnostics] or </a:t>
            </a:r>
            <a:r>
              <a:rPr lang="en-US" sz="1920" kern="1200" dirty="0" err="1">
                <a:solidFill>
                  <a:schemeClr val="tx1"/>
                </a:solidFill>
                <a:effectLst/>
                <a:latin typeface="+mn-lt"/>
                <a:ea typeface="+mn-ea"/>
                <a:cs typeface="+mn-cs"/>
              </a:rPr>
              <a:t>Xpert</a:t>
            </a:r>
            <a:r>
              <a:rPr lang="en-US" sz="1920" kern="1200" dirty="0">
                <a:solidFill>
                  <a:schemeClr val="tx1"/>
                </a:solidFill>
                <a:effectLst/>
                <a:latin typeface="+mn-lt"/>
                <a:ea typeface="+mn-ea"/>
                <a:cs typeface="+mn-cs"/>
              </a:rPr>
              <a:t> Xpress Flu/RSV [Cepheid]) and had not</a:t>
            </a:r>
          </a:p>
          <a:p>
            <a:r>
              <a:rPr lang="en-US" sz="1920" kern="1200" dirty="0">
                <a:solidFill>
                  <a:schemeClr val="tx1"/>
                </a:solidFill>
                <a:effectLst/>
                <a:latin typeface="+mn-lt"/>
                <a:ea typeface="+mn-ea"/>
                <a:cs typeface="+mn-cs"/>
              </a:rPr>
              <a:t>been tested for SARS-CoV-2.</a:t>
            </a:r>
          </a:p>
          <a:p>
            <a:r>
              <a:rPr lang="en-US" sz="1920" kern="1200" dirty="0" err="1">
                <a:solidFill>
                  <a:schemeClr val="tx1"/>
                </a:solidFill>
                <a:effectLst/>
                <a:latin typeface="+mn-lt"/>
                <a:ea typeface="+mn-ea"/>
                <a:cs typeface="+mn-cs"/>
              </a:rPr>
              <a:t>Atotal</a:t>
            </a:r>
            <a:r>
              <a:rPr lang="en-US" sz="1920" kern="1200" dirty="0">
                <a:solidFill>
                  <a:schemeClr val="tx1"/>
                </a:solidFill>
                <a:effectLst/>
                <a:latin typeface="+mn-lt"/>
                <a:ea typeface="+mn-ea"/>
                <a:cs typeface="+mn-cs"/>
              </a:rPr>
              <a:t> of 292 </a:t>
            </a:r>
            <a:r>
              <a:rPr lang="en-US" sz="1920" kern="1200" dirty="0" err="1">
                <a:solidFill>
                  <a:schemeClr val="tx1"/>
                </a:solidFill>
                <a:effectLst/>
                <a:latin typeface="+mn-lt"/>
                <a:ea typeface="+mn-ea"/>
                <a:cs typeface="+mn-cs"/>
              </a:rPr>
              <a:t>poolswere</a:t>
            </a:r>
            <a:r>
              <a:rPr lang="en-US" sz="1920" kern="1200" dirty="0">
                <a:solidFill>
                  <a:schemeClr val="tx1"/>
                </a:solidFill>
                <a:effectLst/>
                <a:latin typeface="+mn-lt"/>
                <a:ea typeface="+mn-ea"/>
                <a:cs typeface="+mn-cs"/>
              </a:rPr>
              <a:t> screened, </a:t>
            </a:r>
            <a:r>
              <a:rPr lang="en-US" sz="1920" kern="1200" dirty="0" err="1">
                <a:solidFill>
                  <a:schemeClr val="tx1"/>
                </a:solidFill>
                <a:effectLst/>
                <a:latin typeface="+mn-lt"/>
                <a:ea typeface="+mn-ea"/>
                <a:cs typeface="+mn-cs"/>
              </a:rPr>
              <a:t>correspondingwith</a:t>
            </a:r>
            <a:endParaRPr lang="en-US" sz="1920" kern="1200" dirty="0">
              <a:solidFill>
                <a:schemeClr val="tx1"/>
              </a:solidFill>
              <a:effectLst/>
              <a:latin typeface="+mn-lt"/>
              <a:ea typeface="+mn-ea"/>
              <a:cs typeface="+mn-cs"/>
            </a:endParaRPr>
          </a:p>
          <a:p>
            <a:r>
              <a:rPr lang="en-US" sz="1920" kern="1200" dirty="0">
                <a:solidFill>
                  <a:schemeClr val="tx1"/>
                </a:solidFill>
                <a:effectLst/>
                <a:latin typeface="+mn-lt"/>
                <a:ea typeface="+mn-ea"/>
                <a:cs typeface="+mn-cs"/>
              </a:rPr>
              <a:t>2740 nasopharyngeal samples and 148 bronchoalveolar lavage</a:t>
            </a:r>
          </a:p>
          <a:p>
            <a:r>
              <a:rPr lang="en-US" sz="1920" kern="1200" dirty="0">
                <a:solidFill>
                  <a:schemeClr val="tx1"/>
                </a:solidFill>
                <a:effectLst/>
                <a:latin typeface="+mn-lt"/>
                <a:ea typeface="+mn-ea"/>
                <a:cs typeface="+mn-cs"/>
              </a:rPr>
              <a:t>samples (Figure 1).</a:t>
            </a:r>
            <a:r>
              <a:rPr lang="en-US" sz="1920" kern="1200" dirty="0" err="1">
                <a:solidFill>
                  <a:schemeClr val="tx1"/>
                </a:solidFill>
                <a:effectLst/>
                <a:latin typeface="+mn-lt"/>
                <a:ea typeface="+mn-ea"/>
                <a:cs typeface="+mn-cs"/>
              </a:rPr>
              <a:t>Theconfirmed</a:t>
            </a:r>
            <a:r>
              <a:rPr lang="en-US" sz="1920" kern="1200" dirty="0">
                <a:solidFill>
                  <a:schemeClr val="tx1"/>
                </a:solidFill>
                <a:effectLst/>
                <a:latin typeface="+mn-lt"/>
                <a:ea typeface="+mn-ea"/>
                <a:cs typeface="+mn-cs"/>
              </a:rPr>
              <a:t> positivity rate for </a:t>
            </a:r>
            <a:r>
              <a:rPr lang="en-US" sz="1920" kern="1200" dirty="0" err="1">
                <a:solidFill>
                  <a:schemeClr val="tx1"/>
                </a:solidFill>
                <a:effectLst/>
                <a:latin typeface="+mn-lt"/>
                <a:ea typeface="+mn-ea"/>
                <a:cs typeface="+mn-cs"/>
              </a:rPr>
              <a:t>SARSCoV</a:t>
            </a:r>
            <a:r>
              <a:rPr lang="en-US" sz="1920" kern="1200" dirty="0">
                <a:solidFill>
                  <a:schemeClr val="tx1"/>
                </a:solidFill>
                <a:effectLst/>
                <a:latin typeface="+mn-lt"/>
                <a:ea typeface="+mn-ea"/>
                <a:cs typeface="+mn-cs"/>
              </a:rPr>
              <a:t>-</a:t>
            </a:r>
          </a:p>
          <a:p>
            <a:r>
              <a:rPr lang="en-US" sz="1920" kern="1200" dirty="0">
                <a:solidFill>
                  <a:schemeClr val="tx1"/>
                </a:solidFill>
                <a:effectLst/>
                <a:latin typeface="+mn-lt"/>
                <a:ea typeface="+mn-ea"/>
                <a:cs typeface="+mn-cs"/>
              </a:rPr>
              <a:t>2 was0.07%(2/2888) (Figure 2).</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sz="2000" dirty="0"/>
          </a:p>
          <a:p>
            <a:r>
              <a:rPr lang="en-US" sz="1920" kern="1200" dirty="0">
                <a:solidFill>
                  <a:schemeClr val="tx1"/>
                </a:solidFill>
                <a:effectLst/>
                <a:latin typeface="+mn-lt"/>
                <a:ea typeface="+mn-ea"/>
                <a:cs typeface="+mn-cs"/>
              </a:rPr>
              <a:t>Results from this screening strategy support that</a:t>
            </a:r>
          </a:p>
          <a:p>
            <a:r>
              <a:rPr lang="en-US" sz="1920" kern="1200" dirty="0">
                <a:solidFill>
                  <a:schemeClr val="tx1"/>
                </a:solidFill>
                <a:effectLst/>
                <a:latin typeface="+mn-lt"/>
                <a:ea typeface="+mn-ea"/>
                <a:cs typeface="+mn-cs"/>
              </a:rPr>
              <a:t>the burden of disease in the San Francisco Bay Area early in</a:t>
            </a:r>
          </a:p>
          <a:p>
            <a:r>
              <a:rPr lang="en-US" sz="1920" kern="1200" dirty="0">
                <a:solidFill>
                  <a:schemeClr val="tx1"/>
                </a:solidFill>
                <a:effectLst/>
                <a:latin typeface="+mn-lt"/>
                <a:ea typeface="+mn-ea"/>
                <a:cs typeface="+mn-cs"/>
              </a:rPr>
              <a:t>the pandemic was low</a:t>
            </a:r>
          </a:p>
          <a:p>
            <a:endParaRPr lang="en-US" dirty="0"/>
          </a:p>
          <a:p>
            <a:r>
              <a:rPr lang="en-US" dirty="0"/>
              <a:t>Serologies: who has been exposed. </a:t>
            </a:r>
          </a:p>
          <a:p>
            <a:endParaRPr lang="en-US" dirty="0"/>
          </a:p>
          <a:p>
            <a:r>
              <a:rPr lang="en-US" dirty="0"/>
              <a:t>This figure is from the lancet =&gt; shows that even among people suspected to have disease, PCR is not perfectly sensitive. </a:t>
            </a:r>
          </a:p>
          <a:p>
            <a:endParaRPr lang="en-US" dirty="0"/>
          </a:p>
          <a:p>
            <a:r>
              <a:rPr lang="en-US" dirty="0"/>
              <a:t>FDA approves first test: Not good enough, </a:t>
            </a:r>
            <a:r>
              <a:rPr lang="en-US" sz="1920" b="0" i="0" kern="1200" dirty="0">
                <a:solidFill>
                  <a:schemeClr val="tx1"/>
                </a:solidFill>
                <a:effectLst/>
                <a:latin typeface="+mn-lt"/>
                <a:ea typeface="+mn-ea"/>
                <a:cs typeface="+mn-cs"/>
              </a:rPr>
              <a:t>https://</a:t>
            </a:r>
            <a:r>
              <a:rPr lang="en-US" sz="1920" b="0" i="0" kern="1200" dirty="0" err="1">
                <a:solidFill>
                  <a:schemeClr val="tx1"/>
                </a:solidFill>
                <a:effectLst/>
                <a:latin typeface="+mn-lt"/>
                <a:ea typeface="+mn-ea"/>
                <a:cs typeface="+mn-cs"/>
              </a:rPr>
              <a:t>twitter.com</a:t>
            </a:r>
            <a:r>
              <a:rPr lang="en-US" sz="1920" b="0" i="0" kern="1200" dirty="0">
                <a:solidFill>
                  <a:schemeClr val="tx1"/>
                </a:solidFill>
                <a:effectLst/>
                <a:latin typeface="+mn-lt"/>
                <a:ea typeface="+mn-ea"/>
                <a:cs typeface="+mn-cs"/>
              </a:rPr>
              <a:t>/</a:t>
            </a:r>
            <a:r>
              <a:rPr lang="en-US" sz="1920" b="0" i="0" kern="1200" dirty="0" err="1">
                <a:solidFill>
                  <a:schemeClr val="tx1"/>
                </a:solidFill>
                <a:effectLst/>
                <a:latin typeface="+mn-lt"/>
                <a:ea typeface="+mn-ea"/>
                <a:cs typeface="+mn-cs"/>
              </a:rPr>
              <a:t>zbinney_NFLinj</a:t>
            </a:r>
            <a:r>
              <a:rPr lang="en-US" sz="1920" b="0" i="0" kern="1200" dirty="0">
                <a:solidFill>
                  <a:schemeClr val="tx1"/>
                </a:solidFill>
                <a:effectLst/>
                <a:latin typeface="+mn-lt"/>
                <a:ea typeface="+mn-ea"/>
                <a:cs typeface="+mn-cs"/>
              </a:rPr>
              <a:t>/status/1245789672833417217?s=20</a:t>
            </a:r>
          </a:p>
        </p:txBody>
      </p:sp>
      <p:sp>
        <p:nvSpPr>
          <p:cNvPr id="4" name="Slide Number Placeholder 3"/>
          <p:cNvSpPr>
            <a:spLocks noGrp="1"/>
          </p:cNvSpPr>
          <p:nvPr>
            <p:ph type="sldNum" sz="quarter" idx="5"/>
          </p:nvPr>
        </p:nvSpPr>
        <p:spPr/>
        <p:txBody>
          <a:bodyPr/>
          <a:lstStyle/>
          <a:p>
            <a:fld id="{60BDDD1B-7981-514B-B211-D97C9422D57B}" type="slidenum">
              <a:rPr lang="en-US" smtClean="0"/>
              <a:pPr/>
              <a:t>12</a:t>
            </a:fld>
            <a:endParaRPr lang="en-US"/>
          </a:p>
        </p:txBody>
      </p:sp>
    </p:spTree>
    <p:extLst>
      <p:ext uri="{BB962C8B-B14F-4D97-AF65-F5344CB8AC3E}">
        <p14:creationId xmlns:p14="http://schemas.microsoft.com/office/powerpoint/2010/main" val="2337112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3597358"/>
            <a:ext cx="12435840" cy="1764030"/>
          </a:xfrm>
          <a:prstGeom prst="rect">
            <a:avLst/>
          </a:prstGeom>
        </p:spPr>
        <p:txBody>
          <a:bodyPr>
            <a:normAutofit/>
          </a:bodyPr>
          <a:lstStyle>
            <a:lvl1pPr algn="ctr">
              <a:defRPr sz="5600" baseline="0">
                <a:solidFill>
                  <a:schemeClr val="tx1">
                    <a:lumMod val="65000"/>
                    <a:lumOff val="35000"/>
                  </a:schemeClr>
                </a:solidFill>
                <a:latin typeface="Century Gothic Bold" charset="0"/>
              </a:defRPr>
            </a:lvl1pPr>
          </a:lstStyle>
          <a:p>
            <a:r>
              <a:rPr lang="en-US" dirty="0"/>
              <a:t>Click to edit Master title style</a:t>
            </a:r>
          </a:p>
        </p:txBody>
      </p:sp>
      <p:sp>
        <p:nvSpPr>
          <p:cNvPr id="3" name="Subtitle 2"/>
          <p:cNvSpPr>
            <a:spLocks noGrp="1"/>
          </p:cNvSpPr>
          <p:nvPr>
            <p:ph type="subTitle" idx="1" hasCustomPrompt="1"/>
          </p:nvPr>
        </p:nvSpPr>
        <p:spPr>
          <a:xfrm>
            <a:off x="2194560" y="4925167"/>
            <a:ext cx="10241280" cy="247410"/>
          </a:xfrm>
          <a:prstGeom prst="rect">
            <a:avLst/>
          </a:prstGeom>
        </p:spPr>
        <p:txBody>
          <a:bodyPr>
            <a:normAutofit/>
          </a:bodyPr>
          <a:lstStyle>
            <a:lvl1pPr marL="0" indent="0" algn="ctr">
              <a:buNone/>
              <a:defRPr sz="1600" cap="all" baseline="0">
                <a:solidFill>
                  <a:srgbClr val="B01C32"/>
                </a:solidFill>
                <a:latin typeface="Century Gothic Bold Italic" charset="0"/>
              </a:defRPr>
            </a:lvl1pPr>
            <a:lvl2pPr marL="731520" indent="0" algn="ctr">
              <a:buNone/>
              <a:defRPr>
                <a:solidFill>
                  <a:schemeClr val="tx1">
                    <a:tint val="75000"/>
                  </a:schemeClr>
                </a:solidFill>
              </a:defRPr>
            </a:lvl2pPr>
            <a:lvl3pPr marL="1463040" indent="0" algn="ctr">
              <a:buNone/>
              <a:defRPr>
                <a:solidFill>
                  <a:schemeClr val="tx1">
                    <a:tint val="75000"/>
                  </a:schemeClr>
                </a:solidFill>
              </a:defRPr>
            </a:lvl3pPr>
            <a:lvl4pPr marL="2194560" indent="0" algn="ctr">
              <a:buNone/>
              <a:defRPr>
                <a:solidFill>
                  <a:schemeClr val="tx1">
                    <a:tint val="75000"/>
                  </a:schemeClr>
                </a:solidFill>
              </a:defRPr>
            </a:lvl4pPr>
            <a:lvl5pPr marL="2926080" indent="0" algn="ctr">
              <a:buNone/>
              <a:defRPr>
                <a:solidFill>
                  <a:schemeClr val="tx1">
                    <a:tint val="75000"/>
                  </a:schemeClr>
                </a:solidFill>
              </a:defRPr>
            </a:lvl5pPr>
            <a:lvl6pPr marL="3657600" indent="0" algn="ctr">
              <a:buNone/>
              <a:defRPr>
                <a:solidFill>
                  <a:schemeClr val="tx1">
                    <a:tint val="75000"/>
                  </a:schemeClr>
                </a:solidFill>
              </a:defRPr>
            </a:lvl6pPr>
            <a:lvl7pPr marL="4389120" indent="0" algn="ctr">
              <a:buNone/>
              <a:defRPr>
                <a:solidFill>
                  <a:schemeClr val="tx1">
                    <a:tint val="75000"/>
                  </a:schemeClr>
                </a:solidFill>
              </a:defRPr>
            </a:lvl7pPr>
            <a:lvl8pPr marL="5120640" indent="0" algn="ctr">
              <a:buNone/>
              <a:defRPr>
                <a:solidFill>
                  <a:schemeClr val="tx1">
                    <a:tint val="75000"/>
                  </a:schemeClr>
                </a:solidFill>
              </a:defRPr>
            </a:lvl8pPr>
            <a:lvl9pPr marL="5852160" indent="0" algn="ctr">
              <a:buNone/>
              <a:defRPr>
                <a:solidFill>
                  <a:schemeClr val="tx1">
                    <a:tint val="75000"/>
                  </a:schemeClr>
                </a:solidFill>
              </a:defRPr>
            </a:lvl9pPr>
          </a:lstStyle>
          <a:p>
            <a:r>
              <a:rPr lang="en-US" dirty="0"/>
              <a:t>Click to edit PRESENTER NAME</a:t>
            </a:r>
          </a:p>
        </p:txBody>
      </p:sp>
      <p:cxnSp>
        <p:nvCxnSpPr>
          <p:cNvPr id="4" name="Straight Connector 3"/>
          <p:cNvCxnSpPr/>
          <p:nvPr userDrawn="1"/>
        </p:nvCxnSpPr>
        <p:spPr>
          <a:xfrm flipV="1">
            <a:off x="2339181" y="3489325"/>
            <a:ext cx="9952038"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5" name="Picture 16"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81713" y="2499120"/>
            <a:ext cx="2466975"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329901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bg>
      <p:bgPr>
        <a:gradFill>
          <a:gsLst>
            <a:gs pos="60000">
              <a:schemeClr val="tx1">
                <a:lumMod val="80000"/>
                <a:lumOff val="20000"/>
              </a:schemeClr>
            </a:gs>
            <a:gs pos="100000">
              <a:srgbClr val="1E1E1E"/>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69428"/>
            <a:ext cx="1558925" cy="4091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902063" y="3465512"/>
            <a:ext cx="12839700" cy="1371600"/>
          </a:xfrm>
          <a:prstGeom prst="rect">
            <a:avLst/>
          </a:prstGeom>
        </p:spPr>
        <p:txBody>
          <a:bodyPr/>
          <a:lstStyle>
            <a:lvl1pPr marL="0" indent="0">
              <a:buNone/>
              <a:defRPr>
                <a:solidFill>
                  <a:schemeClr val="bg1"/>
                </a:solidFill>
              </a:defRPr>
            </a:lvl1pPr>
          </a:lstStyle>
          <a:p>
            <a:pPr lvl="0"/>
            <a:r>
              <a:rPr lang="en-US" dirty="0"/>
              <a:t>"Click to edit Master text styles”</a:t>
            </a:r>
          </a:p>
        </p:txBody>
      </p:sp>
      <p:sp>
        <p:nvSpPr>
          <p:cNvPr id="11" name="Text Placeholder 10"/>
          <p:cNvSpPr>
            <a:spLocks noGrp="1"/>
          </p:cNvSpPr>
          <p:nvPr>
            <p:ph type="body" sz="quarter" idx="11" hasCustomPrompt="1"/>
          </p:nvPr>
        </p:nvSpPr>
        <p:spPr>
          <a:xfrm>
            <a:off x="7321550" y="5106988"/>
            <a:ext cx="6419850" cy="366712"/>
          </a:xfrm>
          <a:prstGeom prst="rect">
            <a:avLst/>
          </a:prstGeom>
        </p:spPr>
        <p:txBody>
          <a:bodyPr>
            <a:normAutofit/>
          </a:bodyPr>
          <a:lstStyle>
            <a:lvl1pPr marL="0" indent="0" algn="r">
              <a:buNone/>
              <a:defRPr sz="1800" b="0" i="1">
                <a:solidFill>
                  <a:schemeClr val="bg1"/>
                </a:solidFill>
                <a:latin typeface="Century Gothic" charset="0"/>
                <a:ea typeface="Century Gothic" charset="0"/>
                <a:cs typeface="Century Gothic" charset="0"/>
              </a:defRPr>
            </a:lvl1pPr>
          </a:lstStyle>
          <a:p>
            <a:pPr lvl="0"/>
            <a:r>
              <a:rPr lang="en-US" dirty="0"/>
              <a:t>CLICK TO EDIT MASTER TEXT STYLES</a:t>
            </a:r>
          </a:p>
        </p:txBody>
      </p:sp>
      <p:sp>
        <p:nvSpPr>
          <p:cNvPr id="12" name="Text Placeholder 17"/>
          <p:cNvSpPr>
            <a:spLocks noGrp="1"/>
          </p:cNvSpPr>
          <p:nvPr>
            <p:ph type="body" sz="quarter" idx="12" hasCustomPrompt="1"/>
          </p:nvPr>
        </p:nvSpPr>
        <p:spPr>
          <a:xfrm>
            <a:off x="2592763" y="7866925"/>
            <a:ext cx="1191153" cy="304800"/>
          </a:xfrm>
          <a:prstGeom prst="rect">
            <a:avLst/>
          </a:prstGeom>
        </p:spPr>
        <p:txBody>
          <a:bodyPr/>
          <a:lstStyle>
            <a:lvl1pPr marL="0" indent="0">
              <a:buNone/>
              <a:defRPr sz="1200" b="1" i="0" spc="200" baseline="0">
                <a:solidFill>
                  <a:schemeClr val="bg1"/>
                </a:solidFill>
              </a:defRPr>
            </a:lvl1pPr>
          </a:lstStyle>
          <a:p>
            <a:pPr lvl="0"/>
            <a:r>
              <a:rPr lang="en-US" dirty="0"/>
              <a:t>@HANDLE</a:t>
            </a:r>
          </a:p>
        </p:txBody>
      </p:sp>
      <p:sp>
        <p:nvSpPr>
          <p:cNvPr id="13" name="Text Placeholder 17"/>
          <p:cNvSpPr>
            <a:spLocks noGrp="1"/>
          </p:cNvSpPr>
          <p:nvPr>
            <p:ph type="body" sz="quarter" idx="13" hasCustomPrompt="1"/>
          </p:nvPr>
        </p:nvSpPr>
        <p:spPr>
          <a:xfrm>
            <a:off x="4143605" y="7866925"/>
            <a:ext cx="1191153" cy="304800"/>
          </a:xfrm>
          <a:prstGeom prst="rect">
            <a:avLst/>
          </a:prstGeom>
        </p:spPr>
        <p:txBody>
          <a:bodyPr/>
          <a:lstStyle>
            <a:lvl1pPr marL="0" indent="0">
              <a:buNone/>
              <a:defRPr sz="1200" b="1" i="0" spc="200" baseline="0">
                <a:solidFill>
                  <a:schemeClr val="bg1"/>
                </a:solidFill>
              </a:defRPr>
            </a:lvl1pPr>
          </a:lstStyle>
          <a:p>
            <a:pPr lvl="0"/>
            <a:r>
              <a:rPr lang="en-US" dirty="0"/>
              <a:t>HASHTAG</a:t>
            </a:r>
          </a:p>
        </p:txBody>
      </p:sp>
      <p:sp>
        <p:nvSpPr>
          <p:cNvPr id="14" name="Text Placeholder 17"/>
          <p:cNvSpPr>
            <a:spLocks noGrp="1"/>
          </p:cNvSpPr>
          <p:nvPr>
            <p:ph type="body" sz="quarter" idx="14" hasCustomPrompt="1"/>
          </p:nvPr>
        </p:nvSpPr>
        <p:spPr>
          <a:xfrm>
            <a:off x="5694447" y="7866925"/>
            <a:ext cx="1191153" cy="304800"/>
          </a:xfrm>
          <a:prstGeom prst="rect">
            <a:avLst/>
          </a:prstGeom>
        </p:spPr>
        <p:txBody>
          <a:bodyPr/>
          <a:lstStyle>
            <a:lvl1pPr marL="0" indent="0">
              <a:buNone/>
              <a:defRPr sz="1200" b="1" i="0" spc="200" baseline="0">
                <a:solidFill>
                  <a:schemeClr val="bg1"/>
                </a:solidFill>
              </a:defRPr>
            </a:lvl1pPr>
          </a:lstStyle>
          <a:p>
            <a:pPr lvl="0"/>
            <a:r>
              <a:rPr lang="en-US" dirty="0"/>
              <a:t>MISC</a:t>
            </a:r>
          </a:p>
        </p:txBody>
      </p:sp>
      <p:cxnSp>
        <p:nvCxnSpPr>
          <p:cNvPr id="15" name="Straight Connector 14"/>
          <p:cNvCxnSpPr/>
          <p:nvPr userDrawn="1"/>
        </p:nvCxnSpPr>
        <p:spPr>
          <a:xfrm>
            <a:off x="2576513" y="7856538"/>
            <a:ext cx="12726987"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20" name="Text Placeholder 16"/>
          <p:cNvSpPr>
            <a:spLocks noGrp="1"/>
          </p:cNvSpPr>
          <p:nvPr>
            <p:ph type="body" sz="quarter" idx="15" hasCustomPrompt="1"/>
          </p:nvPr>
        </p:nvSpPr>
        <p:spPr>
          <a:xfrm>
            <a:off x="6885601" y="7486650"/>
            <a:ext cx="7744800" cy="369888"/>
          </a:xfrm>
          <a:prstGeom prst="rect">
            <a:avLst/>
          </a:prstGeom>
        </p:spPr>
        <p:txBody>
          <a:bodyPr/>
          <a:lstStyle>
            <a:lvl1pPr marL="0" indent="0">
              <a:buNone/>
              <a:defRPr sz="1200" baseline="0">
                <a:solidFill>
                  <a:schemeClr val="bg1"/>
                </a:solidFill>
              </a:defRPr>
            </a:lvl1pPr>
          </a:lstStyle>
          <a:p>
            <a:pPr lvl="0"/>
            <a:r>
              <a:rPr lang="en-US" dirty="0"/>
              <a:t>Source:</a:t>
            </a:r>
          </a:p>
        </p:txBody>
      </p:sp>
      <p:sp>
        <p:nvSpPr>
          <p:cNvPr id="16" name="TextBox 15"/>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chemeClr val="bg1"/>
                </a:solidFill>
                <a:latin typeface="Century Gothic" charset="0"/>
                <a:ea typeface="Century Gothic" charset="0"/>
                <a:cs typeface="Century Gothic" charset="0"/>
              </a:rPr>
              <a:t>©</a:t>
            </a:r>
            <a:r>
              <a:rPr lang="en-US" sz="1200" b="1" spc="300" baseline="0" dirty="0">
                <a:solidFill>
                  <a:schemeClr val="bg1"/>
                </a:solidFill>
                <a:latin typeface="Century Gothic" charset="0"/>
                <a:ea typeface="Century Gothic" charset="0"/>
                <a:cs typeface="Century Gothic" charset="0"/>
              </a:rPr>
              <a:t>UNIVERSITY OF UTAH HEALTH, 2018</a:t>
            </a:r>
            <a:endParaRPr lang="en-US" sz="1200" b="1" spc="300" dirty="0">
              <a:solidFill>
                <a:schemeClr val="bg1"/>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ransition Slide 1">
    <p:bg>
      <p:bgPr>
        <a:gradFill flip="none" rotWithShape="1">
          <a:gsLst>
            <a:gs pos="0">
              <a:srgbClr val="A21727">
                <a:lumMod val="96000"/>
                <a:lumOff val="4000"/>
              </a:srgbClr>
            </a:gs>
            <a:gs pos="100000">
              <a:srgbClr val="A21727"/>
            </a:gs>
          </a:gsLst>
          <a:path path="circle">
            <a:fillToRect l="50000" t="50000" r="50000" b="50000"/>
          </a:path>
          <a:tileRect/>
        </a:gradFill>
        <a:effectLst/>
      </p:bgPr>
    </p:bg>
    <p:spTree>
      <p:nvGrpSpPr>
        <p:cNvPr id="1" name=""/>
        <p:cNvGrpSpPr/>
        <p:nvPr/>
      </p:nvGrpSpPr>
      <p:grpSpPr>
        <a:xfrm>
          <a:off x="0" y="0"/>
          <a:ext cx="0" cy="0"/>
          <a:chOff x="0" y="0"/>
          <a:chExt cx="0" cy="0"/>
        </a:xfrm>
      </p:grpSpPr>
      <p:cxnSp>
        <p:nvCxnSpPr>
          <p:cNvPr id="4" name="Straight Connector 3"/>
          <p:cNvCxnSpPr/>
          <p:nvPr userDrawn="1"/>
        </p:nvCxnSpPr>
        <p:spPr>
          <a:xfrm flipV="1">
            <a:off x="3633788" y="4733925"/>
            <a:ext cx="7315200" cy="6350"/>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3" descr="U Health_horizontal_white.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9488" y="5008563"/>
            <a:ext cx="2486025" cy="652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chemeClr val="bg1"/>
                </a:solidFill>
                <a:latin typeface="Century Gothic" charset="0"/>
                <a:ea typeface="Century Gothic" charset="0"/>
                <a:cs typeface="Century Gothic" charset="0"/>
              </a:defRPr>
            </a:lvl1pPr>
          </a:lstStyle>
          <a:p>
            <a:pPr lvl="0"/>
            <a:r>
              <a:rPr lang="en-US" dirty="0"/>
              <a:t>TITLE</a:t>
            </a:r>
          </a:p>
        </p:txBody>
      </p:sp>
      <p:sp>
        <p:nvSpPr>
          <p:cNvPr id="18" name="Text Placeholder 17"/>
          <p:cNvSpPr>
            <a:spLocks noGrp="1"/>
          </p:cNvSpPr>
          <p:nvPr>
            <p:ph type="body" sz="quarter" idx="11" hasCustomPrompt="1"/>
          </p:nvPr>
        </p:nvSpPr>
        <p:spPr>
          <a:xfrm>
            <a:off x="2592763" y="7866925"/>
            <a:ext cx="1191153" cy="304800"/>
          </a:xfrm>
          <a:prstGeom prst="rect">
            <a:avLst/>
          </a:prstGeom>
        </p:spPr>
        <p:txBody>
          <a:bodyPr/>
          <a:lstStyle>
            <a:lvl1pPr marL="0" indent="0">
              <a:buNone/>
              <a:defRPr sz="1200" b="1" i="0" spc="200" baseline="0">
                <a:solidFill>
                  <a:schemeClr val="bg1"/>
                </a:solidFill>
              </a:defRPr>
            </a:lvl1pPr>
          </a:lstStyle>
          <a:p>
            <a:pPr lvl="0"/>
            <a:r>
              <a:rPr lang="en-US" dirty="0"/>
              <a:t>@HANDLE</a:t>
            </a:r>
          </a:p>
        </p:txBody>
      </p:sp>
      <p:sp>
        <p:nvSpPr>
          <p:cNvPr id="19" name="Text Placeholder 17"/>
          <p:cNvSpPr>
            <a:spLocks noGrp="1"/>
          </p:cNvSpPr>
          <p:nvPr>
            <p:ph type="body" sz="quarter" idx="12" hasCustomPrompt="1"/>
          </p:nvPr>
        </p:nvSpPr>
        <p:spPr>
          <a:xfrm>
            <a:off x="4143605" y="7866925"/>
            <a:ext cx="1191153" cy="304800"/>
          </a:xfrm>
          <a:prstGeom prst="rect">
            <a:avLst/>
          </a:prstGeom>
        </p:spPr>
        <p:txBody>
          <a:bodyPr/>
          <a:lstStyle>
            <a:lvl1pPr marL="0" indent="0">
              <a:buNone/>
              <a:defRPr sz="1200" b="1" i="0" spc="200" baseline="0">
                <a:solidFill>
                  <a:schemeClr val="bg1"/>
                </a:solidFill>
              </a:defRPr>
            </a:lvl1pPr>
          </a:lstStyle>
          <a:p>
            <a:pPr lvl="0"/>
            <a:r>
              <a:rPr lang="en-US" dirty="0"/>
              <a:t>HASHTAG</a:t>
            </a:r>
          </a:p>
        </p:txBody>
      </p:sp>
      <p:sp>
        <p:nvSpPr>
          <p:cNvPr id="20" name="Text Placeholder 17"/>
          <p:cNvSpPr>
            <a:spLocks noGrp="1"/>
          </p:cNvSpPr>
          <p:nvPr>
            <p:ph type="body" sz="quarter" idx="13" hasCustomPrompt="1"/>
          </p:nvPr>
        </p:nvSpPr>
        <p:spPr>
          <a:xfrm>
            <a:off x="5694447" y="7866925"/>
            <a:ext cx="1191153" cy="304800"/>
          </a:xfrm>
          <a:prstGeom prst="rect">
            <a:avLst/>
          </a:prstGeom>
        </p:spPr>
        <p:txBody>
          <a:bodyPr/>
          <a:lstStyle>
            <a:lvl1pPr marL="0" indent="0">
              <a:buNone/>
              <a:defRPr sz="1200" b="1" i="0" spc="200" baseline="0">
                <a:solidFill>
                  <a:schemeClr val="bg1"/>
                </a:solidFill>
              </a:defRPr>
            </a:lvl1pPr>
          </a:lstStyle>
          <a:p>
            <a:pPr lvl="0"/>
            <a:r>
              <a:rPr lang="en-US" dirty="0"/>
              <a:t>MISC</a:t>
            </a:r>
          </a:p>
        </p:txBody>
      </p:sp>
      <p:sp>
        <p:nvSpPr>
          <p:cNvPr id="10" name="TextBox 9"/>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chemeClr val="bg1"/>
                </a:solidFill>
                <a:latin typeface="Century Gothic" charset="0"/>
                <a:ea typeface="Century Gothic" charset="0"/>
                <a:cs typeface="Century Gothic" charset="0"/>
              </a:rPr>
              <a:t>©</a:t>
            </a:r>
            <a:r>
              <a:rPr lang="en-US" sz="1200" b="1" spc="300" baseline="0" dirty="0">
                <a:solidFill>
                  <a:schemeClr val="bg1"/>
                </a:solidFill>
                <a:latin typeface="Century Gothic" charset="0"/>
                <a:ea typeface="Century Gothic" charset="0"/>
                <a:cs typeface="Century Gothic" charset="0"/>
              </a:rPr>
              <a:t>UNIVERSITY OF UTAH HEALTH, 2018</a:t>
            </a:r>
            <a:endParaRPr lang="en-US" sz="1200" b="1" spc="300" dirty="0">
              <a:solidFill>
                <a:schemeClr val="bg1"/>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1208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Slide 2">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userDrawn="1"/>
        </p:nvPicPr>
        <p:blipFill rotWithShape="1">
          <a:blip r:embed="rId2">
            <a:grayscl/>
            <a:alphaModFix amt="30000"/>
            <a:extLst>
              <a:ext uri="{28A0092B-C50C-407E-A947-70E740481C1C}">
                <a14:useLocalDpi xmlns:a14="http://schemas.microsoft.com/office/drawing/2010/main" val="0"/>
              </a:ext>
            </a:extLst>
          </a:blip>
          <a:srcRect t="2729" r="3588" b="762"/>
          <a:stretch/>
        </p:blipFill>
        <p:spPr bwMode="auto">
          <a:xfrm>
            <a:off x="1" y="-8359"/>
            <a:ext cx="14630400" cy="8237960"/>
          </a:xfrm>
          <a:prstGeom prst="rect">
            <a:avLst/>
          </a:prstGeom>
          <a:noFill/>
          <a:ln>
            <a:noFill/>
          </a:ln>
          <a:extLst>
            <a:ext uri="{909E8E84-426E-40dd-AFC4-6F175D3DCCD1}">
              <a14:hiddenFill xmlns="" xmlns:a14="http://schemas.microsoft.com/office/drawing/2010/main">
                <a:solidFill>
                  <a:srgbClr val="FFFFFF">
                    <a:alpha val="3019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Rectangle 17"/>
          <p:cNvSpPr/>
          <p:nvPr userDrawn="1"/>
        </p:nvSpPr>
        <p:spPr>
          <a:xfrm>
            <a:off x="0" y="0"/>
            <a:ext cx="12700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9" name="Text Placeholder 8"/>
          <p:cNvSpPr>
            <a:spLocks noGrp="1"/>
          </p:cNvSpPr>
          <p:nvPr>
            <p:ph type="body" sz="quarter" idx="10" hasCustomPrompt="1"/>
          </p:nvPr>
        </p:nvSpPr>
        <p:spPr>
          <a:xfrm>
            <a:off x="3633788" y="3146516"/>
            <a:ext cx="7315200" cy="1724025"/>
          </a:xfrm>
          <a:prstGeom prst="rect">
            <a:avLst/>
          </a:prstGeom>
        </p:spPr>
        <p:txBody>
          <a:bodyPr>
            <a:noAutofit/>
          </a:bodyPr>
          <a:lstStyle>
            <a:lvl1pPr marL="0" indent="0" algn="ctr">
              <a:buNone/>
              <a:defRPr sz="8000" b="0" i="0" spc="200" baseline="0">
                <a:solidFill>
                  <a:srgbClr val="A21727"/>
                </a:solidFill>
                <a:latin typeface="Century Gothic" charset="0"/>
                <a:ea typeface="Century Gothic" charset="0"/>
                <a:cs typeface="Century Gothic" charset="0"/>
              </a:defRPr>
            </a:lvl1pPr>
          </a:lstStyle>
          <a:p>
            <a:pPr lvl="0"/>
            <a:r>
              <a:rPr lang="en-US" dirty="0"/>
              <a:t>TITLE</a:t>
            </a:r>
          </a:p>
        </p:txBody>
      </p:sp>
      <p:pic>
        <p:nvPicPr>
          <p:cNvPr id="19" name="Picture 16" descr="U Health_horizontal_cmyk.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081713" y="4995863"/>
            <a:ext cx="2466975"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20" name="Straight Connector 19"/>
          <p:cNvCxnSpPr/>
          <p:nvPr userDrawn="1"/>
        </p:nvCxnSpPr>
        <p:spPr>
          <a:xfrm flipV="1">
            <a:off x="3633788" y="4733925"/>
            <a:ext cx="7315200" cy="6350"/>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
        <p:nvSpPr>
          <p:cNvPr id="39" name="Text Placeholder 5"/>
          <p:cNvSpPr>
            <a:spLocks noGrp="1"/>
          </p:cNvSpPr>
          <p:nvPr>
            <p:ph type="body" sz="quarter" idx="17" hasCustomPrompt="1"/>
          </p:nvPr>
        </p:nvSpPr>
        <p:spPr>
          <a:xfrm>
            <a:off x="2592525" y="7862425"/>
            <a:ext cx="1190625" cy="304800"/>
          </a:xfrm>
          <a:prstGeom prst="rect">
            <a:avLst/>
          </a:prstGeom>
        </p:spPr>
        <p:txBody>
          <a:bodyPr/>
          <a:lstStyle>
            <a:lvl1pPr marL="0" indent="0">
              <a:buNone/>
              <a:defRPr sz="1200" b="1" spc="200" baseline="0">
                <a:solidFill>
                  <a:srgbClr val="A21727"/>
                </a:solidFill>
              </a:defRPr>
            </a:lvl1pPr>
          </a:lstStyle>
          <a:p>
            <a:pPr lvl="0"/>
            <a:r>
              <a:rPr lang="en-US" dirty="0"/>
              <a:t>@HANDLE</a:t>
            </a:r>
          </a:p>
        </p:txBody>
      </p:sp>
      <p:sp>
        <p:nvSpPr>
          <p:cNvPr id="40" name="Text Placeholder 5"/>
          <p:cNvSpPr>
            <a:spLocks noGrp="1"/>
          </p:cNvSpPr>
          <p:nvPr>
            <p:ph type="body" sz="quarter" idx="18" hasCustomPrompt="1"/>
          </p:nvPr>
        </p:nvSpPr>
        <p:spPr>
          <a:xfrm>
            <a:off x="4143605" y="7862425"/>
            <a:ext cx="1190625" cy="304800"/>
          </a:xfrm>
          <a:prstGeom prst="rect">
            <a:avLst/>
          </a:prstGeom>
        </p:spPr>
        <p:txBody>
          <a:bodyPr/>
          <a:lstStyle>
            <a:lvl1pPr marL="0" indent="0">
              <a:buNone/>
              <a:defRPr sz="1200" b="1" spc="200" baseline="0">
                <a:solidFill>
                  <a:srgbClr val="A21727"/>
                </a:solidFill>
              </a:defRPr>
            </a:lvl1pPr>
          </a:lstStyle>
          <a:p>
            <a:pPr lvl="0"/>
            <a:r>
              <a:rPr lang="en-US" dirty="0"/>
              <a:t>HASHTAG</a:t>
            </a:r>
          </a:p>
        </p:txBody>
      </p:sp>
      <p:sp>
        <p:nvSpPr>
          <p:cNvPr id="41" name="Text Placeholder 5"/>
          <p:cNvSpPr>
            <a:spLocks noGrp="1"/>
          </p:cNvSpPr>
          <p:nvPr>
            <p:ph type="body" sz="quarter" idx="19" hasCustomPrompt="1"/>
          </p:nvPr>
        </p:nvSpPr>
        <p:spPr>
          <a:xfrm>
            <a:off x="5694975" y="7862425"/>
            <a:ext cx="1190625" cy="304800"/>
          </a:xfrm>
          <a:prstGeom prst="rect">
            <a:avLst/>
          </a:prstGeom>
        </p:spPr>
        <p:txBody>
          <a:bodyPr/>
          <a:lstStyle>
            <a:lvl1pPr marL="0" indent="0">
              <a:buNone/>
              <a:defRPr sz="1200" b="1" spc="200" baseline="0">
                <a:solidFill>
                  <a:srgbClr val="A21727"/>
                </a:solidFill>
              </a:defRPr>
            </a:lvl1pPr>
          </a:lstStyle>
          <a:p>
            <a:pPr lvl="0"/>
            <a:r>
              <a:rPr lang="en-US" dirty="0"/>
              <a:t>MISC</a:t>
            </a:r>
          </a:p>
        </p:txBody>
      </p:sp>
      <p:sp>
        <p:nvSpPr>
          <p:cNvPr id="11" name="TextBox 10"/>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dirty="0"/>
              <a:t>Click to edit Master title style</a:t>
            </a:r>
          </a:p>
        </p:txBody>
      </p:sp>
      <p:sp>
        <p:nvSpPr>
          <p:cNvPr id="4" name="Rectangle 3"/>
          <p:cNvSpPr/>
          <p:nvPr userDrawn="1"/>
        </p:nvSpPr>
        <p:spPr>
          <a:xfrm>
            <a:off x="0" y="0"/>
            <a:ext cx="12700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1104900" y="2114868"/>
            <a:ext cx="12676414" cy="5350804"/>
          </a:xfrm>
          <a:prstGeom prst="rect">
            <a:avLst/>
          </a:prstGeom>
        </p:spPr>
        <p:txBody>
          <a:bodyPr/>
          <a:lstStyle>
            <a:lvl1pPr>
              <a:defRPr sz="4480"/>
            </a:lvl1pPr>
            <a:lvl2pPr>
              <a:defRPr sz="3840"/>
            </a:lvl2pPr>
            <a:lvl3pPr>
              <a:defRPr sz="3200"/>
            </a:lvl3pPr>
            <a:lvl4pPr>
              <a:defRPr sz="2880"/>
            </a:lvl4pPr>
            <a:lvl5pPr>
              <a:defRPr sz="2880"/>
            </a:lvl5pPr>
            <a:lvl6pPr>
              <a:defRPr sz="2880"/>
            </a:lvl6pPr>
            <a:lvl7pPr>
              <a:defRPr sz="2880"/>
            </a:lvl7pPr>
            <a:lvl8pPr>
              <a:defRPr sz="2880"/>
            </a:lvl8pPr>
            <a:lvl9pPr>
              <a:defRPr sz="288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2592763"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4143605"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5694447"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MISC</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Straight Connector 14"/>
          <p:cNvCxnSpPr/>
          <p:nvPr userDrawn="1"/>
        </p:nvCxnSpPr>
        <p:spPr>
          <a:xfrm>
            <a:off x="2576513" y="7856538"/>
            <a:ext cx="127269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6"/>
          <p:cNvSpPr>
            <a:spLocks noGrp="1"/>
          </p:cNvSpPr>
          <p:nvPr>
            <p:ph type="body" sz="quarter" idx="15" hasCustomPrompt="1"/>
          </p:nvPr>
        </p:nvSpPr>
        <p:spPr>
          <a:xfrm>
            <a:off x="6885601" y="7486650"/>
            <a:ext cx="7744800" cy="369888"/>
          </a:xfrm>
          <a:prstGeom prst="rect">
            <a:avLst/>
          </a:prstGeom>
        </p:spPr>
        <p:txBody>
          <a:bodyPr/>
          <a:lstStyle>
            <a:lvl1pPr marL="0" indent="0">
              <a:buNone/>
              <a:defRPr sz="1200" baseline="0">
                <a:solidFill>
                  <a:srgbClr val="A31527"/>
                </a:solidFill>
              </a:defRPr>
            </a:lvl1pPr>
          </a:lstStyle>
          <a:p>
            <a:pPr lvl="0"/>
            <a:r>
              <a:rPr lang="en-US" dirty="0"/>
              <a:t>Source:</a:t>
            </a:r>
          </a:p>
        </p:txBody>
      </p:sp>
      <p:sp>
        <p:nvSpPr>
          <p:cNvPr id="18" name="TextBox 17"/>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extLst>
      <p:ext uri="{BB962C8B-B14F-4D97-AF65-F5344CB8AC3E}">
        <p14:creationId xmlns:p14="http://schemas.microsoft.com/office/powerpoint/2010/main" val="1147630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and Footer">
    <p:spTree>
      <p:nvGrpSpPr>
        <p:cNvPr id="1" name=""/>
        <p:cNvGrpSpPr/>
        <p:nvPr/>
      </p:nvGrpSpPr>
      <p:grpSpPr>
        <a:xfrm>
          <a:off x="0" y="0"/>
          <a:ext cx="0" cy="0"/>
          <a:chOff x="0" y="0"/>
          <a:chExt cx="0" cy="0"/>
        </a:xfrm>
      </p:grpSpPr>
      <p:sp>
        <p:nvSpPr>
          <p:cNvPr id="4" name="Rectangle 3"/>
          <p:cNvSpPr/>
          <p:nvPr userDrawn="1"/>
        </p:nvSpPr>
        <p:spPr>
          <a:xfrm>
            <a:off x="0" y="0"/>
            <a:ext cx="12700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11" name="Text Placeholder 17"/>
          <p:cNvSpPr>
            <a:spLocks noGrp="1"/>
          </p:cNvSpPr>
          <p:nvPr>
            <p:ph type="body" sz="quarter" idx="11" hasCustomPrompt="1"/>
          </p:nvPr>
        </p:nvSpPr>
        <p:spPr>
          <a:xfrm>
            <a:off x="2592763"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4143605"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5694447"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MISC</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Straight Connector 14"/>
          <p:cNvCxnSpPr/>
          <p:nvPr userDrawn="1"/>
        </p:nvCxnSpPr>
        <p:spPr>
          <a:xfrm>
            <a:off x="2576513" y="7856538"/>
            <a:ext cx="127269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6"/>
          <p:cNvSpPr>
            <a:spLocks noGrp="1"/>
          </p:cNvSpPr>
          <p:nvPr>
            <p:ph type="body" sz="quarter" idx="15" hasCustomPrompt="1"/>
          </p:nvPr>
        </p:nvSpPr>
        <p:spPr>
          <a:xfrm>
            <a:off x="6885601" y="7486650"/>
            <a:ext cx="7744800" cy="369888"/>
          </a:xfrm>
          <a:prstGeom prst="rect">
            <a:avLst/>
          </a:prstGeom>
        </p:spPr>
        <p:txBody>
          <a:bodyPr/>
          <a:lstStyle>
            <a:lvl1pPr marL="0" indent="0">
              <a:buNone/>
              <a:defRPr sz="1200" baseline="0">
                <a:solidFill>
                  <a:srgbClr val="A31527"/>
                </a:solidFill>
              </a:defRPr>
            </a:lvl1pPr>
          </a:lstStyle>
          <a:p>
            <a:pPr lvl="0"/>
            <a:r>
              <a:rPr lang="en-US" dirty="0"/>
              <a:t>Source:</a:t>
            </a:r>
          </a:p>
        </p:txBody>
      </p:sp>
      <p:sp>
        <p:nvSpPr>
          <p:cNvPr id="18" name="TextBox 17"/>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dirty="0"/>
              <a:t>Click to edit Master title style</a:t>
            </a:r>
          </a:p>
        </p:txBody>
      </p:sp>
      <p:sp>
        <p:nvSpPr>
          <p:cNvPr id="4" name="Rectangle 3"/>
          <p:cNvSpPr/>
          <p:nvPr userDrawn="1"/>
        </p:nvSpPr>
        <p:spPr>
          <a:xfrm>
            <a:off x="0" y="0"/>
            <a:ext cx="12700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11" name="Text Placeholder 17"/>
          <p:cNvSpPr>
            <a:spLocks noGrp="1"/>
          </p:cNvSpPr>
          <p:nvPr>
            <p:ph type="body" sz="quarter" idx="11" hasCustomPrompt="1"/>
          </p:nvPr>
        </p:nvSpPr>
        <p:spPr>
          <a:xfrm>
            <a:off x="2592763"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4143605"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5694447"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MISC</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Straight Connector 14"/>
          <p:cNvCxnSpPr/>
          <p:nvPr userDrawn="1"/>
        </p:nvCxnSpPr>
        <p:spPr>
          <a:xfrm>
            <a:off x="2576513" y="7856538"/>
            <a:ext cx="127269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6"/>
          <p:cNvSpPr>
            <a:spLocks noGrp="1"/>
          </p:cNvSpPr>
          <p:nvPr>
            <p:ph type="body" sz="quarter" idx="15" hasCustomPrompt="1"/>
          </p:nvPr>
        </p:nvSpPr>
        <p:spPr>
          <a:xfrm>
            <a:off x="6885601" y="7486650"/>
            <a:ext cx="7744800" cy="369888"/>
          </a:xfrm>
          <a:prstGeom prst="rect">
            <a:avLst/>
          </a:prstGeom>
        </p:spPr>
        <p:txBody>
          <a:bodyPr/>
          <a:lstStyle>
            <a:lvl1pPr marL="0" indent="0">
              <a:buNone/>
              <a:defRPr sz="1200" baseline="0">
                <a:solidFill>
                  <a:srgbClr val="A31527"/>
                </a:solidFill>
              </a:defRPr>
            </a:lvl1pPr>
          </a:lstStyle>
          <a:p>
            <a:pPr lvl="0"/>
            <a:r>
              <a:rPr lang="en-US" dirty="0"/>
              <a:t>Source:</a:t>
            </a:r>
          </a:p>
        </p:txBody>
      </p:sp>
      <p:sp>
        <p:nvSpPr>
          <p:cNvPr id="18" name="TextBox 17"/>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dirty="0"/>
              <a:t>Click to edit Master title style</a:t>
            </a:r>
          </a:p>
        </p:txBody>
      </p:sp>
      <p:sp>
        <p:nvSpPr>
          <p:cNvPr id="4" name="Rectangle 3"/>
          <p:cNvSpPr/>
          <p:nvPr userDrawn="1"/>
        </p:nvSpPr>
        <p:spPr>
          <a:xfrm>
            <a:off x="0" y="0"/>
            <a:ext cx="12700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5" name="Content Placeholder 2"/>
          <p:cNvSpPr>
            <a:spLocks noGrp="1"/>
          </p:cNvSpPr>
          <p:nvPr>
            <p:ph sz="half" idx="1"/>
          </p:nvPr>
        </p:nvSpPr>
        <p:spPr>
          <a:xfrm>
            <a:off x="1104900" y="2114868"/>
            <a:ext cx="6059829" cy="5350804"/>
          </a:xfrm>
          <a:prstGeom prst="rect">
            <a:avLst/>
          </a:prstGeom>
        </p:spPr>
        <p:txBody>
          <a:bodyPr/>
          <a:lstStyle>
            <a:lvl1pPr>
              <a:defRPr sz="4480"/>
            </a:lvl1pPr>
            <a:lvl2pPr>
              <a:defRPr sz="3840"/>
            </a:lvl2pPr>
            <a:lvl3pPr>
              <a:defRPr sz="3200"/>
            </a:lvl3pPr>
            <a:lvl4pPr>
              <a:defRPr sz="2880"/>
            </a:lvl4pPr>
            <a:lvl5pPr>
              <a:defRPr sz="288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7"/>
          <p:cNvSpPr>
            <a:spLocks noGrp="1"/>
          </p:cNvSpPr>
          <p:nvPr>
            <p:ph type="body" sz="quarter" idx="11" hasCustomPrompt="1"/>
          </p:nvPr>
        </p:nvSpPr>
        <p:spPr>
          <a:xfrm>
            <a:off x="2592763"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4143605"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5694447"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MISC</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Straight Connector 14"/>
          <p:cNvCxnSpPr/>
          <p:nvPr userDrawn="1"/>
        </p:nvCxnSpPr>
        <p:spPr>
          <a:xfrm>
            <a:off x="2576513" y="7856538"/>
            <a:ext cx="127269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sz="half" idx="15"/>
          </p:nvPr>
        </p:nvSpPr>
        <p:spPr>
          <a:xfrm>
            <a:off x="7839051" y="2114868"/>
            <a:ext cx="6059829" cy="5350804"/>
          </a:xfrm>
          <a:prstGeom prst="rect">
            <a:avLst/>
          </a:prstGeom>
        </p:spPr>
        <p:txBody>
          <a:bodyPr/>
          <a:lstStyle>
            <a:lvl1pPr>
              <a:defRPr sz="4480"/>
            </a:lvl1pPr>
            <a:lvl2pPr>
              <a:defRPr sz="3840"/>
            </a:lvl2pPr>
            <a:lvl3pPr>
              <a:defRPr sz="3200"/>
            </a:lvl3pPr>
            <a:lvl4pPr>
              <a:defRPr sz="2880"/>
            </a:lvl4pPr>
            <a:lvl5pPr>
              <a:defRPr sz="2880"/>
            </a:lvl5pPr>
            <a:lvl6pPr>
              <a:defRPr sz="2880"/>
            </a:lvl6pPr>
            <a:lvl7pPr>
              <a:defRPr sz="2880"/>
            </a:lvl7pPr>
            <a:lvl8pPr>
              <a:defRPr sz="2880"/>
            </a:lvl8pPr>
            <a:lvl9pPr>
              <a:defRPr sz="288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6"/>
          <p:cNvSpPr>
            <a:spLocks noGrp="1"/>
          </p:cNvSpPr>
          <p:nvPr>
            <p:ph type="body" sz="quarter" idx="16" hasCustomPrompt="1"/>
          </p:nvPr>
        </p:nvSpPr>
        <p:spPr>
          <a:xfrm>
            <a:off x="6885601" y="7486650"/>
            <a:ext cx="7744800" cy="369888"/>
          </a:xfrm>
          <a:prstGeom prst="rect">
            <a:avLst/>
          </a:prstGeom>
        </p:spPr>
        <p:txBody>
          <a:bodyPr/>
          <a:lstStyle>
            <a:lvl1pPr marL="0" indent="0">
              <a:buNone/>
              <a:defRPr sz="1200" baseline="0">
                <a:solidFill>
                  <a:srgbClr val="A31527"/>
                </a:solidFill>
              </a:defRPr>
            </a:lvl1pPr>
          </a:lstStyle>
          <a:p>
            <a:pPr lvl="0"/>
            <a:r>
              <a:rPr lang="en-US" dirty="0"/>
              <a:t>Source:</a:t>
            </a:r>
          </a:p>
        </p:txBody>
      </p:sp>
      <p:sp>
        <p:nvSpPr>
          <p:cNvPr id="19" name="TextBox 18"/>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Photo Collage">
    <p:spTree>
      <p:nvGrpSpPr>
        <p:cNvPr id="1" name=""/>
        <p:cNvGrpSpPr/>
        <p:nvPr/>
      </p:nvGrpSpPr>
      <p:grpSpPr>
        <a:xfrm>
          <a:off x="0" y="0"/>
          <a:ext cx="0" cy="0"/>
          <a:chOff x="0" y="0"/>
          <a:chExt cx="0" cy="0"/>
        </a:xfrm>
      </p:grpSpPr>
      <p:sp>
        <p:nvSpPr>
          <p:cNvPr id="2" name="Title 1"/>
          <p:cNvSpPr>
            <a:spLocks noGrp="1"/>
          </p:cNvSpPr>
          <p:nvPr>
            <p:ph type="title"/>
          </p:nvPr>
        </p:nvSpPr>
        <p:spPr>
          <a:xfrm>
            <a:off x="1104900" y="694482"/>
            <a:ext cx="12793980" cy="659444"/>
          </a:xfrm>
          <a:prstGeom prst="rect">
            <a:avLst/>
          </a:prstGeom>
        </p:spPr>
        <p:txBody>
          <a:bodyPr/>
          <a:lstStyle/>
          <a:p>
            <a:r>
              <a:rPr lang="en-US" dirty="0"/>
              <a:t>Click to edit Master title style</a:t>
            </a:r>
          </a:p>
        </p:txBody>
      </p:sp>
      <p:sp>
        <p:nvSpPr>
          <p:cNvPr id="4" name="Rectangle 3"/>
          <p:cNvSpPr/>
          <p:nvPr userDrawn="1"/>
        </p:nvSpPr>
        <p:spPr>
          <a:xfrm>
            <a:off x="0" y="0"/>
            <a:ext cx="127000" cy="8302625"/>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
        <p:nvSpPr>
          <p:cNvPr id="11" name="Text Placeholder 17"/>
          <p:cNvSpPr>
            <a:spLocks noGrp="1"/>
          </p:cNvSpPr>
          <p:nvPr>
            <p:ph type="body" sz="quarter" idx="11" hasCustomPrompt="1"/>
          </p:nvPr>
        </p:nvSpPr>
        <p:spPr>
          <a:xfrm>
            <a:off x="2592763"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4143605"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5694447" y="7866925"/>
            <a:ext cx="1191153" cy="304800"/>
          </a:xfrm>
          <a:prstGeom prst="rect">
            <a:avLst/>
          </a:prstGeom>
        </p:spPr>
        <p:txBody>
          <a:bodyPr/>
          <a:lstStyle>
            <a:lvl1pPr marL="0" indent="0">
              <a:buNone/>
              <a:defRPr sz="1200" b="1" i="0" spc="200" baseline="0">
                <a:solidFill>
                  <a:srgbClr val="A21727"/>
                </a:solidFill>
              </a:defRPr>
            </a:lvl1pPr>
          </a:lstStyle>
          <a:p>
            <a:pPr lvl="0"/>
            <a:r>
              <a:rPr lang="en-US" dirty="0"/>
              <a:t>MISC</a:t>
            </a:r>
          </a:p>
        </p:txBody>
      </p:sp>
      <p:pic>
        <p:nvPicPr>
          <p:cNvPr id="14" name="Picture 13" descr="U Health_horizontal_cmyk.eps"/>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 y="7680325"/>
            <a:ext cx="1558925" cy="409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5" name="Straight Connector 14"/>
          <p:cNvCxnSpPr/>
          <p:nvPr userDrawn="1"/>
        </p:nvCxnSpPr>
        <p:spPr>
          <a:xfrm>
            <a:off x="2576513" y="7856538"/>
            <a:ext cx="1272698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userDrawn="1"/>
        </p:nvSpPr>
        <p:spPr>
          <a:xfrm>
            <a:off x="-325850" y="1618665"/>
            <a:ext cx="15328962" cy="5835431"/>
          </a:xfrm>
          <a:prstGeom prst="rect">
            <a:avLst/>
          </a:prstGeom>
          <a:solidFill>
            <a:srgbClr val="A21727"/>
          </a:solidFill>
          <a:ln>
            <a:noFill/>
          </a:ln>
          <a:effectLst>
            <a:glow rad="444500">
              <a:schemeClr val="tx1">
                <a:lumMod val="95000"/>
                <a:lumOff val="5000"/>
                <a:alpha val="3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2880"/>
          </a:p>
        </p:txBody>
      </p:sp>
      <p:sp>
        <p:nvSpPr>
          <p:cNvPr id="18" name="Text Placeholder 16"/>
          <p:cNvSpPr>
            <a:spLocks noGrp="1"/>
          </p:cNvSpPr>
          <p:nvPr>
            <p:ph type="body" sz="quarter" idx="15" hasCustomPrompt="1"/>
          </p:nvPr>
        </p:nvSpPr>
        <p:spPr>
          <a:xfrm>
            <a:off x="6885601" y="7486650"/>
            <a:ext cx="7744800" cy="369888"/>
          </a:xfrm>
          <a:prstGeom prst="rect">
            <a:avLst/>
          </a:prstGeom>
        </p:spPr>
        <p:txBody>
          <a:bodyPr/>
          <a:lstStyle>
            <a:lvl1pPr marL="0" indent="0">
              <a:buNone/>
              <a:defRPr sz="1200" baseline="0">
                <a:solidFill>
                  <a:srgbClr val="A31527"/>
                </a:solidFill>
              </a:defRPr>
            </a:lvl1pPr>
          </a:lstStyle>
          <a:p>
            <a:pPr lvl="0"/>
            <a:r>
              <a:rPr lang="en-US" dirty="0"/>
              <a:t>Source:</a:t>
            </a:r>
          </a:p>
        </p:txBody>
      </p:sp>
      <p:sp>
        <p:nvSpPr>
          <p:cNvPr id="19" name="TextBox 18"/>
          <p:cNvSpPr txBox="1"/>
          <p:nvPr userDrawn="1"/>
        </p:nvSpPr>
        <p:spPr>
          <a:xfrm>
            <a:off x="10461356" y="7857642"/>
            <a:ext cx="4169044" cy="276999"/>
          </a:xfrm>
          <a:prstGeom prst="rect">
            <a:avLst/>
          </a:prstGeom>
          <a:noFill/>
        </p:spPr>
        <p:txBody>
          <a:bodyPr wrap="square">
            <a:spAutoFit/>
          </a:bodyPr>
          <a:lstStyle/>
          <a:p>
            <a:pPr eaLnBrk="1" hangingPunct="1">
              <a:defRPr/>
            </a:pPr>
            <a:r>
              <a:rPr lang="de-DE" sz="1200" b="1" spc="300" baseline="0" dirty="0">
                <a:solidFill>
                  <a:srgbClr val="A21727"/>
                </a:solidFill>
                <a:latin typeface="Century Gothic" charset="0"/>
                <a:ea typeface="Century Gothic" charset="0"/>
                <a:cs typeface="Century Gothic" charset="0"/>
              </a:rPr>
              <a:t>©</a:t>
            </a:r>
            <a:r>
              <a:rPr lang="en-US" sz="1200" b="1" spc="300" baseline="0" dirty="0">
                <a:solidFill>
                  <a:srgbClr val="A21727"/>
                </a:solidFill>
                <a:latin typeface="Century Gothic" charset="0"/>
                <a:ea typeface="Century Gothic" charset="0"/>
                <a:cs typeface="Century Gothic" charset="0"/>
              </a:rPr>
              <a:t>UNIVERSITY OF UTAH HEALTH, 2018</a:t>
            </a:r>
            <a:endParaRPr lang="en-US" sz="1200" b="1" spc="300" dirty="0">
              <a:solidFill>
                <a:srgbClr val="A21727"/>
              </a:solidFill>
              <a:latin typeface="Century Gothic" charset="0"/>
              <a:ea typeface="Century Gothic" charset="0"/>
              <a:cs typeface="Century Gothic"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
        <p:nvSpPr>
          <p:cNvPr id="3" name="Rectangle 2"/>
          <p:cNvSpPr/>
          <p:nvPr userDrawn="1"/>
        </p:nvSpPr>
        <p:spPr>
          <a:xfrm>
            <a:off x="0" y="1"/>
            <a:ext cx="127000" cy="82296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731520" eaLnBrk="1" fontAlgn="auto" hangingPunct="1">
              <a:spcBef>
                <a:spcPts val="0"/>
              </a:spcBef>
              <a:spcAft>
                <a:spcPts val="0"/>
              </a:spcAft>
              <a:defRPr/>
            </a:pPr>
            <a:endParaRPr lang="en-US" sz="4608"/>
          </a:p>
        </p:txBody>
      </p:sp>
    </p:spTree>
    <p:extLst>
      <p:ext uri="{BB962C8B-B14F-4D97-AF65-F5344CB8AC3E}">
        <p14:creationId xmlns:p14="http://schemas.microsoft.com/office/powerpoint/2010/main" val="223956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45124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50" r:id="rId4"/>
    <p:sldLayoutId id="2147483663" r:id="rId5"/>
    <p:sldLayoutId id="2147483664" r:id="rId6"/>
    <p:sldLayoutId id="2147483665" r:id="rId7"/>
    <p:sldLayoutId id="2147483666" r:id="rId8"/>
    <p:sldLayoutId id="2147483655" r:id="rId9"/>
    <p:sldLayoutId id="2147483659" r:id="rId1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731520" rtl="0" eaLnBrk="1" latinLnBrk="0" hangingPunct="1">
        <a:spcBef>
          <a:spcPct val="0"/>
        </a:spcBef>
        <a:buNone/>
        <a:defRPr sz="4480" b="0" i="0" kern="1200" cap="all" baseline="0">
          <a:solidFill>
            <a:srgbClr val="B01C32"/>
          </a:solidFill>
          <a:latin typeface="Century Gothic" charset="0"/>
          <a:ea typeface="+mj-ea"/>
          <a:cs typeface="Avenir Roman"/>
        </a:defRPr>
      </a:lvl1pPr>
    </p:titleStyle>
    <p:bodyStyle>
      <a:lvl1pPr marL="548640" indent="-548640" algn="l" defTabSz="731520"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720" indent="-457200" algn="l" defTabSz="731520"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800" indent="-365760" algn="l" defTabSz="731520"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320" indent="-365760" algn="l" defTabSz="731520" rtl="0" eaLnBrk="1" latinLnBrk="0" hangingPunct="1">
        <a:spcBef>
          <a:spcPct val="20000"/>
        </a:spcBef>
        <a:buFont typeface="Arial"/>
        <a:buChar char="–"/>
        <a:defRPr sz="2560" b="0" i="0" kern="1200" baseline="0">
          <a:solidFill>
            <a:schemeClr val="tx1">
              <a:lumMod val="65000"/>
              <a:lumOff val="35000"/>
            </a:schemeClr>
          </a:solidFill>
          <a:latin typeface="Century Gothic" charset="0"/>
          <a:ea typeface="+mn-ea"/>
          <a:cs typeface="Avenir Roman"/>
        </a:defRPr>
      </a:lvl4pPr>
      <a:lvl5pPr marL="3291840" indent="-365760" algn="l" defTabSz="73152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31520" rtl="0" eaLnBrk="1" latinLnBrk="0" hangingPunct="1">
        <a:defRPr sz="2880" kern="1200">
          <a:solidFill>
            <a:schemeClr val="tx1"/>
          </a:solidFill>
          <a:latin typeface="+mn-lt"/>
          <a:ea typeface="+mn-ea"/>
          <a:cs typeface="+mn-cs"/>
        </a:defRPr>
      </a:lvl1pPr>
      <a:lvl2pPr marL="731520" algn="l" defTabSz="731520" rtl="0" eaLnBrk="1" latinLnBrk="0" hangingPunct="1">
        <a:defRPr sz="2880" kern="1200">
          <a:solidFill>
            <a:schemeClr val="tx1"/>
          </a:solidFill>
          <a:latin typeface="+mn-lt"/>
          <a:ea typeface="+mn-ea"/>
          <a:cs typeface="+mn-cs"/>
        </a:defRPr>
      </a:lvl2pPr>
      <a:lvl3pPr marL="1463040" algn="l" defTabSz="731520" rtl="0" eaLnBrk="1" latinLnBrk="0" hangingPunct="1">
        <a:defRPr sz="2880" kern="1200">
          <a:solidFill>
            <a:schemeClr val="tx1"/>
          </a:solidFill>
          <a:latin typeface="+mn-lt"/>
          <a:ea typeface="+mn-ea"/>
          <a:cs typeface="+mn-cs"/>
        </a:defRPr>
      </a:lvl3pPr>
      <a:lvl4pPr marL="2194560" algn="l" defTabSz="731520" rtl="0" eaLnBrk="1" latinLnBrk="0" hangingPunct="1">
        <a:defRPr sz="2880" kern="1200">
          <a:solidFill>
            <a:schemeClr val="tx1"/>
          </a:solidFill>
          <a:latin typeface="+mn-lt"/>
          <a:ea typeface="+mn-ea"/>
          <a:cs typeface="+mn-cs"/>
        </a:defRPr>
      </a:lvl4pPr>
      <a:lvl5pPr marL="2926080" algn="l" defTabSz="731520" rtl="0" eaLnBrk="1" latinLnBrk="0" hangingPunct="1">
        <a:defRPr sz="2880" kern="1200">
          <a:solidFill>
            <a:schemeClr val="tx1"/>
          </a:solidFill>
          <a:latin typeface="+mn-lt"/>
          <a:ea typeface="+mn-ea"/>
          <a:cs typeface="+mn-cs"/>
        </a:defRPr>
      </a:lvl5pPr>
      <a:lvl6pPr marL="3657600" algn="l" defTabSz="731520" rtl="0" eaLnBrk="1" latinLnBrk="0" hangingPunct="1">
        <a:defRPr sz="2880" kern="1200">
          <a:solidFill>
            <a:schemeClr val="tx1"/>
          </a:solidFill>
          <a:latin typeface="+mn-lt"/>
          <a:ea typeface="+mn-ea"/>
          <a:cs typeface="+mn-cs"/>
        </a:defRPr>
      </a:lvl6pPr>
      <a:lvl7pPr marL="4389120" algn="l" defTabSz="731520" rtl="0" eaLnBrk="1" latinLnBrk="0" hangingPunct="1">
        <a:defRPr sz="2880" kern="1200">
          <a:solidFill>
            <a:schemeClr val="tx1"/>
          </a:solidFill>
          <a:latin typeface="+mn-lt"/>
          <a:ea typeface="+mn-ea"/>
          <a:cs typeface="+mn-cs"/>
        </a:defRPr>
      </a:lvl7pPr>
      <a:lvl8pPr marL="5120640" algn="l" defTabSz="731520" rtl="0" eaLnBrk="1" latinLnBrk="0" hangingPunct="1">
        <a:defRPr sz="2880" kern="1200">
          <a:solidFill>
            <a:schemeClr val="tx1"/>
          </a:solidFill>
          <a:latin typeface="+mn-lt"/>
          <a:ea typeface="+mn-ea"/>
          <a:cs typeface="+mn-cs"/>
        </a:defRPr>
      </a:lvl8pPr>
      <a:lvl9pPr marL="5852160" algn="l" defTabSz="731520" rtl="0" eaLnBrk="1" latinLnBrk="0" hangingPunct="1">
        <a:defRPr sz="288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userDrawn="1">
          <p15:clr>
            <a:srgbClr val="F26B43"/>
          </p15:clr>
        </p15:guide>
        <p15:guide id="2" orient="horz" pos="49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01/2020.04.05.20050245" TargetMode="External"/><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dx.doi.org/10.2139/ssrn.3546052"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136/bmj.39393.510347.B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hyperlink" Target="https://doi.org/10.1371/journal.pone.003579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twitter.com/NAChristakis/status/1238150077794877440?s=20"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5.JPG"/><Relationship Id="rId4" Type="http://schemas.openxmlformats.org/officeDocument/2006/relationships/image" Target="../media/image10.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390315" y="1050429"/>
            <a:ext cx="8004516" cy="1724025"/>
          </a:xfrm>
        </p:spPr>
        <p:txBody>
          <a:bodyPr/>
          <a:lstStyle/>
          <a:p>
            <a:r>
              <a:rPr lang="en-US" dirty="0"/>
              <a:t>SARS-COV-2 TRANSMISSION 101</a:t>
            </a:r>
          </a:p>
        </p:txBody>
      </p:sp>
      <p:sp>
        <p:nvSpPr>
          <p:cNvPr id="3" name="Text Placeholder 2"/>
          <p:cNvSpPr>
            <a:spLocks noGrp="1"/>
          </p:cNvSpPr>
          <p:nvPr>
            <p:ph type="body" sz="quarter" idx="11"/>
          </p:nvPr>
        </p:nvSpPr>
        <p:spPr>
          <a:xfrm>
            <a:off x="2592763" y="7866925"/>
            <a:ext cx="1655680" cy="304800"/>
          </a:xfrm>
        </p:spPr>
        <p:txBody>
          <a:bodyPr/>
          <a:lstStyle/>
          <a:p>
            <a:r>
              <a:rPr lang="en-US" dirty="0"/>
              <a:t>@</a:t>
            </a:r>
            <a:r>
              <a:rPr lang="en-US" dirty="0" err="1"/>
              <a:t>UtahIMCMRs</a:t>
            </a:r>
            <a:endParaRPr lang="en-US" dirty="0"/>
          </a:p>
        </p:txBody>
      </p:sp>
      <p:sp>
        <p:nvSpPr>
          <p:cNvPr id="5" name="Text Placeholder 4"/>
          <p:cNvSpPr>
            <a:spLocks noGrp="1"/>
          </p:cNvSpPr>
          <p:nvPr>
            <p:ph type="body" sz="quarter" idx="13"/>
          </p:nvPr>
        </p:nvSpPr>
        <p:spPr>
          <a:xfrm>
            <a:off x="5694447" y="7866925"/>
            <a:ext cx="1817701" cy="304800"/>
          </a:xfrm>
        </p:spPr>
        <p:txBody>
          <a:bodyPr/>
          <a:lstStyle/>
          <a:p>
            <a:r>
              <a:rPr lang="en-US" dirty="0"/>
              <a:t>Brian Locke, MD</a:t>
            </a:r>
          </a:p>
        </p:txBody>
      </p:sp>
    </p:spTree>
    <p:extLst>
      <p:ext uri="{BB962C8B-B14F-4D97-AF65-F5344CB8AC3E}">
        <p14:creationId xmlns:p14="http://schemas.microsoft.com/office/powerpoint/2010/main" val="556463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74769" y="2318981"/>
            <a:ext cx="8215921" cy="1724025"/>
          </a:xfrm>
        </p:spPr>
        <p:txBody>
          <a:bodyPr/>
          <a:lstStyle/>
          <a:p>
            <a:r>
              <a:rPr lang="en-US" dirty="0"/>
              <a:t>Epidemiologic Characteristics</a:t>
            </a:r>
          </a:p>
        </p:txBody>
      </p:sp>
      <p:sp>
        <p:nvSpPr>
          <p:cNvPr id="4" name="Text Placeholder 3"/>
          <p:cNvSpPr>
            <a:spLocks noGrp="1"/>
          </p:cNvSpPr>
          <p:nvPr>
            <p:ph type="body" sz="quarter" idx="17"/>
          </p:nvPr>
        </p:nvSpPr>
        <p:spPr>
          <a:xfrm>
            <a:off x="2592525" y="7862424"/>
            <a:ext cx="1726257" cy="367175"/>
          </a:xfrm>
        </p:spPr>
        <p:txBody>
          <a:bodyPr/>
          <a:lstStyle/>
          <a:p>
            <a:r>
              <a:rPr lang="en-US" dirty="0"/>
              <a:t>@</a:t>
            </a:r>
            <a:r>
              <a:rPr lang="en-US" dirty="0" err="1"/>
              <a:t>UtahIMCMRs</a:t>
            </a:r>
            <a:endParaRPr lang="en-US" dirty="0"/>
          </a:p>
        </p:txBody>
      </p:sp>
    </p:spTree>
    <p:extLst>
      <p:ext uri="{BB962C8B-B14F-4D97-AF65-F5344CB8AC3E}">
        <p14:creationId xmlns:p14="http://schemas.microsoft.com/office/powerpoint/2010/main" val="201989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a:stretch/>
        </p:blipFill>
        <p:spPr>
          <a:xfrm>
            <a:off x="8282236" y="1463592"/>
            <a:ext cx="6261413" cy="3521124"/>
          </a:xfrm>
          <a:prstGeom prst="rect">
            <a:avLst/>
          </a:prstGeom>
        </p:spPr>
      </p:pic>
      <p:sp>
        <p:nvSpPr>
          <p:cNvPr id="2" name="Title 1"/>
          <p:cNvSpPr>
            <a:spLocks noGrp="1"/>
          </p:cNvSpPr>
          <p:nvPr>
            <p:ph type="title"/>
          </p:nvPr>
        </p:nvSpPr>
        <p:spPr/>
        <p:txBody>
          <a:bodyPr/>
          <a:lstStyle/>
          <a:p>
            <a:r>
              <a:rPr lang="en-US" dirty="0"/>
              <a:t>Viral spread: </a:t>
            </a:r>
            <a:r>
              <a:rPr lang="en-US" dirty="0">
                <a:solidFill>
                  <a:schemeClr val="bg1">
                    <a:lumMod val="50000"/>
                  </a:schemeClr>
                </a:solidFill>
              </a:rPr>
              <a:t>Reproductive Number</a:t>
            </a:r>
          </a:p>
        </p:txBody>
      </p:sp>
      <p:sp>
        <p:nvSpPr>
          <p:cNvPr id="5" name="Content Placeholder 4"/>
          <p:cNvSpPr>
            <a:spLocks noGrp="1"/>
          </p:cNvSpPr>
          <p:nvPr>
            <p:ph sz="half" idx="1"/>
          </p:nvPr>
        </p:nvSpPr>
        <p:spPr>
          <a:xfrm>
            <a:off x="1104900" y="2074568"/>
            <a:ext cx="7198841" cy="2197640"/>
          </a:xfrm>
        </p:spPr>
        <p:txBody>
          <a:bodyPr/>
          <a:lstStyle/>
          <a:p>
            <a:pPr marL="0" indent="0">
              <a:buNone/>
            </a:pPr>
            <a:r>
              <a:rPr lang="en-US" sz="2800" dirty="0"/>
              <a:t>R</a:t>
            </a:r>
            <a:r>
              <a:rPr lang="en-US" sz="2800" baseline="-25000" dirty="0"/>
              <a:t>0</a:t>
            </a:r>
            <a:r>
              <a:rPr lang="en-US" sz="2800" dirty="0"/>
              <a:t> &lt; 1: Epidemic Burns out</a:t>
            </a:r>
          </a:p>
          <a:p>
            <a:pPr marL="0" indent="0">
              <a:buNone/>
            </a:pPr>
            <a:r>
              <a:rPr lang="en-US" sz="2800" dirty="0"/>
              <a:t>R</a:t>
            </a:r>
            <a:r>
              <a:rPr lang="en-US" sz="2800" baseline="-25000" dirty="0"/>
              <a:t>0 </a:t>
            </a:r>
            <a:r>
              <a:rPr lang="en-US" sz="2800" dirty="0"/>
              <a:t>= 1: Continue at same pace</a:t>
            </a:r>
          </a:p>
          <a:p>
            <a:pPr marL="0" indent="0">
              <a:buNone/>
            </a:pPr>
            <a:r>
              <a:rPr lang="en-US" sz="2800" dirty="0"/>
              <a:t>R</a:t>
            </a:r>
            <a:r>
              <a:rPr lang="en-US" sz="2800" baseline="-25000" dirty="0"/>
              <a:t>0</a:t>
            </a:r>
            <a:r>
              <a:rPr lang="en-US" sz="2800" dirty="0"/>
              <a:t> &gt; 1: Epidemic increases exponentially</a:t>
            </a:r>
          </a:p>
          <a:p>
            <a:pPr marL="0" indent="0">
              <a:buNone/>
            </a:pPr>
            <a:r>
              <a:rPr lang="en-US" sz="2800" dirty="0"/>
              <a:t>	R</a:t>
            </a:r>
            <a:r>
              <a:rPr lang="en-US" sz="2800" baseline="-25000" dirty="0"/>
              <a:t>0</a:t>
            </a:r>
            <a:r>
              <a:rPr lang="en-US" sz="2800" dirty="0"/>
              <a:t> = 2 in example</a:t>
            </a:r>
          </a:p>
        </p:txBody>
      </p:sp>
      <p:sp>
        <p:nvSpPr>
          <p:cNvPr id="6" name="Text Placeholder 5"/>
          <p:cNvSpPr>
            <a:spLocks noGrp="1"/>
          </p:cNvSpPr>
          <p:nvPr>
            <p:ph type="body" sz="quarter" idx="11"/>
          </p:nvPr>
        </p:nvSpPr>
        <p:spPr>
          <a:xfrm>
            <a:off x="2592763" y="7866925"/>
            <a:ext cx="1634853" cy="304800"/>
          </a:xfrm>
        </p:spPr>
        <p:txBody>
          <a:bodyPr/>
          <a:lstStyle/>
          <a:p>
            <a:r>
              <a:rPr lang="en-US" dirty="0"/>
              <a:t>@</a:t>
            </a:r>
            <a:r>
              <a:rPr lang="en-US" dirty="0" err="1"/>
              <a:t>UtahIMCMRS</a:t>
            </a:r>
            <a:endParaRPr lang="en-US" dirty="0"/>
          </a:p>
        </p:txBody>
      </p:sp>
      <p:pic>
        <p:nvPicPr>
          <p:cNvPr id="7" name="Picture 6" descr="A screenshot of a cell phone&#10;&#10;Description automatically generated">
            <a:extLst>
              <a:ext uri="{FF2B5EF4-FFF2-40B4-BE49-F238E27FC236}">
                <a16:creationId xmlns:a16="http://schemas.microsoft.com/office/drawing/2014/main" id="{4D59DB1C-3456-FE4E-AFB1-F9C6D6112F21}"/>
              </a:ext>
            </a:extLst>
          </p:cNvPr>
          <p:cNvPicPr>
            <a:picLocks noChangeAspect="1"/>
          </p:cNvPicPr>
          <p:nvPr/>
        </p:nvPicPr>
        <p:blipFill>
          <a:blip r:embed="rId4"/>
          <a:stretch>
            <a:fillRect/>
          </a:stretch>
        </p:blipFill>
        <p:spPr>
          <a:xfrm>
            <a:off x="4585570" y="4272208"/>
            <a:ext cx="5486730" cy="3338025"/>
          </a:xfrm>
          <a:prstGeom prst="rect">
            <a:avLst/>
          </a:prstGeom>
        </p:spPr>
      </p:pic>
      <p:sp>
        <p:nvSpPr>
          <p:cNvPr id="9" name="Text Placeholder 13">
            <a:extLst>
              <a:ext uri="{FF2B5EF4-FFF2-40B4-BE49-F238E27FC236}">
                <a16:creationId xmlns:a16="http://schemas.microsoft.com/office/drawing/2014/main" id="{20106669-4A06-9E47-8134-F8EBD83E7F2B}"/>
              </a:ext>
            </a:extLst>
          </p:cNvPr>
          <p:cNvSpPr txBox="1">
            <a:spLocks/>
          </p:cNvSpPr>
          <p:nvPr/>
        </p:nvSpPr>
        <p:spPr>
          <a:xfrm>
            <a:off x="10401299" y="7375437"/>
            <a:ext cx="4142349" cy="369888"/>
          </a:xfrm>
          <a:prstGeom prst="rect">
            <a:avLst/>
          </a:prstGeom>
        </p:spPr>
        <p:txBody>
          <a:bodyPr/>
          <a:lstStyle>
            <a:lvl1pPr marL="0" indent="0" algn="l" defTabSz="731520" rtl="0" eaLnBrk="1" latinLnBrk="0" hangingPunct="1">
              <a:spcBef>
                <a:spcPct val="20000"/>
              </a:spcBef>
              <a:buFont typeface="Arial"/>
              <a:buNone/>
              <a:defRPr sz="1200" b="0" i="0" kern="1200" baseline="0">
                <a:solidFill>
                  <a:srgbClr val="A31527"/>
                </a:solidFill>
                <a:latin typeface="Century Gothic" charset="0"/>
                <a:ea typeface="+mn-ea"/>
                <a:cs typeface="Avenir Roman"/>
              </a:defRPr>
            </a:lvl1pPr>
            <a:lvl2pPr marL="1188720" indent="-457200" algn="l" defTabSz="731520"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800" indent="-365760" algn="l" defTabSz="731520"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320" indent="-365760" algn="l" defTabSz="731520" rtl="0" eaLnBrk="1" latinLnBrk="0" hangingPunct="1">
              <a:spcBef>
                <a:spcPct val="20000"/>
              </a:spcBef>
              <a:buFont typeface="Arial"/>
              <a:buChar char="–"/>
              <a:defRPr sz="2560" b="0" i="0" kern="1200" baseline="0">
                <a:solidFill>
                  <a:schemeClr val="tx1">
                    <a:lumMod val="65000"/>
                    <a:lumOff val="35000"/>
                  </a:schemeClr>
                </a:solidFill>
                <a:latin typeface="Century Gothic" charset="0"/>
                <a:ea typeface="+mn-ea"/>
                <a:cs typeface="Avenir Roman"/>
              </a:defRPr>
            </a:lvl4pPr>
            <a:lvl5pPr marL="3291840" indent="-365760" algn="l" defTabSz="731520" rtl="0" eaLnBrk="1" latinLnBrk="0" hangingPunct="1">
              <a:spcBef>
                <a:spcPct val="20000"/>
              </a:spcBef>
              <a:buFont typeface="Arial"/>
              <a:buChar char="»"/>
              <a:defRPr sz="1920" b="0" i="0" kern="1200" baseline="0">
                <a:solidFill>
                  <a:schemeClr val="tx1">
                    <a:lumMod val="65000"/>
                    <a:lumOff val="35000"/>
                  </a:schemeClr>
                </a:solidFill>
                <a:latin typeface="Century Gothic" charset="0"/>
                <a:ea typeface="+mn-ea"/>
                <a:cs typeface="Avenir Roman"/>
              </a:defRPr>
            </a:lvl5pPr>
            <a:lvl6pPr marL="4023360" indent="-365760" algn="l" defTabSz="731520" rtl="0" eaLnBrk="1" latinLnBrk="0" hangingPunct="1">
              <a:spcBef>
                <a:spcPct val="20000"/>
              </a:spcBef>
              <a:buFont typeface="Arial"/>
              <a:buChar char="•"/>
              <a:defRPr sz="320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320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320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3200" kern="1200">
                <a:solidFill>
                  <a:schemeClr val="tx1"/>
                </a:solidFill>
                <a:latin typeface="+mn-lt"/>
                <a:ea typeface="+mn-ea"/>
                <a:cs typeface="+mn-cs"/>
              </a:defRPr>
            </a:lvl9pPr>
          </a:lstStyle>
          <a:p>
            <a:r>
              <a:rPr lang="en-US" dirty="0"/>
              <a:t>doi:10.1001/jama.2020.6130</a:t>
            </a:r>
          </a:p>
        </p:txBody>
      </p:sp>
    </p:spTree>
    <p:extLst>
      <p:ext uri="{BB962C8B-B14F-4D97-AF65-F5344CB8AC3E}">
        <p14:creationId xmlns:p14="http://schemas.microsoft.com/office/powerpoint/2010/main" val="25668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unknown: </a:t>
            </a:r>
            <a:r>
              <a:rPr lang="en-US" dirty="0">
                <a:solidFill>
                  <a:schemeClr val="bg1">
                    <a:lumMod val="50000"/>
                  </a:schemeClr>
                </a:solidFill>
              </a:rPr>
              <a:t># of mild/</a:t>
            </a:r>
            <a:r>
              <a:rPr lang="en-US" dirty="0" err="1">
                <a:solidFill>
                  <a:schemeClr val="bg1">
                    <a:lumMod val="50000"/>
                  </a:schemeClr>
                </a:solidFill>
              </a:rPr>
              <a:t>Asx</a:t>
            </a:r>
            <a:r>
              <a:rPr lang="en-US" dirty="0">
                <a:solidFill>
                  <a:schemeClr val="bg1">
                    <a:lumMod val="50000"/>
                  </a:schemeClr>
                </a:solidFill>
              </a:rPr>
              <a:t> cases</a:t>
            </a:r>
          </a:p>
        </p:txBody>
      </p:sp>
      <p:sp>
        <p:nvSpPr>
          <p:cNvPr id="6" name="Text Placeholder 5"/>
          <p:cNvSpPr>
            <a:spLocks noGrp="1"/>
          </p:cNvSpPr>
          <p:nvPr>
            <p:ph type="body" sz="quarter" idx="11"/>
          </p:nvPr>
        </p:nvSpPr>
        <p:spPr>
          <a:xfrm>
            <a:off x="2592763" y="7866925"/>
            <a:ext cx="1634853" cy="304800"/>
          </a:xfrm>
        </p:spPr>
        <p:txBody>
          <a:bodyPr/>
          <a:lstStyle/>
          <a:p>
            <a:r>
              <a:rPr lang="en-US" dirty="0"/>
              <a:t>@</a:t>
            </a:r>
            <a:r>
              <a:rPr lang="en-US" dirty="0" err="1"/>
              <a:t>UtahIMCMRS</a:t>
            </a:r>
            <a:endParaRPr lang="en-US" dirty="0"/>
          </a:p>
        </p:txBody>
      </p:sp>
      <p:sp>
        <p:nvSpPr>
          <p:cNvPr id="14" name="Text Placeholder 13"/>
          <p:cNvSpPr>
            <a:spLocks noGrp="1"/>
          </p:cNvSpPr>
          <p:nvPr>
            <p:ph type="body" sz="quarter" idx="16"/>
          </p:nvPr>
        </p:nvSpPr>
        <p:spPr>
          <a:xfrm>
            <a:off x="7948291" y="7375437"/>
            <a:ext cx="7744800" cy="369888"/>
          </a:xfrm>
        </p:spPr>
        <p:txBody>
          <a:bodyPr/>
          <a:lstStyle/>
          <a:p>
            <a:r>
              <a:rPr lang="en-US" dirty="0">
                <a:hlinkClick r:id="rId3"/>
              </a:rPr>
              <a:t>https://doi.org/10.1101/2020.04.05.20050245</a:t>
            </a:r>
            <a:r>
              <a:rPr lang="en-US" dirty="0"/>
              <a:t> </a:t>
            </a:r>
            <a:r>
              <a:rPr lang="en-US" dirty="0">
                <a:hlinkClick r:id="rId4"/>
              </a:rPr>
              <a:t>https://dx.doi.org/10.2139/ssrn.3546052</a:t>
            </a:r>
            <a:endParaRPr lang="en-US" dirty="0"/>
          </a:p>
          <a:p>
            <a:r>
              <a:rPr lang="en-US" dirty="0"/>
              <a:t>doi:10.1001/jama.2020.5445</a:t>
            </a:r>
          </a:p>
        </p:txBody>
      </p:sp>
      <p:pic>
        <p:nvPicPr>
          <p:cNvPr id="9" name="Content Placeholder 8" descr="A picture containing screenshot&#10;&#10;Description automatically generated">
            <a:extLst>
              <a:ext uri="{FF2B5EF4-FFF2-40B4-BE49-F238E27FC236}">
                <a16:creationId xmlns:a16="http://schemas.microsoft.com/office/drawing/2014/main" id="{52022006-C8B9-0E4D-BF6C-5A33D3B350ED}"/>
              </a:ext>
            </a:extLst>
          </p:cNvPr>
          <p:cNvPicPr>
            <a:picLocks noGrp="1" noChangeAspect="1"/>
          </p:cNvPicPr>
          <p:nvPr>
            <p:ph sz="half" idx="1"/>
          </p:nvPr>
        </p:nvPicPr>
        <p:blipFill>
          <a:blip r:embed="rId5"/>
          <a:stretch>
            <a:fillRect/>
          </a:stretch>
        </p:blipFill>
        <p:spPr>
          <a:xfrm>
            <a:off x="907192" y="1486823"/>
            <a:ext cx="5577200" cy="3056111"/>
          </a:xfrm>
        </p:spPr>
      </p:pic>
      <p:sp>
        <p:nvSpPr>
          <p:cNvPr id="15" name="Content Placeholder 4">
            <a:extLst>
              <a:ext uri="{FF2B5EF4-FFF2-40B4-BE49-F238E27FC236}">
                <a16:creationId xmlns:a16="http://schemas.microsoft.com/office/drawing/2014/main" id="{6FD4A2E8-1DDD-C14B-9712-4A27978A8EFC}"/>
              </a:ext>
            </a:extLst>
          </p:cNvPr>
          <p:cNvSpPr txBox="1">
            <a:spLocks/>
          </p:cNvSpPr>
          <p:nvPr/>
        </p:nvSpPr>
        <p:spPr>
          <a:xfrm>
            <a:off x="1104900" y="1771930"/>
            <a:ext cx="12793980" cy="1138971"/>
          </a:xfrm>
          <a:prstGeom prst="rect">
            <a:avLst/>
          </a:prstGeom>
        </p:spPr>
        <p:txBody>
          <a:bodyPr/>
          <a:lstStyle>
            <a:lvl1pPr marL="548640" indent="-548640" algn="l" defTabSz="731520" rtl="0" eaLnBrk="1" latinLnBrk="0" hangingPunct="1">
              <a:spcBef>
                <a:spcPct val="20000"/>
              </a:spcBef>
              <a:buFont typeface="Arial"/>
              <a:buChar char="•"/>
              <a:defRPr sz="4480" b="0" i="0" kern="1200" baseline="0">
                <a:solidFill>
                  <a:schemeClr val="tx1">
                    <a:lumMod val="65000"/>
                    <a:lumOff val="35000"/>
                  </a:schemeClr>
                </a:solidFill>
                <a:latin typeface="Century Gothic" charset="0"/>
                <a:ea typeface="+mn-ea"/>
                <a:cs typeface="Avenir Roman"/>
              </a:defRPr>
            </a:lvl1pPr>
            <a:lvl2pPr marL="1188720" indent="-457200" algn="l" defTabSz="731520" rtl="0" eaLnBrk="1" latinLnBrk="0" hangingPunct="1">
              <a:spcBef>
                <a:spcPct val="20000"/>
              </a:spcBef>
              <a:buFont typeface="Arial"/>
              <a:buChar char="–"/>
              <a:defRPr sz="3840" b="0" i="0" kern="1200" baseline="0">
                <a:solidFill>
                  <a:schemeClr val="tx1">
                    <a:lumMod val="65000"/>
                    <a:lumOff val="35000"/>
                  </a:schemeClr>
                </a:solidFill>
                <a:latin typeface="Century Gothic" charset="0"/>
                <a:ea typeface="+mn-ea"/>
                <a:cs typeface="Avenir Roman"/>
              </a:defRPr>
            </a:lvl2pPr>
            <a:lvl3pPr marL="1828800" indent="-365760" algn="l" defTabSz="731520" rtl="0" eaLnBrk="1" latinLnBrk="0" hangingPunct="1">
              <a:spcBef>
                <a:spcPct val="20000"/>
              </a:spcBef>
              <a:buFont typeface="Arial"/>
              <a:buChar char="•"/>
              <a:defRPr sz="3200" b="0" i="0" kern="1200" baseline="0">
                <a:solidFill>
                  <a:schemeClr val="tx1">
                    <a:lumMod val="65000"/>
                    <a:lumOff val="35000"/>
                  </a:schemeClr>
                </a:solidFill>
                <a:latin typeface="Century Gothic" charset="0"/>
                <a:ea typeface="Century Gothic" charset="0"/>
                <a:cs typeface="Century Gothic" charset="0"/>
              </a:defRPr>
            </a:lvl3pPr>
            <a:lvl4pPr marL="2560320" indent="-365760" algn="l" defTabSz="73152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4pPr>
            <a:lvl5pPr marL="3291840" indent="-365760" algn="l" defTabSz="731520" rtl="0" eaLnBrk="1" latinLnBrk="0" hangingPunct="1">
              <a:spcBef>
                <a:spcPct val="20000"/>
              </a:spcBef>
              <a:buFont typeface="Arial"/>
              <a:buChar char="»"/>
              <a:defRPr sz="2880" b="0" i="0" kern="1200" baseline="0">
                <a:solidFill>
                  <a:schemeClr val="tx1">
                    <a:lumMod val="65000"/>
                    <a:lumOff val="35000"/>
                  </a:schemeClr>
                </a:solidFill>
                <a:latin typeface="Century Gothic" charset="0"/>
                <a:ea typeface="+mn-ea"/>
                <a:cs typeface="Avenir Roman"/>
              </a:defRPr>
            </a:lvl5pPr>
            <a:lvl6pPr marL="4023360" indent="-365760" algn="l" defTabSz="731520" rtl="0" eaLnBrk="1" latinLnBrk="0" hangingPunct="1">
              <a:spcBef>
                <a:spcPct val="20000"/>
              </a:spcBef>
              <a:buFont typeface="Arial"/>
              <a:buChar char="•"/>
              <a:defRPr sz="2880" kern="1200">
                <a:solidFill>
                  <a:schemeClr val="tx1"/>
                </a:solidFill>
                <a:latin typeface="+mn-lt"/>
                <a:ea typeface="+mn-ea"/>
                <a:cs typeface="+mn-cs"/>
              </a:defRPr>
            </a:lvl6pPr>
            <a:lvl7pPr marL="4754880" indent="-365760" algn="l" defTabSz="731520" rtl="0" eaLnBrk="1" latinLnBrk="0" hangingPunct="1">
              <a:spcBef>
                <a:spcPct val="20000"/>
              </a:spcBef>
              <a:buFont typeface="Arial"/>
              <a:buChar char="•"/>
              <a:defRPr sz="2880" kern="1200">
                <a:solidFill>
                  <a:schemeClr val="tx1"/>
                </a:solidFill>
                <a:latin typeface="+mn-lt"/>
                <a:ea typeface="+mn-ea"/>
                <a:cs typeface="+mn-cs"/>
              </a:defRPr>
            </a:lvl7pPr>
            <a:lvl8pPr marL="5486400" indent="-365760" algn="l" defTabSz="731520" rtl="0" eaLnBrk="1" latinLnBrk="0" hangingPunct="1">
              <a:spcBef>
                <a:spcPct val="20000"/>
              </a:spcBef>
              <a:buFont typeface="Arial"/>
              <a:buChar char="•"/>
              <a:defRPr sz="2880" kern="1200">
                <a:solidFill>
                  <a:schemeClr val="tx1"/>
                </a:solidFill>
                <a:latin typeface="+mn-lt"/>
                <a:ea typeface="+mn-ea"/>
                <a:cs typeface="+mn-cs"/>
              </a:defRPr>
            </a:lvl8pPr>
            <a:lvl9pPr marL="6217920" indent="-365760" algn="l" defTabSz="731520" rtl="0" eaLnBrk="1" latinLnBrk="0" hangingPunct="1">
              <a:spcBef>
                <a:spcPct val="20000"/>
              </a:spcBef>
              <a:buFont typeface="Arial"/>
              <a:buChar char="•"/>
              <a:defRPr sz="2880" kern="1200">
                <a:solidFill>
                  <a:schemeClr val="tx1"/>
                </a:solidFill>
                <a:latin typeface="+mn-lt"/>
                <a:ea typeface="+mn-ea"/>
                <a:cs typeface="+mn-cs"/>
              </a:defRPr>
            </a:lvl9pPr>
          </a:lstStyle>
          <a:p>
            <a:pPr marL="0" indent="0">
              <a:buNone/>
            </a:pPr>
            <a:endParaRPr lang="en-US" sz="3600" dirty="0"/>
          </a:p>
        </p:txBody>
      </p:sp>
      <p:pic>
        <p:nvPicPr>
          <p:cNvPr id="19" name="Picture 18" descr="A screenshot of a cell phone&#10;&#10;Description automatically generated">
            <a:extLst>
              <a:ext uri="{FF2B5EF4-FFF2-40B4-BE49-F238E27FC236}">
                <a16:creationId xmlns:a16="http://schemas.microsoft.com/office/drawing/2014/main" id="{762B72E5-F2C6-734D-AE8A-443A7A649B21}"/>
              </a:ext>
            </a:extLst>
          </p:cNvPr>
          <p:cNvPicPr>
            <a:picLocks noChangeAspect="1"/>
          </p:cNvPicPr>
          <p:nvPr/>
        </p:nvPicPr>
        <p:blipFill>
          <a:blip r:embed="rId6"/>
          <a:stretch>
            <a:fillRect/>
          </a:stretch>
        </p:blipFill>
        <p:spPr>
          <a:xfrm>
            <a:off x="7481149" y="1486823"/>
            <a:ext cx="7048500" cy="33782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9935D71B-D21E-7943-960C-D46C51B170B4}"/>
              </a:ext>
            </a:extLst>
          </p:cNvPr>
          <p:cNvPicPr>
            <a:picLocks noChangeAspect="1"/>
          </p:cNvPicPr>
          <p:nvPr/>
        </p:nvPicPr>
        <p:blipFill>
          <a:blip r:embed="rId7"/>
          <a:stretch>
            <a:fillRect/>
          </a:stretch>
        </p:blipFill>
        <p:spPr>
          <a:xfrm>
            <a:off x="3570171" y="3601377"/>
            <a:ext cx="4308131" cy="3784490"/>
          </a:xfrm>
          <a:prstGeom prst="rect">
            <a:avLst/>
          </a:prstGeom>
        </p:spPr>
      </p:pic>
    </p:spTree>
    <p:extLst>
      <p:ext uri="{BB962C8B-B14F-4D97-AF65-F5344CB8AC3E}">
        <p14:creationId xmlns:p14="http://schemas.microsoft.com/office/powerpoint/2010/main" val="256968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1580843.jpg"/>
          <p:cNvPicPr>
            <a:picLocks noChangeAspect="1"/>
          </p:cNvPicPr>
          <p:nvPr/>
        </p:nvPicPr>
        <p:blipFill>
          <a:blip r:embed="rId2" cstate="print">
            <a:extLst>
              <a:ext uri="{28A0092B-C50C-407E-A947-70E740481C1C}">
                <a14:useLocalDpi xmlns:a14="http://schemas.microsoft.com/office/drawing/2010/main"/>
              </a:ext>
            </a:extLst>
          </a:blip>
          <a:srcRect/>
          <a:stretch>
            <a:fillRect/>
          </a:stretch>
        </p:blipFill>
        <p:spPr>
          <a:xfrm>
            <a:off x="89207" y="0"/>
            <a:ext cx="14658013" cy="8229600"/>
          </a:xfrm>
          <a:prstGeom prst="rect">
            <a:avLst/>
          </a:prstGeom>
        </p:spPr>
      </p:pic>
      <p:sp>
        <p:nvSpPr>
          <p:cNvPr id="4" name="Rectangle 3"/>
          <p:cNvSpPr/>
          <p:nvPr/>
        </p:nvSpPr>
        <p:spPr>
          <a:xfrm>
            <a:off x="0" y="0"/>
            <a:ext cx="178414" cy="8229600"/>
          </a:xfrm>
          <a:prstGeom prst="rect">
            <a:avLst/>
          </a:prstGeom>
          <a:solidFill>
            <a:srgbClr val="B01C3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608"/>
          </a:p>
        </p:txBody>
      </p:sp>
    </p:spTree>
    <p:extLst>
      <p:ext uri="{BB962C8B-B14F-4D97-AF65-F5344CB8AC3E}">
        <p14:creationId xmlns:p14="http://schemas.microsoft.com/office/powerpoint/2010/main" val="188916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74769" y="2318981"/>
            <a:ext cx="8215921" cy="1724025"/>
          </a:xfrm>
        </p:spPr>
        <p:txBody>
          <a:bodyPr/>
          <a:lstStyle/>
          <a:p>
            <a:r>
              <a:rPr lang="en-US" dirty="0"/>
              <a:t>Viral Characteristics</a:t>
            </a:r>
          </a:p>
        </p:txBody>
      </p:sp>
      <p:sp>
        <p:nvSpPr>
          <p:cNvPr id="4" name="Text Placeholder 3"/>
          <p:cNvSpPr>
            <a:spLocks noGrp="1"/>
          </p:cNvSpPr>
          <p:nvPr>
            <p:ph type="body" sz="quarter" idx="17"/>
          </p:nvPr>
        </p:nvSpPr>
        <p:spPr>
          <a:xfrm>
            <a:off x="2592525" y="7862424"/>
            <a:ext cx="1726257" cy="367175"/>
          </a:xfrm>
        </p:spPr>
        <p:txBody>
          <a:bodyPr/>
          <a:lstStyle/>
          <a:p>
            <a:r>
              <a:rPr lang="en-US" dirty="0"/>
              <a:t>@</a:t>
            </a:r>
            <a:r>
              <a:rPr lang="en-US" dirty="0" err="1"/>
              <a:t>UtahIMCMRs</a:t>
            </a:r>
            <a:endParaRPr lang="en-US" dirty="0"/>
          </a:p>
        </p:txBody>
      </p:sp>
    </p:spTree>
    <p:extLst>
      <p:ext uri="{BB962C8B-B14F-4D97-AF65-F5344CB8AC3E}">
        <p14:creationId xmlns:p14="http://schemas.microsoft.com/office/powerpoint/2010/main" val="131580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a:stretch/>
        </p:blipFill>
        <p:spPr>
          <a:xfrm>
            <a:off x="1857004" y="1513990"/>
            <a:ext cx="6261413" cy="3234217"/>
          </a:xfrm>
          <a:prstGeom prst="rect">
            <a:avLst/>
          </a:prstGeom>
        </p:spPr>
      </p:pic>
      <p:sp>
        <p:nvSpPr>
          <p:cNvPr id="2" name="Title 1"/>
          <p:cNvSpPr>
            <a:spLocks noGrp="1"/>
          </p:cNvSpPr>
          <p:nvPr>
            <p:ph type="title"/>
          </p:nvPr>
        </p:nvSpPr>
        <p:spPr/>
        <p:txBody>
          <a:bodyPr/>
          <a:lstStyle/>
          <a:p>
            <a:r>
              <a:rPr lang="en-US" dirty="0"/>
              <a:t>Aerosols </a:t>
            </a:r>
            <a:r>
              <a:rPr lang="en-US" dirty="0">
                <a:solidFill>
                  <a:schemeClr val="bg1">
                    <a:lumMod val="50000"/>
                  </a:schemeClr>
                </a:solidFill>
              </a:rPr>
              <a:t>Droplet vs airborne</a:t>
            </a:r>
          </a:p>
        </p:txBody>
      </p:sp>
      <p:pic>
        <p:nvPicPr>
          <p:cNvPr id="7" name="Content Placeholder 6" descr="A screenshot of a cell phone&#10;&#10;Description automatically generated">
            <a:extLst>
              <a:ext uri="{FF2B5EF4-FFF2-40B4-BE49-F238E27FC236}">
                <a16:creationId xmlns:a16="http://schemas.microsoft.com/office/drawing/2014/main" id="{BB4E9A98-3BB4-134B-B8C5-A3C1D7C24636}"/>
              </a:ext>
            </a:extLst>
          </p:cNvPr>
          <p:cNvPicPr>
            <a:picLocks noGrp="1" noChangeAspect="1"/>
          </p:cNvPicPr>
          <p:nvPr>
            <p:ph sz="half" idx="1"/>
          </p:nvPr>
        </p:nvPicPr>
        <p:blipFill>
          <a:blip r:embed="rId4"/>
          <a:stretch>
            <a:fillRect/>
          </a:stretch>
        </p:blipFill>
        <p:spPr>
          <a:xfrm>
            <a:off x="8118417" y="1691908"/>
            <a:ext cx="4457700" cy="3136900"/>
          </a:xfrm>
        </p:spPr>
      </p:pic>
      <p:sp>
        <p:nvSpPr>
          <p:cNvPr id="6" name="Text Placeholder 5"/>
          <p:cNvSpPr>
            <a:spLocks noGrp="1"/>
          </p:cNvSpPr>
          <p:nvPr>
            <p:ph type="body" sz="quarter" idx="11"/>
          </p:nvPr>
        </p:nvSpPr>
        <p:spPr>
          <a:xfrm>
            <a:off x="2592763" y="7866925"/>
            <a:ext cx="1550842" cy="304800"/>
          </a:xfrm>
        </p:spPr>
        <p:txBody>
          <a:bodyPr/>
          <a:lstStyle/>
          <a:p>
            <a:r>
              <a:rPr lang="en-US" dirty="0"/>
              <a:t>@</a:t>
            </a:r>
            <a:r>
              <a:rPr lang="en-US" dirty="0" err="1"/>
              <a:t>UtahIMCMRS</a:t>
            </a:r>
            <a:endParaRPr lang="en-US" dirty="0"/>
          </a:p>
        </p:txBody>
      </p:sp>
      <p:sp>
        <p:nvSpPr>
          <p:cNvPr id="14" name="Text Placeholder 13"/>
          <p:cNvSpPr>
            <a:spLocks noGrp="1"/>
          </p:cNvSpPr>
          <p:nvPr>
            <p:ph type="body" sz="quarter" idx="16"/>
          </p:nvPr>
        </p:nvSpPr>
        <p:spPr/>
        <p:txBody>
          <a:bodyPr/>
          <a:lstStyle/>
          <a:p>
            <a:r>
              <a:rPr lang="en-US" dirty="0"/>
              <a:t>DOI:10.1097/QCO.0000000000000563</a:t>
            </a:r>
          </a:p>
          <a:p>
            <a:endParaRPr lang="en-US" dirty="0"/>
          </a:p>
        </p:txBody>
      </p:sp>
      <p:graphicFrame>
        <p:nvGraphicFramePr>
          <p:cNvPr id="8" name="Table 7">
            <a:extLst>
              <a:ext uri="{FF2B5EF4-FFF2-40B4-BE49-F238E27FC236}">
                <a16:creationId xmlns:a16="http://schemas.microsoft.com/office/drawing/2014/main" id="{2DCADA09-6754-384D-BEAE-B521E848AAFB}"/>
              </a:ext>
            </a:extLst>
          </p:cNvPr>
          <p:cNvGraphicFramePr>
            <a:graphicFrameLocks noGrp="1"/>
          </p:cNvGraphicFramePr>
          <p:nvPr>
            <p:extLst>
              <p:ext uri="{D42A27DB-BD31-4B8C-83A1-F6EECF244321}">
                <p14:modId xmlns:p14="http://schemas.microsoft.com/office/powerpoint/2010/main" val="2162870235"/>
              </p:ext>
            </p:extLst>
          </p:nvPr>
        </p:nvGraphicFramePr>
        <p:xfrm>
          <a:off x="1634676" y="5166790"/>
          <a:ext cx="10956632" cy="1862969"/>
        </p:xfrm>
        <a:graphic>
          <a:graphicData uri="http://schemas.openxmlformats.org/drawingml/2006/table">
            <a:tbl>
              <a:tblPr firstRow="1" bandRow="1">
                <a:tableStyleId>{5940675A-B579-460E-94D1-54222C63F5DA}</a:tableStyleId>
              </a:tblPr>
              <a:tblGrid>
                <a:gridCol w="4317356">
                  <a:extLst>
                    <a:ext uri="{9D8B030D-6E8A-4147-A177-3AD203B41FA5}">
                      <a16:colId xmlns:a16="http://schemas.microsoft.com/office/drawing/2014/main" val="3925751143"/>
                    </a:ext>
                  </a:extLst>
                </a:gridCol>
                <a:gridCol w="2055400">
                  <a:extLst>
                    <a:ext uri="{9D8B030D-6E8A-4147-A177-3AD203B41FA5}">
                      <a16:colId xmlns:a16="http://schemas.microsoft.com/office/drawing/2014/main" val="3765426559"/>
                    </a:ext>
                  </a:extLst>
                </a:gridCol>
                <a:gridCol w="1698172">
                  <a:extLst>
                    <a:ext uri="{9D8B030D-6E8A-4147-A177-3AD203B41FA5}">
                      <a16:colId xmlns:a16="http://schemas.microsoft.com/office/drawing/2014/main" val="2228751850"/>
                    </a:ext>
                  </a:extLst>
                </a:gridCol>
                <a:gridCol w="2885704">
                  <a:extLst>
                    <a:ext uri="{9D8B030D-6E8A-4147-A177-3AD203B41FA5}">
                      <a16:colId xmlns:a16="http://schemas.microsoft.com/office/drawing/2014/main" val="3119645861"/>
                    </a:ext>
                  </a:extLst>
                </a:gridCol>
              </a:tblGrid>
              <a:tr h="438975">
                <a:tc>
                  <a:txBody>
                    <a:bodyPr/>
                    <a:lstStyle/>
                    <a:p>
                      <a:r>
                        <a:rPr lang="en-US" dirty="0"/>
                        <a:t>Small Droplet (‘Aerosol’)</a:t>
                      </a:r>
                      <a:endParaRPr lang="en-US" b="0" dirty="0"/>
                    </a:p>
                  </a:txBody>
                  <a:tcPr/>
                </a:tc>
                <a:tc>
                  <a:txBody>
                    <a:bodyPr/>
                    <a:lstStyle/>
                    <a:p>
                      <a:r>
                        <a:rPr lang="en-US" b="0" dirty="0"/>
                        <a:t>&lt;5 </a:t>
                      </a:r>
                      <a:r>
                        <a:rPr lang="en-US" b="0" dirty="0" err="1"/>
                        <a:t>microM</a:t>
                      </a:r>
                      <a:endParaRPr lang="en-US" b="0" dirty="0"/>
                    </a:p>
                  </a:txBody>
                  <a:tcPr/>
                </a:tc>
                <a:tc>
                  <a:txBody>
                    <a:bodyPr/>
                    <a:lstStyle/>
                    <a:p>
                      <a:r>
                        <a:rPr lang="en-US" dirty="0"/>
                        <a:t>Airborne</a:t>
                      </a:r>
                      <a:endParaRPr lang="en-US" b="0" dirty="0"/>
                    </a:p>
                  </a:txBody>
                  <a:tcPr/>
                </a:tc>
                <a:tc>
                  <a:txBody>
                    <a:bodyPr/>
                    <a:lstStyle/>
                    <a:p>
                      <a:r>
                        <a:rPr lang="en-US" dirty="0"/>
                        <a:t>N95/PAPR</a:t>
                      </a:r>
                      <a:endParaRPr lang="en-US" b="0" dirty="0"/>
                    </a:p>
                  </a:txBody>
                  <a:tcPr/>
                </a:tc>
                <a:extLst>
                  <a:ext uri="{0D108BD9-81ED-4DB2-BD59-A6C34878D82A}">
                    <a16:rowId xmlns:a16="http://schemas.microsoft.com/office/drawing/2014/main" val="2395316194"/>
                  </a:ext>
                </a:extLst>
              </a:tr>
              <a:tr h="438975">
                <a:tc>
                  <a:txBody>
                    <a:bodyPr/>
                    <a:lstStyle/>
                    <a:p>
                      <a:r>
                        <a:rPr lang="en-US" dirty="0"/>
                        <a:t>Large Droplet – Ballistic</a:t>
                      </a:r>
                    </a:p>
                  </a:txBody>
                  <a:tcPr/>
                </a:tc>
                <a:tc>
                  <a:txBody>
                    <a:bodyPr/>
                    <a:lstStyle/>
                    <a:p>
                      <a:r>
                        <a:rPr lang="en-US" dirty="0"/>
                        <a:t>&gt;5 </a:t>
                      </a:r>
                      <a:r>
                        <a:rPr lang="en-US" dirty="0" err="1"/>
                        <a:t>microM</a:t>
                      </a:r>
                      <a:endParaRPr lang="en-US" dirty="0"/>
                    </a:p>
                  </a:txBody>
                  <a:tcPr/>
                </a:tc>
                <a:tc>
                  <a:txBody>
                    <a:bodyPr/>
                    <a:lstStyle/>
                    <a:p>
                      <a:r>
                        <a:rPr lang="en-US" dirty="0"/>
                        <a:t>Droplet</a:t>
                      </a:r>
                    </a:p>
                  </a:txBody>
                  <a:tcPr/>
                </a:tc>
                <a:tc>
                  <a:txBody>
                    <a:bodyPr/>
                    <a:lstStyle/>
                    <a:p>
                      <a:r>
                        <a:rPr lang="en-US" dirty="0"/>
                        <a:t>Surgical Mask</a:t>
                      </a:r>
                    </a:p>
                  </a:txBody>
                  <a:tcPr/>
                </a:tc>
                <a:extLst>
                  <a:ext uri="{0D108BD9-81ED-4DB2-BD59-A6C34878D82A}">
                    <a16:rowId xmlns:a16="http://schemas.microsoft.com/office/drawing/2014/main" val="2588782741"/>
                  </a:ext>
                </a:extLst>
              </a:tr>
              <a:tr h="802265">
                <a:tc>
                  <a:txBody>
                    <a:bodyPr/>
                    <a:lstStyle/>
                    <a:p>
                      <a:r>
                        <a:rPr lang="en-US" dirty="0"/>
                        <a:t>Large Droplet – Fomite</a:t>
                      </a:r>
                    </a:p>
                  </a:txBody>
                  <a:tcPr/>
                </a:tc>
                <a:tc>
                  <a:txBody>
                    <a:bodyPr/>
                    <a:lstStyle/>
                    <a:p>
                      <a:r>
                        <a:rPr lang="en-US" dirty="0"/>
                        <a:t>&gt;5microM</a:t>
                      </a:r>
                    </a:p>
                  </a:txBody>
                  <a:tcPr/>
                </a:tc>
                <a:tc>
                  <a:txBody>
                    <a:bodyPr/>
                    <a:lstStyle/>
                    <a:p>
                      <a:r>
                        <a:rPr lang="en-US" dirty="0"/>
                        <a:t>Contact</a:t>
                      </a:r>
                    </a:p>
                  </a:txBody>
                  <a:tcPr/>
                </a:tc>
                <a:tc>
                  <a:txBody>
                    <a:bodyPr/>
                    <a:lstStyle/>
                    <a:p>
                      <a:r>
                        <a:rPr lang="en-US" dirty="0"/>
                        <a:t>Gloves, washing</a:t>
                      </a:r>
                    </a:p>
                  </a:txBody>
                  <a:tcPr/>
                </a:tc>
                <a:extLst>
                  <a:ext uri="{0D108BD9-81ED-4DB2-BD59-A6C34878D82A}">
                    <a16:rowId xmlns:a16="http://schemas.microsoft.com/office/drawing/2014/main" val="4104093923"/>
                  </a:ext>
                </a:extLst>
              </a:tr>
            </a:tbl>
          </a:graphicData>
        </a:graphic>
      </p:graphicFrame>
    </p:spTree>
    <p:extLst>
      <p:ext uri="{BB962C8B-B14F-4D97-AF65-F5344CB8AC3E}">
        <p14:creationId xmlns:p14="http://schemas.microsoft.com/office/powerpoint/2010/main" val="262732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Droplet vs airborne </a:t>
            </a:r>
            <a:r>
              <a:rPr lang="en-US" dirty="0">
                <a:solidFill>
                  <a:schemeClr val="bg1">
                    <a:lumMod val="50000"/>
                  </a:schemeClr>
                </a:solidFill>
              </a:rPr>
              <a:t>what to do</a:t>
            </a:r>
          </a:p>
        </p:txBody>
      </p:sp>
      <p:sp>
        <p:nvSpPr>
          <p:cNvPr id="6" name="Text Placeholder 5"/>
          <p:cNvSpPr>
            <a:spLocks noGrp="1"/>
          </p:cNvSpPr>
          <p:nvPr>
            <p:ph type="body" sz="quarter" idx="11"/>
          </p:nvPr>
        </p:nvSpPr>
        <p:spPr>
          <a:xfrm>
            <a:off x="2592763" y="7866925"/>
            <a:ext cx="1550842" cy="304800"/>
          </a:xfrm>
        </p:spPr>
        <p:txBody>
          <a:bodyPr/>
          <a:lstStyle/>
          <a:p>
            <a:r>
              <a:rPr lang="en-US" dirty="0"/>
              <a:t>@</a:t>
            </a:r>
            <a:r>
              <a:rPr lang="en-US" dirty="0" err="1"/>
              <a:t>UtahIMCMRS</a:t>
            </a:r>
            <a:endParaRPr lang="en-US" dirty="0"/>
          </a:p>
        </p:txBody>
      </p:sp>
      <p:sp>
        <p:nvSpPr>
          <p:cNvPr id="14" name="Text Placeholder 13"/>
          <p:cNvSpPr>
            <a:spLocks noGrp="1"/>
          </p:cNvSpPr>
          <p:nvPr>
            <p:ph type="body" sz="quarter" idx="16"/>
          </p:nvPr>
        </p:nvSpPr>
        <p:spPr/>
        <p:txBody>
          <a:bodyPr/>
          <a:lstStyle/>
          <a:p>
            <a:r>
              <a:rPr lang="en-US" dirty="0">
                <a:hlinkClick r:id="rId3"/>
              </a:rPr>
              <a:t>https://doi.org/10.1136/bmj.39393.510347.BE</a:t>
            </a:r>
            <a:r>
              <a:rPr lang="en-US" dirty="0"/>
              <a:t>, DOI: </a:t>
            </a:r>
            <a:r>
              <a:rPr lang="en-US" u="sng" dirty="0">
                <a:hlinkClick r:id="rId4"/>
              </a:rPr>
              <a:t>10.1371/journal.pone.0035797 </a:t>
            </a:r>
            <a:r>
              <a:rPr lang="en-US" dirty="0"/>
              <a:t> </a:t>
            </a:r>
          </a:p>
        </p:txBody>
      </p:sp>
      <p:pic>
        <p:nvPicPr>
          <p:cNvPr id="10" name="Content Placeholder 9" descr="A close up of a piece of paper&#10;&#10;Description automatically generated">
            <a:extLst>
              <a:ext uri="{FF2B5EF4-FFF2-40B4-BE49-F238E27FC236}">
                <a16:creationId xmlns:a16="http://schemas.microsoft.com/office/drawing/2014/main" id="{1598095A-C186-8044-BDCE-5B014CFDFE00}"/>
              </a:ext>
            </a:extLst>
          </p:cNvPr>
          <p:cNvPicPr>
            <a:picLocks noGrp="1" noChangeAspect="1"/>
          </p:cNvPicPr>
          <p:nvPr>
            <p:ph sz="half" idx="1"/>
          </p:nvPr>
        </p:nvPicPr>
        <p:blipFill rotWithShape="1">
          <a:blip r:embed="rId5"/>
          <a:srcRect l="252" t="701" r="-252" b="60142"/>
          <a:stretch/>
        </p:blipFill>
        <p:spPr>
          <a:xfrm>
            <a:off x="322804" y="2182094"/>
            <a:ext cx="7880830" cy="3865412"/>
          </a:xfrm>
        </p:spPr>
      </p:pic>
      <p:pic>
        <p:nvPicPr>
          <p:cNvPr id="9" name="Content Placeholder 21" descr="A screenshot of a cell phone&#10;&#10;Description automatically generated">
            <a:extLst>
              <a:ext uri="{FF2B5EF4-FFF2-40B4-BE49-F238E27FC236}">
                <a16:creationId xmlns:a16="http://schemas.microsoft.com/office/drawing/2014/main" id="{57BCC67C-59FB-924E-9598-FF1E4A45A768}"/>
              </a:ext>
            </a:extLst>
          </p:cNvPr>
          <p:cNvPicPr>
            <a:picLocks noChangeAspect="1"/>
          </p:cNvPicPr>
          <p:nvPr/>
        </p:nvPicPr>
        <p:blipFill rotWithShape="1">
          <a:blip r:embed="rId6"/>
          <a:srcRect b="55345"/>
          <a:stretch/>
        </p:blipFill>
        <p:spPr>
          <a:xfrm>
            <a:off x="8579398" y="2238876"/>
            <a:ext cx="5319482" cy="3751847"/>
          </a:xfrm>
          <a:prstGeom prst="rect">
            <a:avLst/>
          </a:prstGeom>
        </p:spPr>
      </p:pic>
    </p:spTree>
    <p:extLst>
      <p:ext uri="{BB962C8B-B14F-4D97-AF65-F5344CB8AC3E}">
        <p14:creationId xmlns:p14="http://schemas.microsoft.com/office/powerpoint/2010/main" val="91056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174769" y="2318981"/>
            <a:ext cx="8215921" cy="1724025"/>
          </a:xfrm>
        </p:spPr>
        <p:txBody>
          <a:bodyPr/>
          <a:lstStyle/>
          <a:p>
            <a:r>
              <a:rPr lang="en-US" dirty="0"/>
              <a:t>Disease Characteristics</a:t>
            </a:r>
          </a:p>
        </p:txBody>
      </p:sp>
      <p:sp>
        <p:nvSpPr>
          <p:cNvPr id="4" name="Text Placeholder 3"/>
          <p:cNvSpPr>
            <a:spLocks noGrp="1"/>
          </p:cNvSpPr>
          <p:nvPr>
            <p:ph type="body" sz="quarter" idx="17"/>
          </p:nvPr>
        </p:nvSpPr>
        <p:spPr>
          <a:xfrm>
            <a:off x="2592525" y="7862424"/>
            <a:ext cx="1726257" cy="367175"/>
          </a:xfrm>
        </p:spPr>
        <p:txBody>
          <a:bodyPr/>
          <a:lstStyle/>
          <a:p>
            <a:r>
              <a:rPr lang="en-US" dirty="0"/>
              <a:t>@</a:t>
            </a:r>
            <a:r>
              <a:rPr lang="en-US" dirty="0" err="1"/>
              <a:t>UtahIMCMRs</a:t>
            </a:r>
            <a:endParaRPr lang="en-US" dirty="0"/>
          </a:p>
        </p:txBody>
      </p:sp>
    </p:spTree>
    <p:extLst>
      <p:ext uri="{BB962C8B-B14F-4D97-AF65-F5344CB8AC3E}">
        <p14:creationId xmlns:p14="http://schemas.microsoft.com/office/powerpoint/2010/main" val="1109994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Pre-symptom spread </a:t>
            </a:r>
            <a:r>
              <a:rPr lang="en-US" dirty="0">
                <a:solidFill>
                  <a:schemeClr val="bg1">
                    <a:lumMod val="50000"/>
                  </a:schemeClr>
                </a:solidFill>
              </a:rPr>
              <a:t>contact tracing</a:t>
            </a:r>
          </a:p>
        </p:txBody>
      </p:sp>
      <p:sp>
        <p:nvSpPr>
          <p:cNvPr id="6" name="Text Placeholder 5"/>
          <p:cNvSpPr>
            <a:spLocks noGrp="1"/>
          </p:cNvSpPr>
          <p:nvPr>
            <p:ph type="body" sz="quarter" idx="11"/>
          </p:nvPr>
        </p:nvSpPr>
        <p:spPr>
          <a:xfrm>
            <a:off x="2592763" y="7866925"/>
            <a:ext cx="1634853" cy="304800"/>
          </a:xfrm>
        </p:spPr>
        <p:txBody>
          <a:bodyPr/>
          <a:lstStyle/>
          <a:p>
            <a:r>
              <a:rPr lang="en-US" dirty="0"/>
              <a:t>@</a:t>
            </a:r>
            <a:r>
              <a:rPr lang="en-US" dirty="0" err="1"/>
              <a:t>UtahIMCMRS</a:t>
            </a:r>
            <a:endParaRPr lang="en-US" dirty="0"/>
          </a:p>
        </p:txBody>
      </p:sp>
      <p:sp>
        <p:nvSpPr>
          <p:cNvPr id="14" name="Text Placeholder 13"/>
          <p:cNvSpPr>
            <a:spLocks noGrp="1"/>
          </p:cNvSpPr>
          <p:nvPr>
            <p:ph type="body" sz="quarter" idx="16"/>
          </p:nvPr>
        </p:nvSpPr>
        <p:spPr/>
        <p:txBody>
          <a:bodyPr/>
          <a:lstStyle/>
          <a:p>
            <a:r>
              <a:rPr lang="en-US" dirty="0">
                <a:solidFill>
                  <a:schemeClr val="tx1"/>
                </a:solidFill>
                <a:hlinkClick r:id="rId3"/>
              </a:rPr>
              <a:t>https://twitter.com/NAChristakis/status/1238150077794877440?s=20</a:t>
            </a:r>
            <a:endParaRPr lang="en-US" dirty="0">
              <a:solidFill>
                <a:schemeClr val="tx1"/>
              </a:solidFill>
            </a:endParaRPr>
          </a:p>
          <a:p>
            <a:endParaRPr lang="en-US" dirty="0"/>
          </a:p>
        </p:txBody>
      </p:sp>
      <p:pic>
        <p:nvPicPr>
          <p:cNvPr id="29" name="Picture 28" descr="A screenshot of a cell phone&#10;&#10;Description automatically generated">
            <a:extLst>
              <a:ext uri="{FF2B5EF4-FFF2-40B4-BE49-F238E27FC236}">
                <a16:creationId xmlns:a16="http://schemas.microsoft.com/office/drawing/2014/main" id="{59CF6F24-FD28-934D-8846-AD0040EF2391}"/>
              </a:ext>
            </a:extLst>
          </p:cNvPr>
          <p:cNvPicPr>
            <a:picLocks noChangeAspect="1"/>
          </p:cNvPicPr>
          <p:nvPr/>
        </p:nvPicPr>
        <p:blipFill>
          <a:blip r:embed="rId4"/>
          <a:stretch>
            <a:fillRect/>
          </a:stretch>
        </p:blipFill>
        <p:spPr>
          <a:xfrm>
            <a:off x="1304198" y="2556750"/>
            <a:ext cx="11162805" cy="3346801"/>
          </a:xfrm>
          <a:prstGeom prst="rect">
            <a:avLst/>
          </a:prstGeom>
        </p:spPr>
      </p:pic>
    </p:spTree>
    <p:extLst>
      <p:ext uri="{BB962C8B-B14F-4D97-AF65-F5344CB8AC3E}">
        <p14:creationId xmlns:p14="http://schemas.microsoft.com/office/powerpoint/2010/main" val="207720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rcRect/>
          <a:stretch/>
        </p:blipFill>
        <p:spPr>
          <a:xfrm>
            <a:off x="7490105" y="5991101"/>
            <a:ext cx="6261413" cy="1314014"/>
          </a:xfrm>
          <a:prstGeom prst="rect">
            <a:avLst/>
          </a:prstGeom>
        </p:spPr>
      </p:pic>
      <p:sp>
        <p:nvSpPr>
          <p:cNvPr id="2" name="Title 1"/>
          <p:cNvSpPr>
            <a:spLocks noGrp="1"/>
          </p:cNvSpPr>
          <p:nvPr>
            <p:ph type="title"/>
          </p:nvPr>
        </p:nvSpPr>
        <p:spPr/>
        <p:txBody>
          <a:bodyPr/>
          <a:lstStyle/>
          <a:p>
            <a:r>
              <a:rPr lang="en-US" dirty="0"/>
              <a:t>Pre-symptom spread </a:t>
            </a:r>
            <a:r>
              <a:rPr lang="en-US" dirty="0">
                <a:solidFill>
                  <a:schemeClr val="bg1">
                    <a:lumMod val="50000"/>
                  </a:schemeClr>
                </a:solidFill>
              </a:rPr>
              <a:t>contact tracing</a:t>
            </a:r>
          </a:p>
        </p:txBody>
      </p:sp>
      <p:sp>
        <p:nvSpPr>
          <p:cNvPr id="6" name="Text Placeholder 5"/>
          <p:cNvSpPr>
            <a:spLocks noGrp="1"/>
          </p:cNvSpPr>
          <p:nvPr>
            <p:ph type="body" sz="quarter" idx="11"/>
          </p:nvPr>
        </p:nvSpPr>
        <p:spPr>
          <a:xfrm>
            <a:off x="2592763" y="7866925"/>
            <a:ext cx="1634853" cy="304800"/>
          </a:xfrm>
        </p:spPr>
        <p:txBody>
          <a:bodyPr/>
          <a:lstStyle/>
          <a:p>
            <a:r>
              <a:rPr lang="en-US" dirty="0"/>
              <a:t>@</a:t>
            </a:r>
            <a:r>
              <a:rPr lang="en-US" dirty="0" err="1"/>
              <a:t>UtahIMCMRS</a:t>
            </a:r>
            <a:endParaRPr lang="en-US" dirty="0"/>
          </a:p>
        </p:txBody>
      </p:sp>
      <p:pic>
        <p:nvPicPr>
          <p:cNvPr id="7" name="Picture 6" descr="A screenshot of a cell phone&#10;&#10;Description automatically generated">
            <a:extLst>
              <a:ext uri="{FF2B5EF4-FFF2-40B4-BE49-F238E27FC236}">
                <a16:creationId xmlns:a16="http://schemas.microsoft.com/office/drawing/2014/main" id="{DB9344BA-7AEB-EE4F-B1D8-FE1CCDD228C0}"/>
              </a:ext>
            </a:extLst>
          </p:cNvPr>
          <p:cNvPicPr>
            <a:picLocks noChangeAspect="1"/>
          </p:cNvPicPr>
          <p:nvPr/>
        </p:nvPicPr>
        <p:blipFill>
          <a:blip r:embed="rId4"/>
          <a:stretch>
            <a:fillRect/>
          </a:stretch>
        </p:blipFill>
        <p:spPr>
          <a:xfrm>
            <a:off x="7089568" y="3621202"/>
            <a:ext cx="7062488" cy="2369899"/>
          </a:xfrm>
          <a:prstGeom prst="rect">
            <a:avLst/>
          </a:prstGeom>
        </p:spPr>
      </p:pic>
      <p:pic>
        <p:nvPicPr>
          <p:cNvPr id="11" name="Content Placeholder 10" descr="A screenshot of a cell phone&#10;&#10;Description automatically generated">
            <a:extLst>
              <a:ext uri="{FF2B5EF4-FFF2-40B4-BE49-F238E27FC236}">
                <a16:creationId xmlns:a16="http://schemas.microsoft.com/office/drawing/2014/main" id="{70934BE0-6309-E347-804A-BAA32CE88229}"/>
              </a:ext>
            </a:extLst>
          </p:cNvPr>
          <p:cNvPicPr>
            <a:picLocks noGrp="1" noChangeAspect="1"/>
          </p:cNvPicPr>
          <p:nvPr>
            <p:ph sz="half" idx="1"/>
          </p:nvPr>
        </p:nvPicPr>
        <p:blipFill>
          <a:blip r:embed="rId5"/>
          <a:stretch>
            <a:fillRect/>
          </a:stretch>
        </p:blipFill>
        <p:spPr>
          <a:xfrm>
            <a:off x="1282036" y="4184650"/>
            <a:ext cx="4622800" cy="3302000"/>
          </a:xfrm>
        </p:spPr>
      </p:pic>
      <p:pic>
        <p:nvPicPr>
          <p:cNvPr id="13" name="Picture 12" descr="A close up of a sign&#10;&#10;Description automatically generated">
            <a:extLst>
              <a:ext uri="{FF2B5EF4-FFF2-40B4-BE49-F238E27FC236}">
                <a16:creationId xmlns:a16="http://schemas.microsoft.com/office/drawing/2014/main" id="{EB11B235-BDA1-3A4F-BD87-F6D9DB2BEF51}"/>
              </a:ext>
            </a:extLst>
          </p:cNvPr>
          <p:cNvPicPr>
            <a:picLocks noChangeAspect="1"/>
          </p:cNvPicPr>
          <p:nvPr/>
        </p:nvPicPr>
        <p:blipFill>
          <a:blip r:embed="rId6"/>
          <a:stretch>
            <a:fillRect/>
          </a:stretch>
        </p:blipFill>
        <p:spPr>
          <a:xfrm>
            <a:off x="1422706" y="3098800"/>
            <a:ext cx="4267200" cy="1016000"/>
          </a:xfrm>
          <a:prstGeom prst="rect">
            <a:avLst/>
          </a:prstGeom>
        </p:spPr>
      </p:pic>
      <p:pic>
        <p:nvPicPr>
          <p:cNvPr id="16" name="Picture 15" descr="A picture containing bird&#10;&#10;Description automatically generated">
            <a:extLst>
              <a:ext uri="{FF2B5EF4-FFF2-40B4-BE49-F238E27FC236}">
                <a16:creationId xmlns:a16="http://schemas.microsoft.com/office/drawing/2014/main" id="{2EB29FB7-51E1-1848-B06F-79AB1BD16C35}"/>
              </a:ext>
            </a:extLst>
          </p:cNvPr>
          <p:cNvPicPr>
            <a:picLocks noChangeAspect="1"/>
          </p:cNvPicPr>
          <p:nvPr/>
        </p:nvPicPr>
        <p:blipFill>
          <a:blip r:embed="rId7"/>
          <a:stretch>
            <a:fillRect/>
          </a:stretch>
        </p:blipFill>
        <p:spPr>
          <a:xfrm>
            <a:off x="792826" y="1670151"/>
            <a:ext cx="5601221" cy="122742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41E48982-A690-2649-98E7-85767ACEEFC2}"/>
              </a:ext>
            </a:extLst>
          </p:cNvPr>
          <p:cNvPicPr>
            <a:picLocks noChangeAspect="1"/>
          </p:cNvPicPr>
          <p:nvPr/>
        </p:nvPicPr>
        <p:blipFill>
          <a:blip r:embed="rId8"/>
          <a:stretch>
            <a:fillRect/>
          </a:stretch>
        </p:blipFill>
        <p:spPr>
          <a:xfrm>
            <a:off x="7315200" y="1570345"/>
            <a:ext cx="6490638" cy="1929245"/>
          </a:xfrm>
          <a:prstGeom prst="rect">
            <a:avLst/>
          </a:prstGeom>
        </p:spPr>
      </p:pic>
      <p:pic>
        <p:nvPicPr>
          <p:cNvPr id="12" name="Content Placeholder 24" descr="A screenshot of a cell phone&#10;&#10;Description automatically generated">
            <a:extLst>
              <a:ext uri="{FF2B5EF4-FFF2-40B4-BE49-F238E27FC236}">
                <a16:creationId xmlns:a16="http://schemas.microsoft.com/office/drawing/2014/main" id="{49AF02DA-9906-9845-B8EB-22FEFF30352E}"/>
              </a:ext>
            </a:extLst>
          </p:cNvPr>
          <p:cNvPicPr>
            <a:picLocks noChangeAspect="1"/>
          </p:cNvPicPr>
          <p:nvPr/>
        </p:nvPicPr>
        <p:blipFill>
          <a:blip r:embed="rId9"/>
          <a:stretch>
            <a:fillRect/>
          </a:stretch>
        </p:blipFill>
        <p:spPr>
          <a:xfrm>
            <a:off x="792826" y="3073231"/>
            <a:ext cx="5515165" cy="4376046"/>
          </a:xfrm>
          <a:prstGeom prst="rect">
            <a:avLst/>
          </a:prstGeom>
        </p:spPr>
      </p:pic>
    </p:spTree>
    <p:extLst>
      <p:ext uri="{BB962C8B-B14F-4D97-AF65-F5344CB8AC3E}">
        <p14:creationId xmlns:p14="http://schemas.microsoft.com/office/powerpoint/2010/main" val="1193945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duotone>
              <a:schemeClr val="bg2">
                <a:shade val="45000"/>
                <a:satMod val="135000"/>
              </a:schemeClr>
              <a:prstClr val="white"/>
            </a:duotone>
          </a:blip>
          <a:srcRect/>
          <a:stretch/>
        </p:blipFill>
        <p:spPr>
          <a:xfrm>
            <a:off x="7490105" y="5991101"/>
            <a:ext cx="6261413" cy="1314014"/>
          </a:xfrm>
          <a:prstGeom prst="rect">
            <a:avLst/>
          </a:prstGeom>
        </p:spPr>
      </p:pic>
      <p:sp>
        <p:nvSpPr>
          <p:cNvPr id="2" name="Title 1"/>
          <p:cNvSpPr>
            <a:spLocks noGrp="1"/>
          </p:cNvSpPr>
          <p:nvPr>
            <p:ph type="title"/>
          </p:nvPr>
        </p:nvSpPr>
        <p:spPr/>
        <p:txBody>
          <a:bodyPr/>
          <a:lstStyle/>
          <a:p>
            <a:r>
              <a:rPr lang="en-US" dirty="0"/>
              <a:t>Pre-symptom spread </a:t>
            </a:r>
            <a:r>
              <a:rPr lang="en-US" dirty="0">
                <a:solidFill>
                  <a:schemeClr val="bg1">
                    <a:lumMod val="50000"/>
                  </a:schemeClr>
                </a:solidFill>
              </a:rPr>
              <a:t>contact tracing</a:t>
            </a:r>
          </a:p>
        </p:txBody>
      </p:sp>
      <p:sp>
        <p:nvSpPr>
          <p:cNvPr id="6" name="Text Placeholder 5"/>
          <p:cNvSpPr>
            <a:spLocks noGrp="1"/>
          </p:cNvSpPr>
          <p:nvPr>
            <p:ph type="body" sz="quarter" idx="11"/>
          </p:nvPr>
        </p:nvSpPr>
        <p:spPr>
          <a:xfrm>
            <a:off x="2592763" y="7866925"/>
            <a:ext cx="1634853" cy="304800"/>
          </a:xfrm>
        </p:spPr>
        <p:txBody>
          <a:bodyPr/>
          <a:lstStyle/>
          <a:p>
            <a:r>
              <a:rPr lang="en-US" dirty="0"/>
              <a:t>@</a:t>
            </a:r>
            <a:r>
              <a:rPr lang="en-US" dirty="0" err="1"/>
              <a:t>UtahIMCMRS</a:t>
            </a:r>
            <a:endParaRPr lang="en-US" dirty="0"/>
          </a:p>
        </p:txBody>
      </p:sp>
      <p:sp>
        <p:nvSpPr>
          <p:cNvPr id="14" name="Text Placeholder 13"/>
          <p:cNvSpPr>
            <a:spLocks noGrp="1"/>
          </p:cNvSpPr>
          <p:nvPr>
            <p:ph type="body" sz="quarter" idx="16"/>
          </p:nvPr>
        </p:nvSpPr>
        <p:spPr/>
        <p:txBody>
          <a:bodyPr/>
          <a:lstStyle/>
          <a:p>
            <a:r>
              <a:rPr lang="en-US" dirty="0"/>
              <a:t>DOI: 10.1056/NEJMc2001468 , </a:t>
            </a:r>
          </a:p>
        </p:txBody>
      </p:sp>
      <p:pic>
        <p:nvPicPr>
          <p:cNvPr id="7" name="Picture 6" descr="A screenshot of a cell phone&#10;&#10;Description automatically generated">
            <a:extLst>
              <a:ext uri="{FF2B5EF4-FFF2-40B4-BE49-F238E27FC236}">
                <a16:creationId xmlns:a16="http://schemas.microsoft.com/office/drawing/2014/main" id="{DB9344BA-7AEB-EE4F-B1D8-FE1CCDD228C0}"/>
              </a:ext>
            </a:extLst>
          </p:cNvPr>
          <p:cNvPicPr>
            <a:picLocks noChangeAspect="1"/>
          </p:cNvPicPr>
          <p:nvPr/>
        </p:nvPicPr>
        <p:blipFill>
          <a:blip r:embed="rId4"/>
          <a:stretch>
            <a:fillRect/>
          </a:stretch>
        </p:blipFill>
        <p:spPr>
          <a:xfrm>
            <a:off x="7089568" y="3621202"/>
            <a:ext cx="7062488" cy="2369899"/>
          </a:xfrm>
          <a:prstGeom prst="rect">
            <a:avLst/>
          </a:prstGeom>
        </p:spPr>
      </p:pic>
      <p:pic>
        <p:nvPicPr>
          <p:cNvPr id="11" name="Content Placeholder 10" descr="A screenshot of a cell phone&#10;&#10;Description automatically generated">
            <a:extLst>
              <a:ext uri="{FF2B5EF4-FFF2-40B4-BE49-F238E27FC236}">
                <a16:creationId xmlns:a16="http://schemas.microsoft.com/office/drawing/2014/main" id="{70934BE0-6309-E347-804A-BAA32CE88229}"/>
              </a:ext>
            </a:extLst>
          </p:cNvPr>
          <p:cNvPicPr>
            <a:picLocks noGrp="1" noChangeAspect="1"/>
          </p:cNvPicPr>
          <p:nvPr>
            <p:ph sz="half" idx="1"/>
          </p:nvPr>
        </p:nvPicPr>
        <p:blipFill>
          <a:blip r:embed="rId5">
            <a:duotone>
              <a:schemeClr val="bg2">
                <a:shade val="45000"/>
                <a:satMod val="135000"/>
              </a:schemeClr>
              <a:prstClr val="white"/>
            </a:duotone>
          </a:blip>
          <a:stretch>
            <a:fillRect/>
          </a:stretch>
        </p:blipFill>
        <p:spPr>
          <a:xfrm>
            <a:off x="1282036" y="4184650"/>
            <a:ext cx="4622800" cy="3302000"/>
          </a:xfrm>
        </p:spPr>
      </p:pic>
      <p:pic>
        <p:nvPicPr>
          <p:cNvPr id="13" name="Picture 12" descr="A close up of a sign&#10;&#10;Description automatically generated">
            <a:extLst>
              <a:ext uri="{FF2B5EF4-FFF2-40B4-BE49-F238E27FC236}">
                <a16:creationId xmlns:a16="http://schemas.microsoft.com/office/drawing/2014/main" id="{EB11B235-BDA1-3A4F-BD87-F6D9DB2BEF51}"/>
              </a:ext>
            </a:extLst>
          </p:cNvPr>
          <p:cNvPicPr>
            <a:picLocks noChangeAspect="1"/>
          </p:cNvPicPr>
          <p:nvPr/>
        </p:nvPicPr>
        <p:blipFill>
          <a:blip r:embed="rId6"/>
          <a:stretch>
            <a:fillRect/>
          </a:stretch>
        </p:blipFill>
        <p:spPr>
          <a:xfrm>
            <a:off x="1422706" y="3098800"/>
            <a:ext cx="4267200" cy="1016000"/>
          </a:xfrm>
          <a:prstGeom prst="rect">
            <a:avLst/>
          </a:prstGeom>
        </p:spPr>
      </p:pic>
      <p:pic>
        <p:nvPicPr>
          <p:cNvPr id="16" name="Picture 15" descr="A picture containing bird&#10;&#10;Description automatically generated">
            <a:extLst>
              <a:ext uri="{FF2B5EF4-FFF2-40B4-BE49-F238E27FC236}">
                <a16:creationId xmlns:a16="http://schemas.microsoft.com/office/drawing/2014/main" id="{2EB29FB7-51E1-1848-B06F-79AB1BD16C35}"/>
              </a:ext>
            </a:extLst>
          </p:cNvPr>
          <p:cNvPicPr>
            <a:picLocks noChangeAspect="1"/>
          </p:cNvPicPr>
          <p:nvPr/>
        </p:nvPicPr>
        <p:blipFill>
          <a:blip r:embed="rId7"/>
          <a:stretch>
            <a:fillRect/>
          </a:stretch>
        </p:blipFill>
        <p:spPr>
          <a:xfrm>
            <a:off x="792826" y="1670151"/>
            <a:ext cx="5601221" cy="1227428"/>
          </a:xfrm>
          <a:prstGeom prst="rect">
            <a:avLst/>
          </a:prstGeom>
        </p:spPr>
      </p:pic>
      <p:pic>
        <p:nvPicPr>
          <p:cNvPr id="18" name="Picture 17" descr="A screenshot of a cell phone&#10;&#10;Description automatically generated">
            <a:extLst>
              <a:ext uri="{FF2B5EF4-FFF2-40B4-BE49-F238E27FC236}">
                <a16:creationId xmlns:a16="http://schemas.microsoft.com/office/drawing/2014/main" id="{41E48982-A690-2649-98E7-85767ACEEFC2}"/>
              </a:ext>
            </a:extLst>
          </p:cNvPr>
          <p:cNvPicPr>
            <a:picLocks noChangeAspect="1"/>
          </p:cNvPicPr>
          <p:nvPr/>
        </p:nvPicPr>
        <p:blipFill>
          <a:blip r:embed="rId8">
            <a:duotone>
              <a:schemeClr val="bg2">
                <a:shade val="45000"/>
                <a:satMod val="135000"/>
              </a:schemeClr>
              <a:prstClr val="white"/>
            </a:duotone>
          </a:blip>
          <a:stretch>
            <a:fillRect/>
          </a:stretch>
        </p:blipFill>
        <p:spPr>
          <a:xfrm>
            <a:off x="7315200" y="1570345"/>
            <a:ext cx="6490638" cy="1929245"/>
          </a:xfrm>
          <a:prstGeom prst="rect">
            <a:avLst/>
          </a:prstGeom>
        </p:spPr>
      </p:pic>
      <p:pic>
        <p:nvPicPr>
          <p:cNvPr id="5" name="Picture 4" descr="A screenshot of a social media post&#10;&#10;Description automatically generated">
            <a:extLst>
              <a:ext uri="{FF2B5EF4-FFF2-40B4-BE49-F238E27FC236}">
                <a16:creationId xmlns:a16="http://schemas.microsoft.com/office/drawing/2014/main" id="{3CBDDEF4-9C7A-284B-B4C7-61805FA07E31}"/>
              </a:ext>
            </a:extLst>
          </p:cNvPr>
          <p:cNvPicPr>
            <a:picLocks noChangeAspect="1"/>
          </p:cNvPicPr>
          <p:nvPr/>
        </p:nvPicPr>
        <p:blipFill>
          <a:blip r:embed="rId9"/>
          <a:stretch>
            <a:fillRect/>
          </a:stretch>
        </p:blipFill>
        <p:spPr>
          <a:xfrm>
            <a:off x="7334174" y="3241107"/>
            <a:ext cx="7062488" cy="3508063"/>
          </a:xfrm>
          <a:prstGeom prst="rect">
            <a:avLst/>
          </a:prstGeom>
        </p:spPr>
      </p:pic>
      <p:pic>
        <p:nvPicPr>
          <p:cNvPr id="15" name="Content Placeholder 24" descr="A screenshot of a cell phone&#10;&#10;Description automatically generated">
            <a:extLst>
              <a:ext uri="{FF2B5EF4-FFF2-40B4-BE49-F238E27FC236}">
                <a16:creationId xmlns:a16="http://schemas.microsoft.com/office/drawing/2014/main" id="{3E54778C-43C3-FA42-9787-B8857602989E}"/>
              </a:ext>
            </a:extLst>
          </p:cNvPr>
          <p:cNvPicPr>
            <a:picLocks noChangeAspect="1"/>
          </p:cNvPicPr>
          <p:nvPr/>
        </p:nvPicPr>
        <p:blipFill>
          <a:blip r:embed="rId10">
            <a:duotone>
              <a:schemeClr val="bg2">
                <a:shade val="45000"/>
                <a:satMod val="135000"/>
              </a:schemeClr>
              <a:prstClr val="white"/>
            </a:duotone>
          </a:blip>
          <a:stretch>
            <a:fillRect/>
          </a:stretch>
        </p:blipFill>
        <p:spPr>
          <a:xfrm>
            <a:off x="792826" y="3073231"/>
            <a:ext cx="5515165" cy="4376046"/>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1D4BBC2-BA78-AA40-8D04-1EB4E9AF275D}"/>
              </a:ext>
            </a:extLst>
          </p:cNvPr>
          <p:cNvPicPr>
            <a:picLocks noChangeAspect="1"/>
          </p:cNvPicPr>
          <p:nvPr/>
        </p:nvPicPr>
        <p:blipFill>
          <a:blip r:embed="rId11"/>
          <a:stretch>
            <a:fillRect/>
          </a:stretch>
        </p:blipFill>
        <p:spPr>
          <a:xfrm>
            <a:off x="941277" y="1420932"/>
            <a:ext cx="6637502" cy="4303945"/>
          </a:xfrm>
          <a:prstGeom prst="rect">
            <a:avLst/>
          </a:prstGeom>
        </p:spPr>
      </p:pic>
    </p:spTree>
    <p:extLst>
      <p:ext uri="{BB962C8B-B14F-4D97-AF65-F5344CB8AC3E}">
        <p14:creationId xmlns:p14="http://schemas.microsoft.com/office/powerpoint/2010/main" val="325220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Pre-symptom spread </a:t>
            </a:r>
            <a:r>
              <a:rPr lang="en-US" dirty="0">
                <a:solidFill>
                  <a:schemeClr val="bg1">
                    <a:lumMod val="50000"/>
                  </a:schemeClr>
                </a:solidFill>
              </a:rPr>
              <a:t>What to do</a:t>
            </a:r>
          </a:p>
        </p:txBody>
      </p:sp>
      <p:sp>
        <p:nvSpPr>
          <p:cNvPr id="6" name="Text Placeholder 5"/>
          <p:cNvSpPr>
            <a:spLocks noGrp="1"/>
          </p:cNvSpPr>
          <p:nvPr>
            <p:ph type="body" sz="quarter" idx="11"/>
          </p:nvPr>
        </p:nvSpPr>
        <p:spPr>
          <a:xfrm>
            <a:off x="2592763" y="7866925"/>
            <a:ext cx="1634853" cy="304800"/>
          </a:xfrm>
        </p:spPr>
        <p:txBody>
          <a:bodyPr/>
          <a:lstStyle/>
          <a:p>
            <a:r>
              <a:rPr lang="en-US" dirty="0"/>
              <a:t>@</a:t>
            </a:r>
            <a:r>
              <a:rPr lang="en-US" dirty="0" err="1"/>
              <a:t>UtahIMCMRS</a:t>
            </a:r>
            <a:endParaRPr lang="en-US" dirty="0"/>
          </a:p>
        </p:txBody>
      </p:sp>
      <p:sp>
        <p:nvSpPr>
          <p:cNvPr id="14" name="Text Placeholder 13"/>
          <p:cNvSpPr>
            <a:spLocks noGrp="1"/>
          </p:cNvSpPr>
          <p:nvPr>
            <p:ph type="body" sz="quarter" idx="16"/>
          </p:nvPr>
        </p:nvSpPr>
        <p:spPr>
          <a:xfrm>
            <a:off x="8655024" y="7486650"/>
            <a:ext cx="7744800" cy="369888"/>
          </a:xfrm>
        </p:spPr>
        <p:txBody>
          <a:bodyPr/>
          <a:lstStyle/>
          <a:p>
            <a:r>
              <a:rPr lang="en-US" dirty="0"/>
              <a:t>DOI: 10.1164/rccm.202003-0524LE</a:t>
            </a:r>
          </a:p>
          <a:p>
            <a:endParaRPr lang="en-US" dirty="0"/>
          </a:p>
        </p:txBody>
      </p:sp>
      <p:pic>
        <p:nvPicPr>
          <p:cNvPr id="15" name="Picture 14" descr="A screenshot of a cell phone&#10;&#10;Description automatically generated">
            <a:extLst>
              <a:ext uri="{FF2B5EF4-FFF2-40B4-BE49-F238E27FC236}">
                <a16:creationId xmlns:a16="http://schemas.microsoft.com/office/drawing/2014/main" id="{0B58A6DF-FF20-AC40-A3BE-09F00D7CD7EB}"/>
              </a:ext>
            </a:extLst>
          </p:cNvPr>
          <p:cNvPicPr>
            <a:picLocks noChangeAspect="1"/>
          </p:cNvPicPr>
          <p:nvPr/>
        </p:nvPicPr>
        <p:blipFill>
          <a:blip r:embed="rId3"/>
          <a:stretch>
            <a:fillRect/>
          </a:stretch>
        </p:blipFill>
        <p:spPr>
          <a:xfrm>
            <a:off x="1369222" y="1981172"/>
            <a:ext cx="6132668" cy="5296395"/>
          </a:xfrm>
          <a:prstGeom prst="rect">
            <a:avLst/>
          </a:prstGeom>
        </p:spPr>
      </p:pic>
      <p:pic>
        <p:nvPicPr>
          <p:cNvPr id="19" name="Content Placeholder 18" descr="A screenshot of a cell phone&#10;&#10;Description automatically generated">
            <a:extLst>
              <a:ext uri="{FF2B5EF4-FFF2-40B4-BE49-F238E27FC236}">
                <a16:creationId xmlns:a16="http://schemas.microsoft.com/office/drawing/2014/main" id="{F8741FB6-3F81-C148-B8E8-524AAA15D9F2}"/>
              </a:ext>
            </a:extLst>
          </p:cNvPr>
          <p:cNvPicPr>
            <a:picLocks noGrp="1" noChangeAspect="1"/>
          </p:cNvPicPr>
          <p:nvPr>
            <p:ph sz="half" idx="1"/>
          </p:nvPr>
        </p:nvPicPr>
        <p:blipFill>
          <a:blip r:embed="rId4"/>
          <a:stretch>
            <a:fillRect/>
          </a:stretch>
        </p:blipFill>
        <p:spPr>
          <a:xfrm>
            <a:off x="7839392" y="2691149"/>
            <a:ext cx="6059488" cy="3876440"/>
          </a:xfrm>
        </p:spPr>
      </p:pic>
    </p:spTree>
    <p:extLst>
      <p:ext uri="{BB962C8B-B14F-4D97-AF65-F5344CB8AC3E}">
        <p14:creationId xmlns:p14="http://schemas.microsoft.com/office/powerpoint/2010/main" val="696732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402b49ca-617a-4412-a136-22a821ef8eb4">PULSEDOC-1743074161-10</_dlc_DocId>
    <_dlc_DocIdUrl xmlns="402b49ca-617a-4412-a136-22a821ef8eb4">
      <Url>https://pulse.utah.edu/site/marcomm/_layouts/15/DocIdRedir.aspx?ID=PULSEDOC-1743074161-10</Url>
      <Description>PULSEDOC-1743074161-10</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Document" ma:contentTypeID="0x0101000B7F15D18245C1458954909DB36AE657" ma:contentTypeVersion="0" ma:contentTypeDescription="Create a new document." ma:contentTypeScope="" ma:versionID="31d1ffe5a42fea02fd9322eb624dbb2b">
  <xsd:schema xmlns:xsd="http://www.w3.org/2001/XMLSchema" xmlns:xs="http://www.w3.org/2001/XMLSchema" xmlns:p="http://schemas.microsoft.com/office/2006/metadata/properties" xmlns:ns2="402b49ca-617a-4412-a136-22a821ef8eb4" targetNamespace="http://schemas.microsoft.com/office/2006/metadata/properties" ma:root="true" ma:fieldsID="2b995caac7fa654b91bcd9862e99db1b" ns2:_="">
    <xsd:import namespace="402b49ca-617a-4412-a136-22a821ef8eb4"/>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2b49ca-617a-4412-a136-22a821ef8eb4"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0C0EAB-78E5-4DEE-A2CC-E0005E0926CC}">
  <ds:schemaRefs>
    <ds:schemaRef ds:uri="http://schemas.microsoft.com/sharepoint/v3/contenttype/forms"/>
  </ds:schemaRefs>
</ds:datastoreItem>
</file>

<file path=customXml/itemProps2.xml><?xml version="1.0" encoding="utf-8"?>
<ds:datastoreItem xmlns:ds="http://schemas.openxmlformats.org/officeDocument/2006/customXml" ds:itemID="{2B84F3E7-A722-454A-B198-D9EF151DD1CC}">
  <ds:schemaRefs>
    <ds:schemaRef ds:uri="http://schemas.microsoft.com/office/2006/metadata/properties"/>
    <ds:schemaRef ds:uri="http://purl.org/dc/elements/1.1/"/>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402b49ca-617a-4412-a136-22a821ef8eb4"/>
    <ds:schemaRef ds:uri="http://www.w3.org/XML/1998/namespace"/>
    <ds:schemaRef ds:uri="http://purl.org/dc/terms/"/>
  </ds:schemaRefs>
</ds:datastoreItem>
</file>

<file path=customXml/itemProps3.xml><?xml version="1.0" encoding="utf-8"?>
<ds:datastoreItem xmlns:ds="http://schemas.openxmlformats.org/officeDocument/2006/customXml" ds:itemID="{4C870874-4101-4083-8869-B7DFFD15ED45}">
  <ds:schemaRefs>
    <ds:schemaRef ds:uri="http://schemas.microsoft.com/sharepoint/events"/>
  </ds:schemaRefs>
</ds:datastoreItem>
</file>

<file path=customXml/itemProps4.xml><?xml version="1.0" encoding="utf-8"?>
<ds:datastoreItem xmlns:ds="http://schemas.openxmlformats.org/officeDocument/2006/customXml" ds:itemID="{3EEA819B-F561-46B5-BFBC-5A6D8467DD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2b49ca-617a-4412-a136-22a821ef8e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4963</TotalTime>
  <Words>2311</Words>
  <Application>Microsoft Macintosh PowerPoint</Application>
  <PresentationFormat>Custom</PresentationFormat>
  <Paragraphs>204</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Century Gothic Bold</vt:lpstr>
      <vt:lpstr>Century Gothic Bold Italic</vt:lpstr>
      <vt:lpstr>Wingdings</vt:lpstr>
      <vt:lpstr>Office Theme</vt:lpstr>
      <vt:lpstr>PowerPoint Presentation</vt:lpstr>
      <vt:lpstr>PowerPoint Presentation</vt:lpstr>
      <vt:lpstr>Aerosols Droplet vs airborne</vt:lpstr>
      <vt:lpstr>Droplet vs airborne what to do</vt:lpstr>
      <vt:lpstr>PowerPoint Presentation</vt:lpstr>
      <vt:lpstr>Pre-symptom spread contact tracing</vt:lpstr>
      <vt:lpstr>Pre-symptom spread contact tracing</vt:lpstr>
      <vt:lpstr>Pre-symptom spread contact tracing</vt:lpstr>
      <vt:lpstr>Pre-symptom spread What to do</vt:lpstr>
      <vt:lpstr>PowerPoint Presentation</vt:lpstr>
      <vt:lpstr>Viral spread: Reproductive Number</vt:lpstr>
      <vt:lpstr>Key unknown: # of mild/Asx cases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 Svaren</dc:creator>
  <cp:lastModifiedBy>BRIAN LOCKE</cp:lastModifiedBy>
  <cp:revision>322</cp:revision>
  <cp:lastPrinted>2016-08-31T21:58:28Z</cp:lastPrinted>
  <dcterms:created xsi:type="dcterms:W3CDTF">2016-08-02T16:41:37Z</dcterms:created>
  <dcterms:modified xsi:type="dcterms:W3CDTF">2020-04-12T13:31:51Z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8551c8e8-7156-4bdb-9a8d-e1a67c0c2fd5</vt:lpwstr>
  </property>
  <property fmtid="{D5CDD505-2E9C-101B-9397-08002B2CF9AE}" pid="3" name="ContentTypeId">
    <vt:lpwstr>0x0101000B7F15D18245C1458954909DB36AE657</vt:lpwstr>
  </property>
</Properties>
</file>