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5" r:id="rId1"/>
  </p:sldMasterIdLst>
  <p:notesMasterIdLst>
    <p:notesMasterId r:id="rId39"/>
  </p:notes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  <p:sldId id="290" r:id="rId9"/>
    <p:sldId id="292" r:id="rId10"/>
    <p:sldId id="297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2" r:id="rId19"/>
    <p:sldId id="322" r:id="rId20"/>
    <p:sldId id="303" r:id="rId21"/>
    <p:sldId id="304" r:id="rId22"/>
    <p:sldId id="305" r:id="rId23"/>
    <p:sldId id="306" r:id="rId24"/>
    <p:sldId id="308" r:id="rId25"/>
    <p:sldId id="309" r:id="rId26"/>
    <p:sldId id="310" r:id="rId27"/>
    <p:sldId id="307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9" r:id="rId36"/>
    <p:sldId id="321" r:id="rId37"/>
    <p:sldId id="3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C0CF5-56FB-1E46-811D-6D32E0B91BD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40BFF-672E-EB48-BC16-32090844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</a:p>
          <a:p>
            <a:r>
              <a:rPr lang="en-US" dirty="0" smtClean="0"/>
              <a:t>[ ] add</a:t>
            </a:r>
            <a:r>
              <a:rPr lang="en-US" baseline="0" dirty="0" smtClean="0"/>
              <a:t> more diagrams, particular re: cardiac output, understanding </a:t>
            </a:r>
            <a:r>
              <a:rPr lang="en-US" baseline="0" smtClean="0"/>
              <a:t>low perfusion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NEJM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NEJM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NEJM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use of any NSAID (use in preceding 14 days) was found to be associated with a 19% increase of risk of hospital admission for heart failure (adjusted odds ratio 1.19; 95% confidence interval 1.17 to 1.22),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Syndrome = a collection of signs and symptoms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clear lung fields, prominent </a:t>
            </a:r>
            <a:r>
              <a:rPr lang="en-US" baseline="0" dirty="0" err="1" smtClean="0"/>
              <a:t>peri-hilar</a:t>
            </a:r>
            <a:r>
              <a:rPr lang="en-US" baseline="0" dirty="0" smtClean="0"/>
              <a:t> markings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Lower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b/l</a:t>
            </a:r>
            <a:r>
              <a:rPr lang="en-US" baseline="0" dirty="0" smtClean="0"/>
              <a:t> pleural effusions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horizontal opacities in mid fields = fluid in the fissures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Restrictive cardiomyopathy, low voltage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if</a:t>
            </a:r>
            <a:r>
              <a:rPr lang="en-US" baseline="0" dirty="0" smtClean="0"/>
              <a:t> considering inotropes, hold beta-blocker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using</a:t>
            </a:r>
            <a:r>
              <a:rPr lang="en-US" baseline="0" dirty="0" smtClean="0"/>
              <a:t> inotropes, you should hold BB (negative inotrope)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using</a:t>
            </a:r>
            <a:r>
              <a:rPr lang="en-US" baseline="0" dirty="0" smtClean="0"/>
              <a:t> inotropes, you should hold BB (negative inotrope)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sure why fluid restrictions are recommended.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furosemide has absorption limited kinetics in PO </a:t>
            </a:r>
            <a:r>
              <a:rPr lang="mr-IN" baseline="0" dirty="0" smtClean="0"/>
              <a:t>–</a:t>
            </a:r>
            <a:r>
              <a:rPr lang="en-US" baseline="0" dirty="0" smtClean="0"/>
              <a:t> edema delays absorption, thus lowering the peak ceiling and contributing to diuretic resistance.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sure why fluid restrictions are recommended.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foley</a:t>
            </a:r>
            <a:r>
              <a:rPr lang="en-US" baseline="0" dirty="0" smtClean="0"/>
              <a:t> is in place, often will dose q6h </a:t>
            </a:r>
            <a:r>
              <a:rPr lang="en-US" baseline="0" dirty="0" err="1" smtClean="0"/>
              <a:t>lasix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B11DF9-98CD-8D4A-909D-77563918BC37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ian.locke@hsc.utah.edu" TargetMode="Externa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18 at 7.11.04 PM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13"/>
            <a:ext cx="9141588" cy="4199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12"/>
            <a:ext cx="7772400" cy="45719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Congestive heart Failure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91315"/>
            <a:ext cx="6858000" cy="914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Brian Locke, MD </a:t>
            </a:r>
          </a:p>
          <a:p>
            <a:r>
              <a:rPr lang="en-US" dirty="0" smtClean="0"/>
              <a:t>PGY2 Internal Medicine</a:t>
            </a:r>
          </a:p>
          <a:p>
            <a:r>
              <a:rPr lang="en-US" dirty="0" smtClean="0"/>
              <a:t>University of Utah</a:t>
            </a:r>
          </a:p>
          <a:p>
            <a:r>
              <a:rPr lang="en-US" dirty="0" smtClean="0"/>
              <a:t>Updated Apr 18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template: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1282E"/>
                </a:solidFill>
              </a:rPr>
              <a:t>[Chronicity] </a:t>
            </a:r>
            <a:r>
              <a:rPr lang="en-US" dirty="0" smtClean="0"/>
              <a:t>[Type of Heart Failure] [Cause] 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D1282E"/>
                </a:solidFill>
              </a:rPr>
              <a:t>Acute on Chronic</a:t>
            </a:r>
            <a:r>
              <a:rPr lang="en-US" dirty="0" smtClean="0"/>
              <a:t> (Left) Heart Failure with Reduced Ejection Fraction of 25% due to ischemic cardiomyopathy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24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(or Acute on Chronic)</a:t>
            </a:r>
          </a:p>
          <a:p>
            <a:pPr lvl="1"/>
            <a:r>
              <a:rPr lang="en-US" dirty="0" smtClean="0"/>
              <a:t>Therapy is to decrease congestion and/or increase perfusion!</a:t>
            </a:r>
          </a:p>
          <a:p>
            <a:r>
              <a:rPr lang="en-US" dirty="0" smtClean="0"/>
              <a:t>Chronic </a:t>
            </a:r>
          </a:p>
          <a:p>
            <a:pPr lvl="1"/>
            <a:r>
              <a:rPr lang="en-US" dirty="0" smtClean="0"/>
              <a:t>Therapy is to slow the rate of heart function decline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7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Starling Curve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Preload: venous return </a:t>
            </a:r>
          </a:p>
          <a:p>
            <a:r>
              <a:rPr lang="en-US" dirty="0" smtClean="0"/>
              <a:t>Afterload: blood pressure </a:t>
            </a:r>
          </a:p>
          <a:p>
            <a:r>
              <a:rPr lang="en-US" dirty="0" smtClean="0"/>
              <a:t>Contractility: systolic function (e.g. inotropes)</a:t>
            </a:r>
            <a:endParaRPr lang="en-US" dirty="0"/>
          </a:p>
        </p:txBody>
      </p:sp>
      <p:pic>
        <p:nvPicPr>
          <p:cNvPr id="5" name="Picture 4" descr="Screen Shot 2018-04-18 at 7.1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2" y="1752600"/>
            <a:ext cx="5998633" cy="27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7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</a:t>
            </a:r>
            <a:r>
              <a:rPr lang="en-US" dirty="0" err="1" smtClean="0"/>
              <a:t>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Congestion: hypervolemia</a:t>
            </a:r>
          </a:p>
          <a:p>
            <a:pPr lvl="1"/>
            <a:r>
              <a:rPr lang="en-US" dirty="0" smtClean="0"/>
              <a:t>Edema, Crackles, JVP</a:t>
            </a:r>
          </a:p>
          <a:p>
            <a:pPr lvl="1"/>
            <a:r>
              <a:rPr lang="en-US" dirty="0" smtClean="0">
                <a:solidFill>
                  <a:srgbClr val="D1282E"/>
                </a:solidFill>
              </a:rPr>
              <a:t>Weight trend, BNP</a:t>
            </a:r>
          </a:p>
          <a:p>
            <a:pPr lvl="1"/>
            <a:endParaRPr lang="en-US" dirty="0">
              <a:solidFill>
                <a:srgbClr val="D1282E"/>
              </a:solidFill>
            </a:endParaRPr>
          </a:p>
          <a:p>
            <a:r>
              <a:rPr lang="en-US" dirty="0" smtClean="0"/>
              <a:t>Perfusion: decrease in cardiac output</a:t>
            </a:r>
          </a:p>
          <a:p>
            <a:pPr lvl="1"/>
            <a:r>
              <a:rPr lang="en-US" dirty="0" smtClean="0"/>
              <a:t>Decreased urine output, abdominal pain, narrow pulse pressure</a:t>
            </a:r>
          </a:p>
          <a:p>
            <a:pPr lvl="1"/>
            <a:r>
              <a:rPr lang="en-US" dirty="0" smtClean="0"/>
              <a:t>SHOCK: decreased mental status, unstable VS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90309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75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581620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24387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Warm, Dry: </a:t>
            </a:r>
            <a:r>
              <a:rPr lang="en-US" b="0" dirty="0" smtClean="0"/>
              <a:t>yay! =&gt; Chronic Heart Failure management</a:t>
            </a:r>
          </a:p>
          <a:p>
            <a:r>
              <a:rPr lang="en-US" dirty="0" smtClean="0"/>
              <a:t>Warm, Wet: ?</a:t>
            </a:r>
          </a:p>
        </p:txBody>
      </p:sp>
    </p:spTree>
    <p:extLst>
      <p:ext uri="{BB962C8B-B14F-4D97-AF65-F5344CB8AC3E}">
        <p14:creationId xmlns:p14="http://schemas.microsoft.com/office/powerpoint/2010/main" val="238011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855967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24387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Warm, Dry: </a:t>
            </a:r>
            <a:r>
              <a:rPr lang="en-US" b="0" dirty="0" smtClean="0"/>
              <a:t>yay! =&gt; Chronic Heart Failure management</a:t>
            </a:r>
          </a:p>
          <a:p>
            <a:r>
              <a:rPr lang="en-US" dirty="0" smtClean="0"/>
              <a:t>Warm, Wet: </a:t>
            </a:r>
            <a:r>
              <a:rPr lang="en-US" b="0" dirty="0" smtClean="0"/>
              <a:t>(most common, assess for </a:t>
            </a:r>
            <a:r>
              <a:rPr lang="en-US" b="0" dirty="0" err="1" smtClean="0"/>
              <a:t>pulm</a:t>
            </a:r>
            <a:r>
              <a:rPr lang="en-US" b="0" dirty="0" smtClean="0"/>
              <a:t> Ed -&gt; LMNOP)</a:t>
            </a:r>
            <a:endParaRPr lang="en-US" dirty="0" smtClean="0"/>
          </a:p>
          <a:p>
            <a:pPr lvl="1"/>
            <a:r>
              <a:rPr lang="en-US" dirty="0" err="1" smtClean="0"/>
              <a:t>Diurese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Cold, Dry: ?</a:t>
            </a:r>
          </a:p>
        </p:txBody>
      </p:sp>
    </p:spTree>
    <p:extLst>
      <p:ext uri="{BB962C8B-B14F-4D97-AF65-F5344CB8AC3E}">
        <p14:creationId xmlns:p14="http://schemas.microsoft.com/office/powerpoint/2010/main" val="197457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415327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24387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Warm, Dry: </a:t>
            </a:r>
            <a:r>
              <a:rPr lang="en-US" b="0" dirty="0" smtClean="0"/>
              <a:t>yay! =&gt; Chronic Heart Failure management</a:t>
            </a:r>
          </a:p>
          <a:p>
            <a:r>
              <a:rPr lang="en-US" dirty="0" smtClean="0"/>
              <a:t>Warm, Wet: </a:t>
            </a:r>
            <a:r>
              <a:rPr lang="en-US" b="0" dirty="0" smtClean="0"/>
              <a:t>(most </a:t>
            </a:r>
            <a:r>
              <a:rPr lang="en-US" b="0" dirty="0"/>
              <a:t>common, assess for </a:t>
            </a:r>
            <a:r>
              <a:rPr lang="en-US" b="0" dirty="0" err="1"/>
              <a:t>pulm</a:t>
            </a:r>
            <a:r>
              <a:rPr lang="en-US" b="0" dirty="0"/>
              <a:t> Ed -&gt; LMNOP)</a:t>
            </a:r>
            <a:endParaRPr lang="en-US" dirty="0" smtClean="0"/>
          </a:p>
          <a:p>
            <a:pPr lvl="1"/>
            <a:r>
              <a:rPr lang="en-US" dirty="0" err="1" smtClean="0"/>
              <a:t>Diurese</a:t>
            </a:r>
            <a:endParaRPr lang="en-US" dirty="0" smtClean="0"/>
          </a:p>
          <a:p>
            <a:r>
              <a:rPr lang="en-US" dirty="0" smtClean="0"/>
              <a:t>Cold, Dry: </a:t>
            </a:r>
            <a:r>
              <a:rPr lang="en-US" b="0" dirty="0" smtClean="0"/>
              <a:t>(assess for shock)</a:t>
            </a:r>
          </a:p>
          <a:p>
            <a:pPr lvl="1"/>
            <a:r>
              <a:rPr lang="en-US" dirty="0" smtClean="0"/>
              <a:t>Inotropes (</a:t>
            </a:r>
            <a:r>
              <a:rPr lang="en-US" dirty="0" err="1" smtClean="0"/>
              <a:t>milrinone</a:t>
            </a:r>
            <a:r>
              <a:rPr lang="en-US" dirty="0" smtClean="0"/>
              <a:t>, </a:t>
            </a:r>
            <a:r>
              <a:rPr lang="en-US" dirty="0" err="1" smtClean="0"/>
              <a:t>dobutamine</a:t>
            </a:r>
            <a:r>
              <a:rPr lang="en-US" dirty="0" smtClean="0"/>
              <a:t>) and Advanced Therapies (LVAD, Transplant)</a:t>
            </a:r>
          </a:p>
          <a:p>
            <a:r>
              <a:rPr lang="en-US" dirty="0" smtClean="0"/>
              <a:t>Cold, Wet: ?</a:t>
            </a:r>
          </a:p>
        </p:txBody>
      </p:sp>
      <p:pic>
        <p:nvPicPr>
          <p:cNvPr id="3" name="Picture 2" descr="Screen Shot 2018-04-18 at 6.5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2" y="5128107"/>
            <a:ext cx="2675467" cy="16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729605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24387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Warm, Dry:</a:t>
            </a:r>
            <a:r>
              <a:rPr lang="en-US" b="0" dirty="0" smtClean="0"/>
              <a:t> yay! =&gt; Chronic Heart Failure management</a:t>
            </a:r>
          </a:p>
          <a:p>
            <a:r>
              <a:rPr lang="en-US" dirty="0" smtClean="0"/>
              <a:t>Warm, Wet: </a:t>
            </a:r>
            <a:r>
              <a:rPr lang="en-US" b="0" dirty="0" smtClean="0"/>
              <a:t>(most </a:t>
            </a:r>
            <a:r>
              <a:rPr lang="en-US" b="0" dirty="0"/>
              <a:t>common, assess for </a:t>
            </a:r>
            <a:r>
              <a:rPr lang="en-US" b="0" dirty="0" err="1"/>
              <a:t>pulm</a:t>
            </a:r>
            <a:r>
              <a:rPr lang="en-US" b="0" dirty="0"/>
              <a:t> Ed -&gt; LMNOP)</a:t>
            </a:r>
            <a:endParaRPr lang="en-US" dirty="0" smtClean="0"/>
          </a:p>
          <a:p>
            <a:pPr lvl="1"/>
            <a:r>
              <a:rPr lang="en-US" dirty="0" err="1" smtClean="0"/>
              <a:t>Diurese</a:t>
            </a:r>
            <a:endParaRPr lang="en-US" dirty="0" smtClean="0"/>
          </a:p>
          <a:p>
            <a:r>
              <a:rPr lang="en-US" dirty="0" smtClean="0"/>
              <a:t>Cold, Dry: </a:t>
            </a:r>
            <a:r>
              <a:rPr lang="en-US" b="0" dirty="0" smtClean="0"/>
              <a:t>(assess for shock)</a:t>
            </a:r>
          </a:p>
          <a:p>
            <a:pPr lvl="1"/>
            <a:r>
              <a:rPr lang="en-US" dirty="0" smtClean="0"/>
              <a:t>Inotropes (</a:t>
            </a:r>
            <a:r>
              <a:rPr lang="en-US" dirty="0" err="1" smtClean="0"/>
              <a:t>milrinone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dobutamine</a:t>
            </a:r>
            <a:r>
              <a:rPr lang="en-US" dirty="0" smtClean="0"/>
              <a:t>), Advanced Therapies (LVAD, Transplant)</a:t>
            </a:r>
          </a:p>
          <a:p>
            <a:r>
              <a:rPr lang="en-US" dirty="0" smtClean="0"/>
              <a:t>Cold, Wet: </a:t>
            </a:r>
            <a:r>
              <a:rPr lang="en-US" b="0" dirty="0" smtClean="0"/>
              <a:t>(assess for </a:t>
            </a:r>
            <a:r>
              <a:rPr lang="en-US" b="0" dirty="0"/>
              <a:t>shock, assess for </a:t>
            </a:r>
            <a:r>
              <a:rPr lang="en-US" b="0" dirty="0" err="1"/>
              <a:t>pulm</a:t>
            </a:r>
            <a:r>
              <a:rPr lang="en-US" b="0" dirty="0"/>
              <a:t> Ed -&gt; LMNOP)</a:t>
            </a:r>
            <a:endParaRPr lang="en-US" b="0" dirty="0" smtClean="0"/>
          </a:p>
          <a:p>
            <a:pPr lvl="1"/>
            <a:r>
              <a:rPr lang="en-US" dirty="0" smtClean="0"/>
              <a:t>Inotropes and diuretics</a:t>
            </a:r>
          </a:p>
          <a:p>
            <a:r>
              <a:rPr lang="en-US" dirty="0" smtClean="0"/>
              <a:t>Shock: </a:t>
            </a:r>
            <a:r>
              <a:rPr lang="en-US" b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861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187705"/>
              </p:ext>
            </p:extLst>
          </p:nvPr>
        </p:nvGraphicFramePr>
        <p:xfrm>
          <a:off x="457200" y="1752600"/>
          <a:ext cx="7620000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Congested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Euvolemic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r>
                        <a:rPr lang="en-US" baseline="0" dirty="0" smtClean="0"/>
                        <a:t>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Warm, Dry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Decreased Perfusion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Cold, Dry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24387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Warm, Dry:</a:t>
            </a:r>
            <a:r>
              <a:rPr lang="en-US" b="0" dirty="0" smtClean="0"/>
              <a:t> yay! =&gt; Chronic Heart Failure management</a:t>
            </a:r>
          </a:p>
          <a:p>
            <a:r>
              <a:rPr lang="en-US" dirty="0" smtClean="0"/>
              <a:t>Warm, Wet: </a:t>
            </a:r>
            <a:r>
              <a:rPr lang="en-US" b="0" dirty="0" smtClean="0"/>
              <a:t>(most </a:t>
            </a:r>
            <a:r>
              <a:rPr lang="en-US" b="0" dirty="0"/>
              <a:t>common, assess for </a:t>
            </a:r>
            <a:r>
              <a:rPr lang="en-US" b="0" dirty="0" err="1"/>
              <a:t>pulm</a:t>
            </a:r>
            <a:r>
              <a:rPr lang="en-US" b="0" dirty="0"/>
              <a:t> Ed -&gt; LMNOP)</a:t>
            </a:r>
            <a:endParaRPr lang="en-US" dirty="0" smtClean="0"/>
          </a:p>
          <a:p>
            <a:pPr lvl="1"/>
            <a:r>
              <a:rPr lang="en-US" dirty="0" err="1" smtClean="0"/>
              <a:t>Diurese</a:t>
            </a:r>
            <a:endParaRPr lang="en-US" dirty="0" smtClean="0"/>
          </a:p>
          <a:p>
            <a:r>
              <a:rPr lang="en-US" dirty="0" smtClean="0"/>
              <a:t>Cold, Dry: </a:t>
            </a:r>
            <a:r>
              <a:rPr lang="en-US" b="0" dirty="0" smtClean="0"/>
              <a:t>(assess for shock)</a:t>
            </a:r>
          </a:p>
          <a:p>
            <a:pPr lvl="1"/>
            <a:r>
              <a:rPr lang="en-US" dirty="0" smtClean="0"/>
              <a:t>Inotropes (</a:t>
            </a:r>
            <a:r>
              <a:rPr lang="en-US" dirty="0" err="1" smtClean="0"/>
              <a:t>milrinone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dobutamine</a:t>
            </a:r>
            <a:r>
              <a:rPr lang="en-US" dirty="0" smtClean="0"/>
              <a:t>), Advanced Therapies (LVAD, Transplant)</a:t>
            </a:r>
          </a:p>
          <a:p>
            <a:r>
              <a:rPr lang="en-US" dirty="0" smtClean="0"/>
              <a:t>Cold, Wet: </a:t>
            </a:r>
            <a:r>
              <a:rPr lang="en-US" b="0" dirty="0" smtClean="0"/>
              <a:t>(assess for </a:t>
            </a:r>
            <a:r>
              <a:rPr lang="en-US" b="0" dirty="0"/>
              <a:t>shock, assess for </a:t>
            </a:r>
            <a:r>
              <a:rPr lang="en-US" b="0" dirty="0" err="1"/>
              <a:t>pulm</a:t>
            </a:r>
            <a:r>
              <a:rPr lang="en-US" b="0" dirty="0"/>
              <a:t> Ed -&gt; LMNOP)</a:t>
            </a:r>
            <a:endParaRPr lang="en-US" b="0" dirty="0" smtClean="0"/>
          </a:p>
          <a:p>
            <a:pPr lvl="1"/>
            <a:r>
              <a:rPr lang="en-US" dirty="0" smtClean="0"/>
              <a:t>Inotropes and diuretics</a:t>
            </a:r>
          </a:p>
          <a:p>
            <a:r>
              <a:rPr lang="en-US" dirty="0" smtClean="0"/>
              <a:t>Shock: </a:t>
            </a:r>
            <a:r>
              <a:rPr lang="en-US" b="0" dirty="0" smtClean="0"/>
              <a:t>Vasopressors (epinephrine, NE)</a:t>
            </a:r>
          </a:p>
        </p:txBody>
      </p:sp>
      <p:pic>
        <p:nvPicPr>
          <p:cNvPr id="3" name="Picture 2" descr="Screen Shot 2018-04-18 at 7.0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79" y="0"/>
            <a:ext cx="3189521" cy="16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to: </a:t>
            </a:r>
          </a:p>
          <a:p>
            <a:r>
              <a:rPr lang="en-US" dirty="0" smtClean="0"/>
              <a:t>1. Be able to give a concise assessment of cause and status of any heart failure in 1 phrase</a:t>
            </a:r>
          </a:p>
          <a:p>
            <a:r>
              <a:rPr lang="en-US" dirty="0" smtClean="0"/>
              <a:t>2. Identify treatment objectives for acute </a:t>
            </a:r>
            <a:r>
              <a:rPr lang="en-US" dirty="0" err="1" smtClean="0"/>
              <a:t>vs</a:t>
            </a:r>
            <a:r>
              <a:rPr lang="en-US" dirty="0" smtClean="0"/>
              <a:t> chronic heart failure</a:t>
            </a:r>
          </a:p>
          <a:p>
            <a:r>
              <a:rPr lang="en-US" dirty="0" smtClean="0"/>
              <a:t>3. In acute heart failure, classify a patient’s congestion and perfusion</a:t>
            </a:r>
          </a:p>
          <a:p>
            <a:r>
              <a:rPr lang="en-US" dirty="0" smtClean="0"/>
              <a:t>4. Know basic strategies for diuresis of a congested patient</a:t>
            </a:r>
          </a:p>
          <a:p>
            <a:r>
              <a:rPr lang="en-US" dirty="0" smtClean="0"/>
              <a:t>5. Identify the classes of medication that improve mortality in chronic heart failure</a:t>
            </a:r>
          </a:p>
        </p:txBody>
      </p:sp>
    </p:spTree>
    <p:extLst>
      <p:ext uri="{BB962C8B-B14F-4D97-AF65-F5344CB8AC3E}">
        <p14:creationId xmlns:p14="http://schemas.microsoft.com/office/powerpoint/2010/main" val="28584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template: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[Chronicity] </a:t>
            </a:r>
            <a:r>
              <a:rPr lang="en-US" dirty="0" smtClean="0"/>
              <a:t>[Type of Heart Failure] [Cause]. </a:t>
            </a:r>
            <a:r>
              <a:rPr lang="en-US" dirty="0" smtClean="0">
                <a:solidFill>
                  <a:srgbClr val="D1282E"/>
                </a:solidFill>
              </a:rPr>
              <a:t>[Current state]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000000"/>
                </a:solidFill>
              </a:rPr>
              <a:t>Acute on Chronic (</a:t>
            </a:r>
            <a:r>
              <a:rPr lang="en-US" dirty="0" smtClean="0"/>
              <a:t>Left) Heart Failure with Reduced Ejection Fraction of 25% due to ischemic cardiomyopathy. </a:t>
            </a:r>
            <a:r>
              <a:rPr lang="en-US" dirty="0" smtClean="0">
                <a:solidFill>
                  <a:schemeClr val="tx2"/>
                </a:solidFill>
              </a:rPr>
              <a:t>Currently warm and wet.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23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CHF, </a:t>
            </a:r>
            <a:br>
              <a:rPr lang="en-US" dirty="0" smtClean="0"/>
            </a:br>
            <a:r>
              <a:rPr lang="en-US" dirty="0" smtClean="0"/>
              <a:t>Warm and Wet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Dietary indiscretions (2g+ Na)  (~40%)</a:t>
            </a:r>
          </a:p>
          <a:p>
            <a:pPr lvl="1"/>
            <a:r>
              <a:rPr lang="en-US" dirty="0" smtClean="0"/>
              <a:t>Inadequate home medication regimen (e.g. HTN)</a:t>
            </a:r>
          </a:p>
          <a:p>
            <a:pPr lvl="1"/>
            <a:r>
              <a:rPr lang="en-US" dirty="0" smtClean="0"/>
              <a:t>Medication non-adherence (diuretics, BB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Decreased pump function (MI in 10-15%, arrhythmia)</a:t>
            </a:r>
          </a:p>
          <a:p>
            <a:endParaRPr lang="en-US" dirty="0" smtClean="0"/>
          </a:p>
          <a:p>
            <a:r>
              <a:rPr lang="en-US" dirty="0" smtClean="0"/>
              <a:t>Vicious cycle: </a:t>
            </a:r>
            <a:endParaRPr lang="en-US" dirty="0" smtClean="0"/>
          </a:p>
          <a:p>
            <a:r>
              <a:rPr lang="en-US" dirty="0" smtClean="0"/>
              <a:t>PO </a:t>
            </a:r>
            <a:r>
              <a:rPr lang="en-US" dirty="0" smtClean="0"/>
              <a:t>furosemide </a:t>
            </a:r>
            <a:r>
              <a:rPr lang="en-US" dirty="0" smtClean="0"/>
              <a:t>is </a:t>
            </a:r>
            <a:r>
              <a:rPr lang="en-US" dirty="0" smtClean="0"/>
              <a:t>poorly absorbed w/ bowel edema!</a:t>
            </a:r>
          </a:p>
        </p:txBody>
      </p:sp>
    </p:spTree>
    <p:extLst>
      <p:ext uri="{BB962C8B-B14F-4D97-AF65-F5344CB8AC3E}">
        <p14:creationId xmlns:p14="http://schemas.microsoft.com/office/powerpoint/2010/main" val="305360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CHF, </a:t>
            </a:r>
            <a:br>
              <a:rPr lang="en-US" dirty="0" smtClean="0"/>
            </a:br>
            <a:r>
              <a:rPr lang="en-US" dirty="0" smtClean="0"/>
              <a:t>Warm and Wet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Diuretics: Loop diuretic +/- thiazide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 smtClean="0"/>
              <a:t>DOSE </a:t>
            </a:r>
            <a:r>
              <a:rPr lang="en-US" b="0" dirty="0"/>
              <a:t>trial (</a:t>
            </a:r>
            <a:r>
              <a:rPr lang="en-US" b="0" dirty="0" err="1"/>
              <a:t>Crit</a:t>
            </a:r>
            <a:r>
              <a:rPr lang="en-US" b="0" dirty="0"/>
              <a:t> Care 2014) bolus dosing = </a:t>
            </a:r>
            <a:r>
              <a:rPr lang="en-US" b="0" dirty="0" err="1"/>
              <a:t>gtt</a:t>
            </a:r>
            <a:r>
              <a:rPr lang="en-US" b="0" dirty="0"/>
              <a:t> dosing</a:t>
            </a:r>
            <a:endParaRPr lang="en-US" dirty="0" smtClean="0"/>
          </a:p>
          <a:p>
            <a:r>
              <a:rPr lang="en-US" b="0" dirty="0" smtClean="0"/>
              <a:t>Beware: post-diuretic Na retention</a:t>
            </a:r>
          </a:p>
          <a:p>
            <a:endParaRPr lang="en-US" b="0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20915"/>
              </p:ext>
            </p:extLst>
          </p:nvPr>
        </p:nvGraphicFramePr>
        <p:xfrm>
          <a:off x="457200" y="2187725"/>
          <a:ext cx="8026400" cy="192531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05280"/>
                <a:gridCol w="1605280"/>
                <a:gridCol w="1605280"/>
                <a:gridCol w="1605280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</a:p>
                    <a:p>
                      <a:r>
                        <a:rPr lang="en-US" dirty="0" smtClean="0"/>
                        <a:t>Diuretic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 Lasix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Lasix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IV, PO </a:t>
                      </a:r>
                      <a:r>
                        <a:rPr lang="en-US" dirty="0" err="1" smtClean="0"/>
                        <a:t>Torsemide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IV, PO </a:t>
                      </a:r>
                      <a:r>
                        <a:rPr lang="en-US" dirty="0" err="1" smtClean="0"/>
                        <a:t>Bumetanide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Dose (Duration)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40mg (6h)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20mg (6h)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mg (12h)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1mg</a:t>
                      </a:r>
                      <a:r>
                        <a:rPr lang="en-US" baseline="0" dirty="0" smtClean="0"/>
                        <a:t> (4-6 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</a:t>
                      </a:r>
                      <a:r>
                        <a:rPr lang="en-US" baseline="0" dirty="0" smtClean="0"/>
                        <a:t> dosing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6am, Noon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6am,</a:t>
                      </a:r>
                      <a:r>
                        <a:rPr lang="en-US" baseline="0" dirty="0" smtClean="0"/>
                        <a:t> Noon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6am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gtt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8-04-19 at 7.48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60" y="4836538"/>
            <a:ext cx="3698180" cy="18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CHF, </a:t>
            </a:r>
            <a:br>
              <a:rPr lang="en-US" dirty="0"/>
            </a:br>
            <a:r>
              <a:rPr lang="en-US" dirty="0"/>
              <a:t>Warm and Wet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to give? </a:t>
            </a:r>
          </a:p>
          <a:p>
            <a:pPr lvl="1"/>
            <a:r>
              <a:rPr lang="en-US" dirty="0" smtClean="0"/>
              <a:t>Threshold effect: </a:t>
            </a:r>
            <a:r>
              <a:rPr lang="en-US" dirty="0" smtClean="0">
                <a:solidFill>
                  <a:srgbClr val="D1282E"/>
                </a:solidFill>
              </a:rPr>
              <a:t>no diuresis until threshold is met</a:t>
            </a:r>
            <a:r>
              <a:rPr lang="en-US" dirty="0" smtClean="0"/>
              <a:t>, minimal increase in diuresis increasing past threshold</a:t>
            </a:r>
          </a:p>
          <a:p>
            <a:pPr lvl="1"/>
            <a:r>
              <a:rPr lang="en-US" dirty="0" smtClean="0"/>
              <a:t>Higher threshold with lower GFR</a:t>
            </a:r>
          </a:p>
          <a:p>
            <a:pPr lvl="2"/>
            <a:r>
              <a:rPr lang="en-US" dirty="0" smtClean="0"/>
              <a:t>DOSE trial: IV dose @ 2.5x outpatient dose</a:t>
            </a:r>
          </a:p>
          <a:p>
            <a:pPr lvl="2"/>
            <a:r>
              <a:rPr lang="en-US" dirty="0" smtClean="0"/>
              <a:t>House of God: </a:t>
            </a:r>
            <a:r>
              <a:rPr lang="en-US" dirty="0" err="1" smtClean="0"/>
              <a:t>Age+BUN</a:t>
            </a:r>
            <a:r>
              <a:rPr lang="en-US" dirty="0" smtClean="0"/>
              <a:t> = </a:t>
            </a:r>
            <a:r>
              <a:rPr lang="en-US" dirty="0"/>
              <a:t>L</a:t>
            </a:r>
            <a:r>
              <a:rPr lang="en-US" dirty="0" smtClean="0"/>
              <a:t>asix dose</a:t>
            </a:r>
          </a:p>
          <a:p>
            <a:pPr lvl="1"/>
            <a:r>
              <a:rPr lang="en-US" dirty="0" smtClean="0">
                <a:solidFill>
                  <a:srgbClr val="D1282E"/>
                </a:solidFill>
              </a:rPr>
              <a:t>Set goal </a:t>
            </a:r>
            <a:r>
              <a:rPr lang="en-US" dirty="0" smtClean="0"/>
              <a:t>amount of diuresis (e.g. net 1.5L in 24h), </a:t>
            </a:r>
            <a:r>
              <a:rPr lang="en-US" dirty="0" err="1" smtClean="0"/>
              <a:t>redose</a:t>
            </a:r>
            <a:r>
              <a:rPr lang="en-US" dirty="0" smtClean="0"/>
              <a:t> or increase dose if not meeting I/O goal at noon</a:t>
            </a:r>
          </a:p>
          <a:p>
            <a:pPr lvl="2"/>
            <a:r>
              <a:rPr lang="en-US" dirty="0" smtClean="0"/>
              <a:t>Daily weights in patients who accurate I/O is difficult</a:t>
            </a:r>
            <a:endParaRPr lang="en-US" dirty="0"/>
          </a:p>
        </p:txBody>
      </p:sp>
      <p:pic>
        <p:nvPicPr>
          <p:cNvPr id="4" name="Picture 3" descr="Screen Shot 2018-04-19 at 7.4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58" y="115908"/>
            <a:ext cx="2853186" cy="21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1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CHF, </a:t>
            </a:r>
            <a:br>
              <a:rPr lang="en-US" dirty="0"/>
            </a:br>
            <a:r>
              <a:rPr lang="en-US" dirty="0"/>
              <a:t>Warm and Wet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to </a:t>
            </a:r>
            <a:r>
              <a:rPr lang="en-US" dirty="0" err="1" smtClean="0"/>
              <a:t>diurese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Near previously known ‘dry weight’ </a:t>
            </a:r>
          </a:p>
          <a:p>
            <a:pPr lvl="1"/>
            <a:r>
              <a:rPr lang="en-US" dirty="0" smtClean="0"/>
              <a:t>Ideally Right Heart Catheterization (measure PCWP)</a:t>
            </a:r>
          </a:p>
          <a:p>
            <a:pPr lvl="1"/>
            <a:r>
              <a:rPr lang="en-US" dirty="0" smtClean="0"/>
              <a:t>AKI (BUN is more sensitive)</a:t>
            </a:r>
          </a:p>
          <a:p>
            <a:pPr lvl="1"/>
            <a:endParaRPr lang="en-US" dirty="0"/>
          </a:p>
          <a:p>
            <a:r>
              <a:rPr lang="en-US" dirty="0" smtClean="0"/>
              <a:t>If Urine Output drops before goal is met, consider:</a:t>
            </a:r>
          </a:p>
          <a:p>
            <a:pPr lvl="1"/>
            <a:r>
              <a:rPr lang="en-US" dirty="0" smtClean="0"/>
              <a:t>Increasing dose</a:t>
            </a:r>
            <a:endParaRPr lang="en-US" dirty="0"/>
          </a:p>
          <a:p>
            <a:pPr lvl="1"/>
            <a:r>
              <a:rPr lang="en-US" dirty="0" smtClean="0"/>
              <a:t>Adding adjunct (thiazide)</a:t>
            </a:r>
          </a:p>
          <a:p>
            <a:pPr lvl="1"/>
            <a:r>
              <a:rPr lang="en-US" dirty="0" smtClean="0"/>
              <a:t>Is perfusion low? Consider inotropes</a:t>
            </a:r>
          </a:p>
        </p:txBody>
      </p:sp>
    </p:spTree>
    <p:extLst>
      <p:ext uri="{BB962C8B-B14F-4D97-AF65-F5344CB8AC3E}">
        <p14:creationId xmlns:p14="http://schemas.microsoft.com/office/powerpoint/2010/main" val="93090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CHF, </a:t>
            </a:r>
            <a:br>
              <a:rPr lang="en-US" dirty="0"/>
            </a:br>
            <a:r>
              <a:rPr lang="en-US" dirty="0"/>
              <a:t>Warm and Wet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note on Kidneys:</a:t>
            </a:r>
          </a:p>
          <a:p>
            <a:pPr lvl="1"/>
            <a:r>
              <a:rPr lang="en-US" dirty="0" smtClean="0"/>
              <a:t>AKI usually pre-renal (</a:t>
            </a:r>
            <a:r>
              <a:rPr lang="en-US" dirty="0" err="1" smtClean="0"/>
              <a:t>U_Na</a:t>
            </a:r>
            <a:r>
              <a:rPr lang="en-US" dirty="0" smtClean="0"/>
              <a:t> &lt; 20)</a:t>
            </a:r>
          </a:p>
          <a:p>
            <a:pPr lvl="2"/>
            <a:r>
              <a:rPr lang="en-US" dirty="0" smtClean="0"/>
              <a:t>However, can be </a:t>
            </a:r>
            <a:r>
              <a:rPr lang="en-US" dirty="0" err="1" smtClean="0"/>
              <a:t>hypervolemic</a:t>
            </a:r>
            <a:r>
              <a:rPr lang="en-US" dirty="0" smtClean="0"/>
              <a:t>/congestive (improves w/ diuresis, termed cardio-renal) or hypovolemic (will worsen with diuretic) </a:t>
            </a:r>
          </a:p>
          <a:p>
            <a:pPr lvl="1"/>
            <a:r>
              <a:rPr lang="en-US" dirty="0" smtClean="0"/>
              <a:t>Loop diuretics (especially if thiazide is added) cause K+ and Mg+ wasting</a:t>
            </a:r>
          </a:p>
          <a:p>
            <a:pPr lvl="2"/>
            <a:r>
              <a:rPr lang="en-US" dirty="0" smtClean="0"/>
              <a:t>Daily BMP, empirically replete Mg w/ K.</a:t>
            </a:r>
          </a:p>
          <a:p>
            <a:pPr lvl="1"/>
            <a:r>
              <a:rPr lang="en-US" dirty="0" smtClean="0"/>
              <a:t>Aggressive diuresis will cause contraction alkalosis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(or Acute on Chronic)</a:t>
            </a:r>
          </a:p>
          <a:p>
            <a:pPr lvl="1"/>
            <a:r>
              <a:rPr lang="en-US" dirty="0" smtClean="0"/>
              <a:t>Therapy is to decrease congestion and/or increase perfusion!</a:t>
            </a:r>
          </a:p>
          <a:p>
            <a:r>
              <a:rPr lang="en-US" dirty="0" smtClean="0"/>
              <a:t>Chronic </a:t>
            </a:r>
          </a:p>
          <a:p>
            <a:pPr lvl="1"/>
            <a:r>
              <a:rPr lang="en-US" dirty="0" smtClean="0"/>
              <a:t>Therapy is to slow the rate of heart function decline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8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</a:t>
            </a:r>
            <a:r>
              <a:rPr lang="en-US" dirty="0" err="1" smtClean="0"/>
              <a:t>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Assessment: NYHA Heart Failure Classification Scale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49717"/>
              </p:ext>
            </p:extLst>
          </p:nvPr>
        </p:nvGraphicFramePr>
        <p:xfrm>
          <a:off x="457200" y="2548475"/>
          <a:ext cx="5113867" cy="184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90133"/>
                <a:gridCol w="36237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NYHA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Asymptomatic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r>
                        <a:rPr lang="en-US" baseline="0" dirty="0" smtClean="0"/>
                        <a:t> with vigorous exertion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 with minimal</a:t>
                      </a:r>
                      <a:r>
                        <a:rPr lang="en-US" baseline="0" dirty="0" smtClean="0"/>
                        <a:t> exertion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r>
                        <a:rPr lang="en-US" baseline="0" dirty="0" smtClean="0"/>
                        <a:t> at rest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08962"/>
              </p:ext>
            </p:extLst>
          </p:nvPr>
        </p:nvGraphicFramePr>
        <p:xfrm>
          <a:off x="2709333" y="4458238"/>
          <a:ext cx="5419658" cy="184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14458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ACC/AHA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factors, No</a:t>
                      </a:r>
                      <a:r>
                        <a:rPr lang="en-US" baseline="0" dirty="0" smtClean="0"/>
                        <a:t> structural </a:t>
                      </a:r>
                      <a:r>
                        <a:rPr lang="en-US" baseline="0" dirty="0" err="1" smtClean="0"/>
                        <a:t>dz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+Structural </a:t>
                      </a:r>
                      <a:r>
                        <a:rPr lang="en-US" dirty="0" err="1" smtClean="0"/>
                        <a:t>Dz</a:t>
                      </a:r>
                      <a:r>
                        <a:rPr lang="en-US" dirty="0" smtClean="0"/>
                        <a:t>; no </a:t>
                      </a:r>
                      <a:r>
                        <a:rPr lang="en-US" dirty="0" err="1" smtClean="0"/>
                        <a:t>sx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+Structural </a:t>
                      </a:r>
                      <a:r>
                        <a:rPr lang="en-US" dirty="0" err="1" smtClean="0"/>
                        <a:t>dz</a:t>
                      </a:r>
                      <a:r>
                        <a:rPr lang="en-US" dirty="0" smtClean="0"/>
                        <a:t>; current/prior </a:t>
                      </a:r>
                      <a:r>
                        <a:rPr lang="en-US" dirty="0" err="1" smtClean="0"/>
                        <a:t>sx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stage HF; </a:t>
                      </a:r>
                      <a:r>
                        <a:rPr lang="en-US" dirty="0" err="1" smtClean="0"/>
                        <a:t>sx</a:t>
                      </a:r>
                      <a:r>
                        <a:rPr lang="en-US" dirty="0" smtClean="0"/>
                        <a:t> at rest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11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template: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[Chronicity] </a:t>
            </a:r>
            <a:r>
              <a:rPr lang="en-US" dirty="0" smtClean="0"/>
              <a:t>[Type of Heart Failure] [Cause]. </a:t>
            </a:r>
            <a:r>
              <a:rPr lang="en-US" dirty="0" smtClean="0">
                <a:solidFill>
                  <a:schemeClr val="tx2"/>
                </a:solidFill>
              </a:rPr>
              <a:t>[Severity]</a:t>
            </a:r>
            <a:r>
              <a:rPr lang="en-US" dirty="0" smtClean="0"/>
              <a:t>.[Current state]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000000"/>
                </a:solidFill>
              </a:rPr>
              <a:t>Acute on Chronic (</a:t>
            </a:r>
            <a:r>
              <a:rPr lang="en-US" dirty="0" smtClean="0"/>
              <a:t>Left) Heart Failure with Reduced Ejection Fraction of 25% due to ischemic cardiomyopathy. </a:t>
            </a:r>
            <a:r>
              <a:rPr lang="en-US" dirty="0">
                <a:solidFill>
                  <a:srgbClr val="D1282E"/>
                </a:solidFill>
              </a:rPr>
              <a:t>NYHA III/</a:t>
            </a:r>
            <a:r>
              <a:rPr lang="en-US" dirty="0" smtClean="0">
                <a:solidFill>
                  <a:srgbClr val="D1282E"/>
                </a:solidFill>
              </a:rPr>
              <a:t>C</a:t>
            </a:r>
            <a:r>
              <a:rPr lang="en-US" dirty="0" smtClean="0"/>
              <a:t>. Currently warm and wet.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23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reduce decline in functioning </a:t>
            </a:r>
            <a:r>
              <a:rPr lang="en-US" dirty="0" smtClean="0">
                <a:solidFill>
                  <a:schemeClr val="tx2"/>
                </a:solidFill>
              </a:rPr>
              <a:t>over years</a:t>
            </a:r>
          </a:p>
          <a:p>
            <a:pPr lvl="1"/>
            <a:r>
              <a:rPr lang="en-US" dirty="0" smtClean="0"/>
              <a:t>Unlike CAD/ACS, start low and double doses every 2 weeks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lisinopril</a:t>
            </a:r>
            <a:r>
              <a:rPr lang="en-US" dirty="0" smtClean="0"/>
              <a:t> 2.5, 5, 10, 20, 40 as BP tolerates</a:t>
            </a:r>
          </a:p>
          <a:p>
            <a:pPr lvl="1"/>
            <a:r>
              <a:rPr lang="en-US" dirty="0" smtClean="0"/>
              <a:t>Doses of BB, </a:t>
            </a:r>
            <a:r>
              <a:rPr lang="en-US" dirty="0" err="1" smtClean="0"/>
              <a:t>ACEi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rgbClr val="D1282E"/>
                </a:solidFill>
              </a:rPr>
              <a:t>as high as can be tolerated</a:t>
            </a:r>
          </a:p>
          <a:p>
            <a:pPr lvl="2"/>
            <a:r>
              <a:rPr lang="en-US" dirty="0" smtClean="0"/>
              <a:t>“has BP [or HR] room”</a:t>
            </a:r>
          </a:p>
          <a:p>
            <a:pPr lvl="1"/>
            <a:r>
              <a:rPr lang="en-US" dirty="0" smtClean="0"/>
              <a:t>OK to hold in acute exacerbations!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Congestive Heart Failure is a </a:t>
            </a:r>
            <a:r>
              <a:rPr lang="en-US" dirty="0" smtClean="0">
                <a:solidFill>
                  <a:srgbClr val="D1282E"/>
                </a:solidFill>
              </a:rPr>
              <a:t>syndrome</a:t>
            </a:r>
          </a:p>
          <a:p>
            <a:endParaRPr lang="en-US" dirty="0" smtClean="0"/>
          </a:p>
          <a:p>
            <a:r>
              <a:rPr lang="en-US" dirty="0" smtClean="0"/>
              <a:t>Most common cause is cardiomyopathy (disease of the heart muscle) </a:t>
            </a:r>
          </a:p>
          <a:p>
            <a:pPr lvl="1"/>
            <a:r>
              <a:rPr lang="en-US" dirty="0" smtClean="0"/>
              <a:t>Non-cardiomyopathy causes: valve disorder, constrictive pericarditis, severe anemia, electrolyte imbalance, etc.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309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65600" cy="4373563"/>
          </a:xfrm>
        </p:spPr>
        <p:txBody>
          <a:bodyPr/>
          <a:lstStyle/>
          <a:p>
            <a:r>
              <a:rPr lang="en-US" dirty="0" smtClean="0"/>
              <a:t>ACE Inhibitor and ARB</a:t>
            </a:r>
            <a:endParaRPr lang="en-US" dirty="0"/>
          </a:p>
          <a:p>
            <a:pPr lvl="1"/>
            <a:r>
              <a:rPr lang="en-US" dirty="0" smtClean="0"/>
              <a:t>Indication: </a:t>
            </a:r>
            <a:r>
              <a:rPr lang="en-US" dirty="0" err="1" smtClean="0"/>
              <a:t>HFrEF</a:t>
            </a:r>
            <a:r>
              <a:rPr lang="en-US" dirty="0" smtClean="0"/>
              <a:t> NYHA II, III, IV (or </a:t>
            </a:r>
            <a:r>
              <a:rPr lang="en-US" dirty="0" err="1" smtClean="0"/>
              <a:t>hx</a:t>
            </a:r>
            <a:r>
              <a:rPr lang="en-US" dirty="0" smtClean="0"/>
              <a:t> MI)</a:t>
            </a:r>
          </a:p>
          <a:p>
            <a:pPr lvl="1"/>
            <a:r>
              <a:rPr lang="en-US" dirty="0" smtClean="0"/>
              <a:t>Contra: SBP &lt; 90. Caution if</a:t>
            </a:r>
          </a:p>
          <a:p>
            <a:pPr marL="274320" lvl="1" indent="0">
              <a:buNone/>
            </a:pPr>
            <a:r>
              <a:rPr lang="en-US" dirty="0" err="1" smtClean="0"/>
              <a:t>sCr</a:t>
            </a:r>
            <a:r>
              <a:rPr lang="en-US" dirty="0" smtClean="0"/>
              <a:t> &lt; 2, hyper K</a:t>
            </a:r>
            <a:endParaRPr lang="en-US" dirty="0"/>
          </a:p>
        </p:txBody>
      </p:sp>
      <p:pic>
        <p:nvPicPr>
          <p:cNvPr id="4" name="Picture 3" descr="Screen Shot 2018-04-16 at 7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53549"/>
            <a:ext cx="7082367" cy="2659942"/>
          </a:xfrm>
          <a:prstGeom prst="rect">
            <a:avLst/>
          </a:prstGeom>
        </p:spPr>
      </p:pic>
      <p:pic>
        <p:nvPicPr>
          <p:cNvPr id="5" name="Picture 4" descr="Screen Shot 2018-04-16 at 7.50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5" y="910521"/>
            <a:ext cx="4085167" cy="21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3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BB: </a:t>
            </a:r>
            <a:r>
              <a:rPr lang="en-US" dirty="0" err="1" smtClean="0"/>
              <a:t>Carvedilol</a:t>
            </a:r>
            <a:r>
              <a:rPr lang="en-US" dirty="0" smtClean="0"/>
              <a:t> (US </a:t>
            </a:r>
            <a:r>
              <a:rPr lang="en-US" dirty="0" err="1" smtClean="0"/>
              <a:t>Carvedilol</a:t>
            </a:r>
            <a:r>
              <a:rPr lang="en-US" dirty="0" smtClean="0"/>
              <a:t>), </a:t>
            </a:r>
            <a:r>
              <a:rPr lang="en-US" dirty="0" err="1" smtClean="0"/>
              <a:t>Metoprolol</a:t>
            </a:r>
            <a:r>
              <a:rPr lang="en-US" dirty="0" smtClean="0"/>
              <a:t> (Merit HF), </a:t>
            </a:r>
            <a:r>
              <a:rPr lang="en-US" dirty="0" err="1" smtClean="0"/>
              <a:t>Bisoprolol</a:t>
            </a:r>
            <a:endParaRPr lang="en-US" dirty="0" smtClean="0"/>
          </a:p>
          <a:p>
            <a:pPr lvl="1"/>
            <a:r>
              <a:rPr lang="en-US" dirty="0" smtClean="0"/>
              <a:t>Indication: </a:t>
            </a:r>
            <a:r>
              <a:rPr lang="en-US" dirty="0" err="1" smtClean="0"/>
              <a:t>HFrEF</a:t>
            </a:r>
            <a:r>
              <a:rPr lang="en-US" dirty="0" smtClean="0"/>
              <a:t> &lt;40%, NYHA II-IV (or </a:t>
            </a:r>
            <a:r>
              <a:rPr lang="en-US" dirty="0" err="1" smtClean="0"/>
              <a:t>Hx</a:t>
            </a:r>
            <a:r>
              <a:rPr lang="en-US" dirty="0" smtClean="0"/>
              <a:t> MI)</a:t>
            </a:r>
          </a:p>
          <a:p>
            <a:pPr lvl="1"/>
            <a:r>
              <a:rPr lang="en-US" dirty="0" smtClean="0"/>
              <a:t>Contra: </a:t>
            </a:r>
            <a:r>
              <a:rPr lang="en-US" dirty="0" smtClean="0">
                <a:solidFill>
                  <a:srgbClr val="D1282E"/>
                </a:solidFill>
              </a:rPr>
              <a:t>Decompensated Acute HF.</a:t>
            </a:r>
            <a:r>
              <a:rPr lang="en-US" dirty="0" smtClean="0"/>
              <a:t> SBP &lt; 85, HR &lt; 60. </a:t>
            </a:r>
            <a:r>
              <a:rPr lang="en-US" dirty="0" err="1" smtClean="0"/>
              <a:t>Metoprolol</a:t>
            </a:r>
            <a:r>
              <a:rPr lang="en-US" dirty="0" smtClean="0"/>
              <a:t> safe in Asthma/COPD</a:t>
            </a:r>
            <a:r>
              <a:rPr lang="en-US" baseline="30000" dirty="0" smtClean="0"/>
              <a:t> (Ann Intern Med 2002; 137:715)</a:t>
            </a:r>
            <a:endParaRPr lang="en-US" baseline="30000" dirty="0"/>
          </a:p>
        </p:txBody>
      </p:sp>
      <p:pic>
        <p:nvPicPr>
          <p:cNvPr id="4" name="Picture 3" descr="Screen Shot 2018-04-16 at 7.4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3" y="4087345"/>
            <a:ext cx="5164666" cy="22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3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Aldosterone Antagonist: Spironolactone, </a:t>
            </a:r>
            <a:r>
              <a:rPr lang="en-US" dirty="0" err="1" smtClean="0"/>
              <a:t>Epleronone</a:t>
            </a:r>
            <a:endParaRPr lang="en-US" dirty="0"/>
          </a:p>
          <a:p>
            <a:pPr lvl="1"/>
            <a:r>
              <a:rPr lang="en-US" dirty="0" smtClean="0"/>
              <a:t>Indication: NYHA II-IV and EF &lt; 35% (40% if recent MI)</a:t>
            </a:r>
          </a:p>
          <a:p>
            <a:pPr lvl="1"/>
            <a:r>
              <a:rPr lang="en-US" dirty="0" smtClean="0"/>
              <a:t>Contra: </a:t>
            </a:r>
            <a:r>
              <a:rPr lang="en-US" dirty="0" err="1" smtClean="0"/>
              <a:t>sCr</a:t>
            </a:r>
            <a:r>
              <a:rPr lang="en-US" dirty="0" smtClean="0"/>
              <a:t> &gt; 2.5 (male) and 2.0 (female), GFR &lt;30 or K 5.0+</a:t>
            </a:r>
            <a:endParaRPr lang="en-US" dirty="0"/>
          </a:p>
        </p:txBody>
      </p:sp>
      <p:pic>
        <p:nvPicPr>
          <p:cNvPr id="5" name="Picture 4" descr="Screen Shot 2018-04-18 at 7.3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3554845"/>
            <a:ext cx="5858933" cy="28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5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 </a:t>
            </a:r>
            <a:r>
              <a:rPr lang="mr-IN" dirty="0" smtClean="0"/>
              <a:t>–</a:t>
            </a:r>
            <a:r>
              <a:rPr lang="en-US" dirty="0" smtClean="0"/>
              <a:t> ARNI: </a:t>
            </a:r>
            <a:r>
              <a:rPr lang="en-US" dirty="0" err="1" smtClean="0"/>
              <a:t>Sucubitril</a:t>
            </a:r>
            <a:r>
              <a:rPr lang="en-US" dirty="0" smtClean="0"/>
              <a:t>-valsartan </a:t>
            </a:r>
          </a:p>
          <a:p>
            <a:pPr lvl="1"/>
            <a:r>
              <a:rPr lang="en-US" dirty="0" smtClean="0"/>
              <a:t>Indic: </a:t>
            </a:r>
            <a:r>
              <a:rPr lang="en-US" dirty="0" err="1" smtClean="0"/>
              <a:t>HFrEF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EF &lt; 35%, NYHA II-IV</a:t>
            </a:r>
          </a:p>
          <a:p>
            <a:pPr lvl="1"/>
            <a:r>
              <a:rPr lang="en-US" dirty="0" smtClean="0"/>
              <a:t>Contras: </a:t>
            </a:r>
            <a:r>
              <a:rPr lang="en-US" dirty="0" err="1" smtClean="0"/>
              <a:t>eGFR</a:t>
            </a:r>
            <a:r>
              <a:rPr lang="en-US" dirty="0" smtClean="0"/>
              <a:t> &lt; 30, K 5.2+, </a:t>
            </a:r>
            <a:r>
              <a:rPr lang="en-US" dirty="0" err="1" smtClean="0"/>
              <a:t>intol</a:t>
            </a:r>
            <a:r>
              <a:rPr lang="en-US" dirty="0" smtClean="0"/>
              <a:t> of </a:t>
            </a:r>
            <a:r>
              <a:rPr lang="en-US" dirty="0" err="1" smtClean="0"/>
              <a:t>ACEi</a:t>
            </a:r>
            <a:r>
              <a:rPr lang="en-US" dirty="0" smtClean="0"/>
              <a:t> / ARB</a:t>
            </a:r>
            <a:endParaRPr lang="en-US" dirty="0"/>
          </a:p>
        </p:txBody>
      </p:sp>
      <p:pic>
        <p:nvPicPr>
          <p:cNvPr id="4" name="Picture 3" descr="Screen Shot 2018-04-16 at 7.4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43" y="4118419"/>
            <a:ext cx="5198533" cy="23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9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(A)ICD:  Automatic Implantable </a:t>
            </a:r>
            <a:r>
              <a:rPr lang="en-US" dirty="0" err="1" smtClean="0"/>
              <a:t>Cardioverter</a:t>
            </a:r>
            <a:r>
              <a:rPr lang="en-US" dirty="0" smtClean="0"/>
              <a:t> Defibrillator   </a:t>
            </a:r>
          </a:p>
          <a:p>
            <a:pPr lvl="1"/>
            <a:r>
              <a:rPr lang="en-US" dirty="0" smtClean="0"/>
              <a:t>Indication: Primary prevention- EF &lt; 35 after optimized meds, Secondary Prevention- all</a:t>
            </a:r>
          </a:p>
          <a:p>
            <a:pPr lvl="1"/>
            <a:r>
              <a:rPr lang="en-US" dirty="0" smtClean="0"/>
              <a:t>Contra: &lt;1y life expectancy, poor functional status </a:t>
            </a:r>
            <a:endParaRPr lang="en-US" dirty="0"/>
          </a:p>
        </p:txBody>
      </p:sp>
      <p:pic>
        <p:nvPicPr>
          <p:cNvPr id="4" name="Picture 3" descr="Screen Shot 2018-04-16 at 7.54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2" y="3313925"/>
            <a:ext cx="5291667" cy="28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6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 </a:t>
            </a:r>
          </a:p>
          <a:p>
            <a:r>
              <a:rPr lang="en-US" dirty="0" smtClean="0"/>
              <a:t>-CCB (negative inotrope)</a:t>
            </a:r>
          </a:p>
          <a:p>
            <a:r>
              <a:rPr lang="en-US" dirty="0" smtClean="0"/>
              <a:t>-NSAID (fluid retention </a:t>
            </a:r>
            <a:r>
              <a:rPr lang="mr-IN" dirty="0" smtClean="0"/>
              <a:t>–</a:t>
            </a:r>
            <a:r>
              <a:rPr lang="en-US" dirty="0" smtClean="0"/>
              <a:t> OR 1.19 for use preceding </a:t>
            </a:r>
            <a:r>
              <a:rPr lang="en-US" dirty="0" err="1"/>
              <a:t>e</a:t>
            </a:r>
            <a:r>
              <a:rPr lang="en-US" dirty="0" err="1" smtClean="0"/>
              <a:t>xac</a:t>
            </a:r>
            <a:r>
              <a:rPr lang="en-US" dirty="0" smtClean="0"/>
              <a:t>.</a:t>
            </a:r>
            <a:r>
              <a:rPr lang="is-IS" dirty="0"/>
              <a:t> </a:t>
            </a:r>
            <a:r>
              <a:rPr lang="is-IS" baseline="30000" dirty="0"/>
              <a:t>BMJ 2016;354:</a:t>
            </a:r>
            <a:r>
              <a:rPr lang="is-IS" baseline="30000" dirty="0" smtClean="0"/>
              <a:t>i4857 </a:t>
            </a:r>
            <a:r>
              <a:rPr lang="en-US" dirty="0" smtClean="0"/>
              <a:t>, increase risk of MI)</a:t>
            </a:r>
          </a:p>
          <a:p>
            <a:r>
              <a:rPr lang="en-US" dirty="0" smtClean="0"/>
              <a:t>-TZDs (e.g. pioglitazone)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3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to: </a:t>
            </a:r>
          </a:p>
          <a:p>
            <a:r>
              <a:rPr lang="en-US" dirty="0" smtClean="0"/>
              <a:t>1. Be able to give a concise assessment of cause and status of any heart failure in 1 phrase</a:t>
            </a:r>
          </a:p>
          <a:p>
            <a:r>
              <a:rPr lang="en-US" dirty="0" smtClean="0"/>
              <a:t>2. Identify treatment objectives for acute </a:t>
            </a:r>
            <a:r>
              <a:rPr lang="en-US" dirty="0" err="1" smtClean="0"/>
              <a:t>vs</a:t>
            </a:r>
            <a:r>
              <a:rPr lang="en-US" dirty="0" smtClean="0"/>
              <a:t> chronic heart failure</a:t>
            </a:r>
          </a:p>
          <a:p>
            <a:r>
              <a:rPr lang="en-US" dirty="0" smtClean="0"/>
              <a:t>3. In acute heart failure, classify a patient’s congestion and perfusion</a:t>
            </a:r>
          </a:p>
          <a:p>
            <a:r>
              <a:rPr lang="en-US" dirty="0" smtClean="0"/>
              <a:t>4. Know basic strategies for diuresis of a congested patient</a:t>
            </a:r>
          </a:p>
          <a:p>
            <a:r>
              <a:rPr lang="en-US" dirty="0" smtClean="0"/>
              <a:t>5. Identify the classes of medication that improve mortality in chronic heart failure</a:t>
            </a:r>
          </a:p>
        </p:txBody>
      </p:sp>
    </p:spTree>
    <p:extLst>
      <p:ext uri="{BB962C8B-B14F-4D97-AF65-F5344CB8AC3E}">
        <p14:creationId xmlns:p14="http://schemas.microsoft.com/office/powerpoint/2010/main" val="3154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Brian.locke@</a:t>
            </a:r>
            <a:r>
              <a:rPr lang="en-US" dirty="0" smtClean="0">
                <a:hlinkClick r:id="rId2"/>
              </a:rPr>
              <a:t>hsc.utah.edu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NEJM </a:t>
            </a:r>
            <a:r>
              <a:rPr lang="en-US" dirty="0"/>
              <a:t>377;20</a:t>
            </a:r>
            <a:r>
              <a:rPr lang="en-US" dirty="0" smtClean="0"/>
              <a:t> Nov 2017</a:t>
            </a:r>
            <a:endParaRPr lang="en-US" dirty="0"/>
          </a:p>
        </p:txBody>
      </p:sp>
      <p:pic>
        <p:nvPicPr>
          <p:cNvPr id="4" name="Picture 3" descr="Screen Shot 2018-04-19 at 7.5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3670045"/>
            <a:ext cx="6426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Heart Failure: </a:t>
            </a:r>
          </a:p>
          <a:p>
            <a:endParaRPr lang="en-US" dirty="0"/>
          </a:p>
          <a:p>
            <a:r>
              <a:rPr lang="en-US" dirty="0" smtClean="0"/>
              <a:t>Left Heart Failure: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300133" cy="4373563"/>
          </a:xfrm>
        </p:spPr>
        <p:txBody>
          <a:bodyPr/>
          <a:lstStyle/>
          <a:p>
            <a:r>
              <a:rPr lang="en-US" dirty="0" smtClean="0"/>
              <a:t>Right Heart Failure: </a:t>
            </a:r>
          </a:p>
          <a:p>
            <a:pPr lvl="1"/>
            <a:r>
              <a:rPr lang="en-US" dirty="0" smtClean="0">
                <a:solidFill>
                  <a:srgbClr val="D1282E"/>
                </a:solidFill>
              </a:rPr>
              <a:t>Clear Lungs, </a:t>
            </a:r>
            <a:r>
              <a:rPr lang="en-US" dirty="0" smtClean="0"/>
              <a:t>JVD, peripheral edema, Pulsatile Liver/increased LFTs</a:t>
            </a:r>
          </a:p>
          <a:p>
            <a:pPr lvl="1"/>
            <a:r>
              <a:rPr lang="en-US" dirty="0" smtClean="0"/>
              <a:t>Dyspnea on Exertion, Bloating, Abdominal Pain</a:t>
            </a:r>
          </a:p>
          <a:p>
            <a:endParaRPr lang="en-US" dirty="0"/>
          </a:p>
          <a:p>
            <a:r>
              <a:rPr lang="en-US" dirty="0" smtClean="0"/>
              <a:t>Left Heart Failure: </a:t>
            </a:r>
          </a:p>
          <a:p>
            <a:pPr lvl="1"/>
            <a:r>
              <a:rPr lang="en-US" dirty="0" smtClean="0"/>
              <a:t>Crackles, signs of right heart </a:t>
            </a:r>
            <a:r>
              <a:rPr lang="en-US" dirty="0" err="1" smtClean="0"/>
              <a:t>falure</a:t>
            </a:r>
            <a:endParaRPr lang="en-US" dirty="0" smtClean="0"/>
          </a:p>
          <a:p>
            <a:pPr lvl="1"/>
            <a:r>
              <a:rPr lang="en-US" dirty="0" smtClean="0"/>
              <a:t>Dyspnea on Exertion, </a:t>
            </a:r>
            <a:r>
              <a:rPr lang="en-US" dirty="0" smtClean="0">
                <a:solidFill>
                  <a:srgbClr val="D1282E"/>
                </a:solidFill>
              </a:rPr>
              <a:t>Orthopnea, PND</a:t>
            </a:r>
            <a:endParaRPr lang="en-US" dirty="0">
              <a:solidFill>
                <a:srgbClr val="D1282E"/>
              </a:solidFill>
            </a:endParaRPr>
          </a:p>
        </p:txBody>
      </p:sp>
      <p:pic>
        <p:nvPicPr>
          <p:cNvPr id="4" name="Picture 3" descr="pHT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2" y="588610"/>
            <a:ext cx="3111949" cy="2865789"/>
          </a:xfrm>
          <a:prstGeom prst="rect">
            <a:avLst/>
          </a:prstGeom>
        </p:spPr>
      </p:pic>
      <p:pic>
        <p:nvPicPr>
          <p:cNvPr id="5" name="Picture 4" descr="chf w effusi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2" y="3657599"/>
            <a:ext cx="2878667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Failure with Reduced Ejection Fraction (</a:t>
            </a:r>
            <a:r>
              <a:rPr lang="en-US" dirty="0" err="1" smtClean="0"/>
              <a:t>HFrEF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AKA systolic heart failure</a:t>
            </a:r>
          </a:p>
          <a:p>
            <a:pPr lvl="1"/>
            <a:r>
              <a:rPr lang="en-US" dirty="0" smtClean="0"/>
              <a:t>LV EF &lt; ~50%</a:t>
            </a:r>
          </a:p>
          <a:p>
            <a:pPr lvl="1"/>
            <a:endParaRPr lang="en-US" dirty="0"/>
          </a:p>
          <a:p>
            <a:r>
              <a:rPr lang="en-US" dirty="0" smtClean="0"/>
              <a:t>Heart Failure with Preserved Ejection Fraction (</a:t>
            </a:r>
            <a:r>
              <a:rPr lang="en-US" dirty="0" err="1" smtClean="0"/>
              <a:t>HFpEF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aka diastolic heart failure</a:t>
            </a:r>
          </a:p>
          <a:p>
            <a:pPr lvl="1"/>
            <a:r>
              <a:rPr lang="en-US" dirty="0" smtClean="0"/>
              <a:t>LV EF &gt; 50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Note: exact cutoff varies by source 40-50%</a:t>
            </a:r>
          </a:p>
        </p:txBody>
      </p:sp>
    </p:spTree>
    <p:extLst>
      <p:ext uri="{BB962C8B-B14F-4D97-AF65-F5344CB8AC3E}">
        <p14:creationId xmlns:p14="http://schemas.microsoft.com/office/powerpoint/2010/main" val="35898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Cardiomyopathy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533"/>
            <a:ext cx="7620000" cy="4373563"/>
          </a:xfrm>
        </p:spPr>
        <p:txBody>
          <a:bodyPr/>
          <a:lstStyle/>
          <a:p>
            <a:r>
              <a:rPr lang="en-US" dirty="0" smtClean="0"/>
              <a:t>Classify by etiology:</a:t>
            </a:r>
          </a:p>
          <a:p>
            <a:pPr lvl="1"/>
            <a:r>
              <a:rPr lang="en-US" dirty="0" smtClean="0"/>
              <a:t>Ischemic -&gt; Treat CAD</a:t>
            </a:r>
          </a:p>
          <a:p>
            <a:pPr lvl="1"/>
            <a:r>
              <a:rPr lang="en-US" dirty="0" smtClean="0"/>
              <a:t>Non-ischemic = everything else </a:t>
            </a:r>
          </a:p>
          <a:p>
            <a:pPr lvl="1"/>
            <a:endParaRPr lang="en-US" dirty="0"/>
          </a:p>
          <a:p>
            <a:r>
              <a:rPr lang="en-US" dirty="0" smtClean="0"/>
              <a:t>Classify by structure (Echo findings):</a:t>
            </a:r>
          </a:p>
          <a:p>
            <a:pPr lvl="1"/>
            <a:r>
              <a:rPr lang="en-US" dirty="0" smtClean="0"/>
              <a:t>Dilated</a:t>
            </a:r>
          </a:p>
          <a:p>
            <a:pPr lvl="1"/>
            <a:r>
              <a:rPr lang="en-US" dirty="0" smtClean="0"/>
              <a:t>Hypertrophic</a:t>
            </a:r>
          </a:p>
          <a:p>
            <a:pPr lvl="1"/>
            <a:r>
              <a:rPr lang="en-US" dirty="0" smtClean="0"/>
              <a:t>Restrictive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3" descr="low-voltage - restr card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8" y="3897037"/>
            <a:ext cx="5129784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5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template:</a:t>
            </a:r>
          </a:p>
          <a:p>
            <a:endParaRPr lang="en-US" dirty="0" smtClean="0"/>
          </a:p>
          <a:p>
            <a:r>
              <a:rPr lang="en-US" dirty="0" smtClean="0"/>
              <a:t>[Type of Heart Failure] [Cause] </a:t>
            </a:r>
            <a:endParaRPr lang="en-US" dirty="0"/>
          </a:p>
          <a:p>
            <a:r>
              <a:rPr lang="en-US" dirty="0" smtClean="0"/>
              <a:t>e.g. (Left) Heart Failure with Reduced Ejection Fraction of 25% due to ischemic cardiomyopathy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Chronic (at recent baseline functional status)</a:t>
            </a:r>
          </a:p>
          <a:p>
            <a:r>
              <a:rPr lang="en-US" dirty="0" smtClean="0"/>
              <a:t>Acute (new) </a:t>
            </a:r>
          </a:p>
          <a:p>
            <a:r>
              <a:rPr lang="en-US" dirty="0" smtClean="0"/>
              <a:t>Acute on Chronic (had heart failure, but now its worse)</a:t>
            </a:r>
          </a:p>
          <a:p>
            <a:endParaRPr lang="en-US" dirty="0"/>
          </a:p>
          <a:p>
            <a:r>
              <a:rPr lang="en-US" dirty="0" smtClean="0"/>
              <a:t>Drop in cardiac output is causing problems (dysfunction of other organs = ‘</a:t>
            </a:r>
            <a:r>
              <a:rPr lang="en-US" dirty="0" err="1" smtClean="0"/>
              <a:t>decompensation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3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6941</TotalTime>
  <Words>2027</Words>
  <Application>Microsoft Macintosh PowerPoint</Application>
  <PresentationFormat>On-screen Show (4:3)</PresentationFormat>
  <Paragraphs>346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Essential</vt:lpstr>
      <vt:lpstr>Congestive heart Failure</vt:lpstr>
      <vt:lpstr>Objectives</vt:lpstr>
      <vt:lpstr>Definitions</vt:lpstr>
      <vt:lpstr>Types of CHF</vt:lpstr>
      <vt:lpstr>Types of CHF</vt:lpstr>
      <vt:lpstr>Types of CHF</vt:lpstr>
      <vt:lpstr>Types of Cardiomyopathy</vt:lpstr>
      <vt:lpstr>Classification</vt:lpstr>
      <vt:lpstr>Time course</vt:lpstr>
      <vt:lpstr>Classification</vt:lpstr>
      <vt:lpstr>Time course</vt:lpstr>
      <vt:lpstr>Acute CHF</vt:lpstr>
      <vt:lpstr>Acute chf</vt:lpstr>
      <vt:lpstr>Acute CHF</vt:lpstr>
      <vt:lpstr>Acute CHF</vt:lpstr>
      <vt:lpstr>Acute CHF</vt:lpstr>
      <vt:lpstr>Acute CHF</vt:lpstr>
      <vt:lpstr>Acute CHF</vt:lpstr>
      <vt:lpstr>Acute CHF</vt:lpstr>
      <vt:lpstr>Classification</vt:lpstr>
      <vt:lpstr>Acute CHF,  Warm and Wet</vt:lpstr>
      <vt:lpstr>Acute CHF,  Warm and Wet</vt:lpstr>
      <vt:lpstr>Acute CHF,  Warm and Wet</vt:lpstr>
      <vt:lpstr>Acute CHF,  Warm and Wet</vt:lpstr>
      <vt:lpstr>Acute CHF,  Warm and Wet</vt:lpstr>
      <vt:lpstr>Time course</vt:lpstr>
      <vt:lpstr>Chronic chf</vt:lpstr>
      <vt:lpstr>Classification</vt:lpstr>
      <vt:lpstr>Chronic CHF</vt:lpstr>
      <vt:lpstr>Chronic CHF</vt:lpstr>
      <vt:lpstr>Chronic CHF</vt:lpstr>
      <vt:lpstr>Chronic CHF</vt:lpstr>
      <vt:lpstr>Chronic CHF</vt:lpstr>
      <vt:lpstr>Chronic CHF</vt:lpstr>
      <vt:lpstr>Chronic CHF</vt:lpstr>
      <vt:lpstr>Objectives</vt:lpstr>
      <vt:lpstr>Questions?</vt:lpstr>
    </vt:vector>
  </TitlesOfParts>
  <Company>University of Colorado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Characteristics and  Statistical Clinical Reasoning</dc:title>
  <dc:creator>Brian Locke</dc:creator>
  <cp:lastModifiedBy>Brian Locke</cp:lastModifiedBy>
  <cp:revision>53</cp:revision>
  <dcterms:created xsi:type="dcterms:W3CDTF">2018-04-06T00:25:05Z</dcterms:created>
  <dcterms:modified xsi:type="dcterms:W3CDTF">2018-04-19T14:22:19Z</dcterms:modified>
</cp:coreProperties>
</file>