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5" r:id="rId1"/>
  </p:sldMasterIdLst>
  <p:notesMasterIdLst>
    <p:notesMasterId r:id="rId37"/>
  </p:notesMasterIdLst>
  <p:sldIdLst>
    <p:sldId id="256" r:id="rId2"/>
    <p:sldId id="284" r:id="rId3"/>
    <p:sldId id="288" r:id="rId4"/>
    <p:sldId id="257" r:id="rId5"/>
    <p:sldId id="290" r:id="rId6"/>
    <p:sldId id="268" r:id="rId7"/>
    <p:sldId id="258" r:id="rId8"/>
    <p:sldId id="259" r:id="rId9"/>
    <p:sldId id="291" r:id="rId10"/>
    <p:sldId id="292" r:id="rId11"/>
    <p:sldId id="280" r:id="rId12"/>
    <p:sldId id="289" r:id="rId13"/>
    <p:sldId id="263" r:id="rId14"/>
    <p:sldId id="260" r:id="rId15"/>
    <p:sldId id="266" r:id="rId16"/>
    <p:sldId id="293" r:id="rId17"/>
    <p:sldId id="297" r:id="rId18"/>
    <p:sldId id="296" r:id="rId19"/>
    <p:sldId id="310" r:id="rId20"/>
    <p:sldId id="298" r:id="rId21"/>
    <p:sldId id="299" r:id="rId22"/>
    <p:sldId id="300" r:id="rId23"/>
    <p:sldId id="302" r:id="rId24"/>
    <p:sldId id="294" r:id="rId25"/>
    <p:sldId id="304" r:id="rId26"/>
    <p:sldId id="305" r:id="rId27"/>
    <p:sldId id="306" r:id="rId28"/>
    <p:sldId id="307" r:id="rId29"/>
    <p:sldId id="273" r:id="rId30"/>
    <p:sldId id="308" r:id="rId31"/>
    <p:sldId id="274" r:id="rId32"/>
    <p:sldId id="311" r:id="rId33"/>
    <p:sldId id="303" r:id="rId34"/>
    <p:sldId id="309" r:id="rId35"/>
    <p:sldId id="27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C0CF5-56FB-1E46-811D-6D32E0B91BD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40BFF-672E-EB48-BC16-32090844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numerous lines of evidence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0BFF-672E-EB48-BC16-3209084477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0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4/17/18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DF9-98CD-8D4A-909D-77563918BC3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DB11DF9-98CD-8D4A-909D-77563918BC3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54FB76-2A06-9743-A554-D6CEF4209B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12"/>
            <a:ext cx="7772400" cy="45719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Intro to Test Characteristics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91315"/>
            <a:ext cx="6858000" cy="914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Brian Locke, MD </a:t>
            </a:r>
          </a:p>
          <a:p>
            <a:r>
              <a:rPr lang="en-US" dirty="0" smtClean="0"/>
              <a:t>PGY2 Internal Medicine</a:t>
            </a:r>
          </a:p>
          <a:p>
            <a:r>
              <a:rPr lang="en-US" dirty="0" smtClean="0"/>
              <a:t>University of Utah</a:t>
            </a:r>
          </a:p>
          <a:p>
            <a:r>
              <a:rPr lang="en-US" dirty="0" smtClean="0"/>
              <a:t>Updated Apr 12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4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Prevalence and Incidence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Prevalence = cases per population at risk </a:t>
            </a:r>
          </a:p>
          <a:p>
            <a:r>
              <a:rPr lang="en-US" dirty="0" smtClean="0"/>
              <a:t>Incidence = number of new cases per population at risk</a:t>
            </a:r>
          </a:p>
          <a:p>
            <a:pPr lvl="1"/>
            <a:r>
              <a:rPr lang="en-US" dirty="0" smtClean="0"/>
              <a:t>How does high </a:t>
            </a:r>
            <a:r>
              <a:rPr lang="en-US" dirty="0" err="1" smtClean="0"/>
              <a:t>vs</a:t>
            </a:r>
            <a:r>
              <a:rPr lang="en-US" dirty="0" smtClean="0"/>
              <a:t> low prevalence affect the contingency table? </a:t>
            </a:r>
            <a:r>
              <a:rPr lang="en-US" b="1" dirty="0" smtClean="0"/>
              <a:t>Amount in each column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23886"/>
              </p:ext>
            </p:extLst>
          </p:nvPr>
        </p:nvGraphicFramePr>
        <p:xfrm>
          <a:off x="1312323" y="5066365"/>
          <a:ext cx="60960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5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54731"/>
              </p:ext>
            </p:extLst>
          </p:nvPr>
        </p:nvGraphicFramePr>
        <p:xfrm>
          <a:off x="1312323" y="5066365"/>
          <a:ext cx="6096000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= 2900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 </a:t>
                      </a:r>
                      <a:r>
                        <a:rPr lang="en-US" b="1" dirty="0" smtClean="0"/>
                        <a:t>= 7100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r>
              <a:rPr lang="en-US" dirty="0" smtClean="0"/>
              <a:t>D-dimer over 500 for pulmonary embolism</a:t>
            </a:r>
          </a:p>
          <a:p>
            <a:pPr lvl="1"/>
            <a:r>
              <a:rPr lang="en-US" dirty="0" smtClean="0"/>
              <a:t>Sensitivity = 99.5%</a:t>
            </a:r>
          </a:p>
          <a:p>
            <a:pPr lvl="1"/>
            <a:r>
              <a:rPr lang="en-US" dirty="0" smtClean="0"/>
              <a:t>Specificity = 41%</a:t>
            </a:r>
          </a:p>
          <a:p>
            <a:pPr lvl="1"/>
            <a:r>
              <a:rPr lang="en-US" dirty="0" smtClean="0"/>
              <a:t>Prevalence in tested outpatients = 29%</a:t>
            </a:r>
          </a:p>
          <a:p>
            <a:pPr lvl="2"/>
            <a:r>
              <a:rPr lang="it-IT" sz="1400" dirty="0" err="1" smtClean="0"/>
              <a:t>Am</a:t>
            </a:r>
            <a:r>
              <a:rPr lang="it-IT" sz="1400" dirty="0" smtClean="0"/>
              <a:t> </a:t>
            </a:r>
            <a:r>
              <a:rPr lang="it-IT" sz="1400" dirty="0" err="1" smtClean="0"/>
              <a:t>J</a:t>
            </a:r>
            <a:r>
              <a:rPr lang="it-IT" sz="1400" dirty="0" smtClean="0"/>
              <a:t> </a:t>
            </a:r>
            <a:r>
              <a:rPr lang="it-IT" sz="1400" dirty="0" err="1" smtClean="0"/>
              <a:t>Respir</a:t>
            </a:r>
            <a:r>
              <a:rPr lang="it-IT" sz="1400" dirty="0" smtClean="0"/>
              <a:t> </a:t>
            </a:r>
            <a:r>
              <a:rPr lang="it-IT" sz="1400" dirty="0" err="1" smtClean="0"/>
              <a:t>Crit</a:t>
            </a:r>
            <a:r>
              <a:rPr lang="it-IT" sz="1400" dirty="0" smtClean="0"/>
              <a:t> Care </a:t>
            </a:r>
            <a:r>
              <a:rPr lang="it-IT" sz="1400" dirty="0" err="1" smtClean="0"/>
              <a:t>Med</a:t>
            </a:r>
            <a:r>
              <a:rPr lang="it-IT" sz="1400" dirty="0" smtClean="0"/>
              <a:t>. 1997 Aug;156(2 </a:t>
            </a:r>
            <a:r>
              <a:rPr lang="it-IT" sz="1400" dirty="0" err="1" smtClean="0"/>
              <a:t>Pt</a:t>
            </a:r>
            <a:r>
              <a:rPr lang="it-IT" sz="1400" dirty="0" smtClean="0"/>
              <a:t> 1):492-6</a:t>
            </a:r>
          </a:p>
          <a:p>
            <a:pPr lvl="2"/>
            <a:endParaRPr lang="it-IT" sz="1400" dirty="0" smtClean="0"/>
          </a:p>
          <a:p>
            <a:pPr lvl="2"/>
            <a:endParaRPr lang="it-IT" sz="1400" dirty="0"/>
          </a:p>
          <a:p>
            <a:r>
              <a:rPr lang="it-IT" dirty="0" err="1" smtClean="0"/>
              <a:t>Let’s</a:t>
            </a:r>
            <a:r>
              <a:rPr lang="it-IT" dirty="0" smtClean="0"/>
              <a:t> </a:t>
            </a:r>
            <a:r>
              <a:rPr lang="it-IT" dirty="0" err="1" smtClean="0"/>
              <a:t>consider</a:t>
            </a:r>
            <a:r>
              <a:rPr lang="it-IT" dirty="0" smtClean="0"/>
              <a:t> 10,000 </a:t>
            </a:r>
            <a:r>
              <a:rPr lang="it-IT" dirty="0" err="1" smtClean="0"/>
              <a:t>hypothetical</a:t>
            </a:r>
            <a:r>
              <a:rPr lang="it-IT" dirty="0" smtClean="0"/>
              <a:t> </a:t>
            </a:r>
            <a:r>
              <a:rPr lang="it-IT" dirty="0" err="1" smtClean="0"/>
              <a:t>patients</a:t>
            </a:r>
            <a:r>
              <a:rPr lang="it-IT" dirty="0" smtClean="0"/>
              <a:t> </a:t>
            </a:r>
            <a:r>
              <a:rPr lang="it-IT" dirty="0" err="1" smtClean="0"/>
              <a:t>evaluated</a:t>
            </a:r>
            <a:r>
              <a:rPr lang="it-IT" dirty="0" smtClean="0"/>
              <a:t> for PE:</a:t>
            </a:r>
            <a:endParaRPr lang="it-IT" dirty="0"/>
          </a:p>
          <a:p>
            <a:pPr lvl="2"/>
            <a:endParaRPr lang="it-IT" sz="1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7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patients who have the disease, how often will the test be positive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14952"/>
              </p:ext>
            </p:extLst>
          </p:nvPr>
        </p:nvGraphicFramePr>
        <p:xfrm>
          <a:off x="1312323" y="5066365"/>
          <a:ext cx="60960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0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patients who have the disease, how often will the test be positive</a:t>
            </a:r>
          </a:p>
          <a:p>
            <a:pPr marL="457200" lvl="1" indent="0">
              <a:buNone/>
            </a:pPr>
            <a:r>
              <a:rPr lang="en-US" dirty="0" smtClean="0"/>
              <a:t>= True Positive  / (True Positive + False Negatives)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04328"/>
              </p:ext>
            </p:extLst>
          </p:nvPr>
        </p:nvGraphicFramePr>
        <p:xfrm>
          <a:off x="1312323" y="5066365"/>
          <a:ext cx="60960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49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patients who do not have the disease, how often will the test be negative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73129"/>
              </p:ext>
            </p:extLst>
          </p:nvPr>
        </p:nvGraphicFramePr>
        <p:xfrm>
          <a:off x="1312323" y="5066365"/>
          <a:ext cx="60960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54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patients who do not have the disease, how often will the test be negative</a:t>
            </a:r>
          </a:p>
          <a:p>
            <a:pPr marL="457200" lvl="1" indent="0">
              <a:buNone/>
            </a:pPr>
            <a:r>
              <a:rPr lang="en-US" dirty="0" smtClean="0"/>
              <a:t>=True Negative / (False Positive + True Negative)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62183"/>
              </p:ext>
            </p:extLst>
          </p:nvPr>
        </p:nvGraphicFramePr>
        <p:xfrm>
          <a:off x="1312323" y="5066365"/>
          <a:ext cx="60960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D-dimer over 500 for pulmonary embolism</a:t>
            </a:r>
          </a:p>
          <a:p>
            <a:pPr lvl="1"/>
            <a:r>
              <a:rPr lang="en-US" dirty="0" smtClean="0"/>
              <a:t>Sensitivity = 99.5%</a:t>
            </a:r>
          </a:p>
          <a:p>
            <a:pPr lvl="1"/>
            <a:r>
              <a:rPr lang="en-US" dirty="0" smtClean="0"/>
              <a:t>Specificity = 41%</a:t>
            </a:r>
          </a:p>
          <a:p>
            <a:pPr lvl="1"/>
            <a:r>
              <a:rPr lang="en-US" dirty="0" smtClean="0"/>
              <a:t>Prevalence in tested outpatients = 29%</a:t>
            </a:r>
          </a:p>
          <a:p>
            <a:pPr lvl="2"/>
            <a:r>
              <a:rPr lang="it-IT" sz="1400" dirty="0" err="1" smtClean="0"/>
              <a:t>Am</a:t>
            </a:r>
            <a:r>
              <a:rPr lang="it-IT" sz="1400" dirty="0" smtClean="0"/>
              <a:t> </a:t>
            </a:r>
            <a:r>
              <a:rPr lang="it-IT" sz="1400" dirty="0" err="1" smtClean="0"/>
              <a:t>J</a:t>
            </a:r>
            <a:r>
              <a:rPr lang="it-IT" sz="1400" dirty="0" smtClean="0"/>
              <a:t> </a:t>
            </a:r>
            <a:r>
              <a:rPr lang="it-IT" sz="1400" dirty="0" err="1" smtClean="0"/>
              <a:t>Respir</a:t>
            </a:r>
            <a:r>
              <a:rPr lang="it-IT" sz="1400" dirty="0" smtClean="0"/>
              <a:t> </a:t>
            </a:r>
            <a:r>
              <a:rPr lang="it-IT" sz="1400" dirty="0" err="1" smtClean="0"/>
              <a:t>Crit</a:t>
            </a:r>
            <a:r>
              <a:rPr lang="it-IT" sz="1400" dirty="0" smtClean="0"/>
              <a:t> Care </a:t>
            </a:r>
            <a:r>
              <a:rPr lang="it-IT" sz="1400" dirty="0" err="1" smtClean="0"/>
              <a:t>Med</a:t>
            </a:r>
            <a:r>
              <a:rPr lang="it-IT" sz="1400" dirty="0" smtClean="0"/>
              <a:t>. 1997 Aug;156(2 </a:t>
            </a:r>
            <a:r>
              <a:rPr lang="it-IT" sz="1400" dirty="0" err="1" smtClean="0"/>
              <a:t>Pt</a:t>
            </a:r>
            <a:r>
              <a:rPr lang="it-IT" sz="1400" dirty="0" smtClean="0"/>
              <a:t> 1):492-6</a:t>
            </a:r>
          </a:p>
          <a:p>
            <a:pPr lvl="2"/>
            <a:endParaRPr lang="it-IT" sz="1400" dirty="0" smtClean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it-IT" dirty="0" err="1" smtClean="0"/>
              <a:t>Specificity</a:t>
            </a:r>
            <a:r>
              <a:rPr lang="it-IT" dirty="0" smtClean="0"/>
              <a:t> </a:t>
            </a:r>
            <a:r>
              <a:rPr lang="en-US" dirty="0" smtClean="0"/>
              <a:t>= True </a:t>
            </a:r>
            <a:r>
              <a:rPr lang="en-US" dirty="0"/>
              <a:t>Negative / </a:t>
            </a:r>
            <a:r>
              <a:rPr lang="en-US" dirty="0" smtClean="0"/>
              <a:t>All Negative</a:t>
            </a:r>
            <a:endParaRPr lang="en-US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dirty="0" smtClean="0"/>
              <a:t>Sensitivity = True </a:t>
            </a:r>
            <a:r>
              <a:rPr lang="en-US" dirty="0"/>
              <a:t>Positive  / </a:t>
            </a:r>
            <a:r>
              <a:rPr lang="en-US" dirty="0" smtClean="0"/>
              <a:t>All Positive</a:t>
            </a:r>
            <a:endParaRPr lang="en-US" dirty="0"/>
          </a:p>
          <a:p>
            <a:endParaRPr lang="it-IT" dirty="0" smtClean="0"/>
          </a:p>
          <a:p>
            <a:pPr lvl="2"/>
            <a:endParaRPr lang="it-IT" sz="1400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79831"/>
              </p:ext>
            </p:extLst>
          </p:nvPr>
        </p:nvGraphicFramePr>
        <p:xfrm>
          <a:off x="1312323" y="5066365"/>
          <a:ext cx="6096000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= 2900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 </a:t>
                      </a:r>
                      <a:r>
                        <a:rPr lang="en-US" b="1" dirty="0" smtClean="0"/>
                        <a:t>= 7100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1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D-dimer over 500 for pulmonary embolism</a:t>
            </a:r>
          </a:p>
          <a:p>
            <a:pPr lvl="1"/>
            <a:r>
              <a:rPr lang="en-US" dirty="0" smtClean="0"/>
              <a:t>Sensitivity = 99.5%</a:t>
            </a:r>
          </a:p>
          <a:p>
            <a:pPr lvl="1"/>
            <a:r>
              <a:rPr lang="en-US" dirty="0" smtClean="0"/>
              <a:t>Specificity = 41%</a:t>
            </a:r>
          </a:p>
          <a:p>
            <a:pPr lvl="1"/>
            <a:r>
              <a:rPr lang="en-US" dirty="0" smtClean="0"/>
              <a:t>Prevalence in tested outpatients = 29%</a:t>
            </a:r>
          </a:p>
          <a:p>
            <a:pPr lvl="2"/>
            <a:r>
              <a:rPr lang="it-IT" sz="1400" dirty="0" err="1" smtClean="0"/>
              <a:t>Am</a:t>
            </a:r>
            <a:r>
              <a:rPr lang="it-IT" sz="1400" dirty="0" smtClean="0"/>
              <a:t> </a:t>
            </a:r>
            <a:r>
              <a:rPr lang="it-IT" sz="1400" dirty="0" err="1" smtClean="0"/>
              <a:t>J</a:t>
            </a:r>
            <a:r>
              <a:rPr lang="it-IT" sz="1400" dirty="0" smtClean="0"/>
              <a:t> </a:t>
            </a:r>
            <a:r>
              <a:rPr lang="it-IT" sz="1400" dirty="0" err="1" smtClean="0"/>
              <a:t>Respir</a:t>
            </a:r>
            <a:r>
              <a:rPr lang="it-IT" sz="1400" dirty="0" smtClean="0"/>
              <a:t> </a:t>
            </a:r>
            <a:r>
              <a:rPr lang="it-IT" sz="1400" dirty="0" err="1" smtClean="0"/>
              <a:t>Crit</a:t>
            </a:r>
            <a:r>
              <a:rPr lang="it-IT" sz="1400" dirty="0" smtClean="0"/>
              <a:t> Care </a:t>
            </a:r>
            <a:r>
              <a:rPr lang="it-IT" sz="1400" dirty="0" err="1" smtClean="0"/>
              <a:t>Med</a:t>
            </a:r>
            <a:r>
              <a:rPr lang="it-IT" sz="1400" dirty="0" smtClean="0"/>
              <a:t>. 1997 Aug;156(2 </a:t>
            </a:r>
            <a:r>
              <a:rPr lang="it-IT" sz="1400" dirty="0" err="1" smtClean="0"/>
              <a:t>Pt</a:t>
            </a:r>
            <a:r>
              <a:rPr lang="it-IT" sz="1400" dirty="0" smtClean="0"/>
              <a:t> 1):492-6</a:t>
            </a:r>
          </a:p>
          <a:p>
            <a:pPr lvl="2"/>
            <a:endParaRPr lang="it-IT" sz="1400" dirty="0" smtClean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it-IT" dirty="0" smtClean="0"/>
              <a:t>41% </a:t>
            </a:r>
            <a:r>
              <a:rPr lang="en-US" dirty="0" smtClean="0"/>
              <a:t>= True </a:t>
            </a:r>
            <a:r>
              <a:rPr lang="en-US" dirty="0"/>
              <a:t>Negative / </a:t>
            </a:r>
            <a:r>
              <a:rPr lang="en-US" dirty="0" smtClean="0"/>
              <a:t>7100</a:t>
            </a:r>
            <a:endParaRPr lang="en-US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dirty="0" smtClean="0"/>
              <a:t>99.5% = True </a:t>
            </a:r>
            <a:r>
              <a:rPr lang="en-US" dirty="0"/>
              <a:t>Positive  / </a:t>
            </a:r>
            <a:r>
              <a:rPr lang="en-US" dirty="0" smtClean="0"/>
              <a:t>2900</a:t>
            </a:r>
            <a:endParaRPr lang="en-US" dirty="0"/>
          </a:p>
          <a:p>
            <a:endParaRPr lang="it-IT" dirty="0" smtClean="0"/>
          </a:p>
          <a:p>
            <a:pPr lvl="2"/>
            <a:endParaRPr lang="it-IT" sz="1400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77618"/>
              </p:ext>
            </p:extLst>
          </p:nvPr>
        </p:nvGraphicFramePr>
        <p:xfrm>
          <a:off x="1312323" y="5066365"/>
          <a:ext cx="6096000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= 2900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 </a:t>
                      </a:r>
                      <a:r>
                        <a:rPr lang="en-US" b="1" dirty="0" smtClean="0"/>
                        <a:t>= 7100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2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D-dimer over 500 for pulmonary embolism</a:t>
            </a:r>
          </a:p>
          <a:p>
            <a:pPr lvl="1"/>
            <a:r>
              <a:rPr lang="en-US" dirty="0" smtClean="0"/>
              <a:t>Sensitivity = 99.5%</a:t>
            </a:r>
          </a:p>
          <a:p>
            <a:pPr lvl="1"/>
            <a:r>
              <a:rPr lang="en-US" dirty="0" smtClean="0"/>
              <a:t>Specificity = 41%</a:t>
            </a:r>
          </a:p>
          <a:p>
            <a:pPr lvl="1"/>
            <a:r>
              <a:rPr lang="en-US" dirty="0" smtClean="0"/>
              <a:t>Prevalence in tested outpatients = 29%</a:t>
            </a:r>
          </a:p>
          <a:p>
            <a:pPr lvl="2"/>
            <a:r>
              <a:rPr lang="it-IT" sz="1400" dirty="0" err="1" smtClean="0"/>
              <a:t>Am</a:t>
            </a:r>
            <a:r>
              <a:rPr lang="it-IT" sz="1400" dirty="0" smtClean="0"/>
              <a:t> </a:t>
            </a:r>
            <a:r>
              <a:rPr lang="it-IT" sz="1400" dirty="0" err="1" smtClean="0"/>
              <a:t>J</a:t>
            </a:r>
            <a:r>
              <a:rPr lang="it-IT" sz="1400" dirty="0" smtClean="0"/>
              <a:t> </a:t>
            </a:r>
            <a:r>
              <a:rPr lang="it-IT" sz="1400" dirty="0" err="1" smtClean="0"/>
              <a:t>Respir</a:t>
            </a:r>
            <a:r>
              <a:rPr lang="it-IT" sz="1400" dirty="0" smtClean="0"/>
              <a:t> </a:t>
            </a:r>
            <a:r>
              <a:rPr lang="it-IT" sz="1400" dirty="0" err="1" smtClean="0"/>
              <a:t>Crit</a:t>
            </a:r>
            <a:r>
              <a:rPr lang="it-IT" sz="1400" dirty="0" smtClean="0"/>
              <a:t> Care </a:t>
            </a:r>
            <a:r>
              <a:rPr lang="it-IT" sz="1400" dirty="0" err="1" smtClean="0"/>
              <a:t>Med</a:t>
            </a:r>
            <a:r>
              <a:rPr lang="it-IT" sz="1400" dirty="0" smtClean="0"/>
              <a:t>. 1997 Aug;156(2 </a:t>
            </a:r>
            <a:r>
              <a:rPr lang="it-IT" sz="1400" dirty="0" err="1" smtClean="0"/>
              <a:t>Pt</a:t>
            </a:r>
            <a:r>
              <a:rPr lang="it-IT" sz="1400" dirty="0" smtClean="0"/>
              <a:t> 1):492-6</a:t>
            </a:r>
          </a:p>
          <a:p>
            <a:pPr lvl="2"/>
            <a:endParaRPr lang="it-IT" sz="1400" dirty="0" smtClean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dirty="0" smtClean="0"/>
              <a:t>True </a:t>
            </a:r>
            <a:r>
              <a:rPr lang="en-US" dirty="0"/>
              <a:t>Negative </a:t>
            </a:r>
            <a:r>
              <a:rPr lang="en-US" dirty="0" smtClean="0"/>
              <a:t>= 7100 * .41 = 2911</a:t>
            </a:r>
            <a:endParaRPr lang="en-US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dirty="0" smtClean="0"/>
              <a:t>True Positive = 2900 * .995 = 2885</a:t>
            </a:r>
            <a:endParaRPr lang="en-US" dirty="0"/>
          </a:p>
          <a:p>
            <a:endParaRPr lang="it-IT" dirty="0" smtClean="0"/>
          </a:p>
          <a:p>
            <a:pPr lvl="2"/>
            <a:endParaRPr lang="it-IT" sz="1400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52468"/>
              </p:ext>
            </p:extLst>
          </p:nvPr>
        </p:nvGraphicFramePr>
        <p:xfrm>
          <a:off x="1312323" y="5066365"/>
          <a:ext cx="6096000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= 2900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 </a:t>
                      </a:r>
                      <a:r>
                        <a:rPr lang="en-US" b="1" dirty="0" smtClean="0"/>
                        <a:t>= 7100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3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11190"/>
              </p:ext>
            </p:extLst>
          </p:nvPr>
        </p:nvGraphicFramePr>
        <p:xfrm>
          <a:off x="1312324" y="4906057"/>
          <a:ext cx="6172210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2474"/>
                <a:gridCol w="1972474"/>
                <a:gridCol w="222726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= 2900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 </a:t>
                      </a:r>
                      <a:r>
                        <a:rPr lang="en-US" b="1" dirty="0" smtClean="0"/>
                        <a:t>= 7100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2885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4189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=7100-2911)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(=2900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2885)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D-dimer over 500 for pulmonary embolism</a:t>
            </a:r>
          </a:p>
          <a:p>
            <a:pPr lvl="1"/>
            <a:r>
              <a:rPr lang="en-US" dirty="0" smtClean="0"/>
              <a:t>Sensitivity = 99.5%</a:t>
            </a:r>
          </a:p>
          <a:p>
            <a:pPr lvl="1"/>
            <a:r>
              <a:rPr lang="en-US" dirty="0" smtClean="0"/>
              <a:t>Specificity = 41%</a:t>
            </a:r>
          </a:p>
          <a:p>
            <a:pPr lvl="1"/>
            <a:r>
              <a:rPr lang="en-US" dirty="0" smtClean="0"/>
              <a:t>Prevalence in tested outpatients = 29%</a:t>
            </a:r>
          </a:p>
          <a:p>
            <a:pPr lvl="2"/>
            <a:r>
              <a:rPr lang="it-IT" sz="1400" dirty="0" err="1" smtClean="0"/>
              <a:t>Am</a:t>
            </a:r>
            <a:r>
              <a:rPr lang="it-IT" sz="1400" dirty="0" smtClean="0"/>
              <a:t> </a:t>
            </a:r>
            <a:r>
              <a:rPr lang="it-IT" sz="1400" dirty="0" err="1" smtClean="0"/>
              <a:t>J</a:t>
            </a:r>
            <a:r>
              <a:rPr lang="it-IT" sz="1400" dirty="0" smtClean="0"/>
              <a:t> </a:t>
            </a:r>
            <a:r>
              <a:rPr lang="it-IT" sz="1400" dirty="0" err="1" smtClean="0"/>
              <a:t>Respir</a:t>
            </a:r>
            <a:r>
              <a:rPr lang="it-IT" sz="1400" dirty="0" smtClean="0"/>
              <a:t> </a:t>
            </a:r>
            <a:r>
              <a:rPr lang="it-IT" sz="1400" dirty="0" err="1" smtClean="0"/>
              <a:t>Crit</a:t>
            </a:r>
            <a:r>
              <a:rPr lang="it-IT" sz="1400" dirty="0" smtClean="0"/>
              <a:t> Care </a:t>
            </a:r>
            <a:r>
              <a:rPr lang="it-IT" sz="1400" dirty="0" err="1" smtClean="0"/>
              <a:t>Med</a:t>
            </a:r>
            <a:r>
              <a:rPr lang="it-IT" sz="1400" dirty="0" smtClean="0"/>
              <a:t>. 1997 Aug;156(2 </a:t>
            </a:r>
            <a:r>
              <a:rPr lang="it-IT" sz="1400" dirty="0" err="1" smtClean="0"/>
              <a:t>Pt</a:t>
            </a:r>
            <a:r>
              <a:rPr lang="it-IT" sz="1400" dirty="0" smtClean="0"/>
              <a:t> 1):492-6</a:t>
            </a:r>
          </a:p>
          <a:p>
            <a:pPr lvl="2"/>
            <a:endParaRPr lang="it-IT" sz="1400" dirty="0" smtClean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dirty="0" smtClean="0"/>
              <a:t>True </a:t>
            </a:r>
            <a:r>
              <a:rPr lang="en-US" dirty="0"/>
              <a:t>Negative </a:t>
            </a:r>
            <a:r>
              <a:rPr lang="en-US" dirty="0" smtClean="0"/>
              <a:t>= 7100 * .41 = 2911</a:t>
            </a:r>
            <a:endParaRPr lang="en-US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dirty="0" smtClean="0"/>
              <a:t>True Positive = 2900 * .995 = 2885</a:t>
            </a:r>
            <a:endParaRPr lang="en-US" dirty="0"/>
          </a:p>
          <a:p>
            <a:endParaRPr lang="it-IT" dirty="0" smtClean="0"/>
          </a:p>
          <a:p>
            <a:pPr lvl="2"/>
            <a:endParaRPr lang="it-IT" sz="1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59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able to: </a:t>
            </a:r>
          </a:p>
          <a:p>
            <a:r>
              <a:rPr lang="en-US" dirty="0" smtClean="0"/>
              <a:t>Define sensitivity and specificity</a:t>
            </a:r>
          </a:p>
          <a:p>
            <a:r>
              <a:rPr lang="en-US" dirty="0" smtClean="0"/>
              <a:t>Construct a contingency table for a given test and condition</a:t>
            </a:r>
          </a:p>
          <a:p>
            <a:r>
              <a:rPr lang="en-US" dirty="0" smtClean="0"/>
              <a:t>What factors influence positive predictive value and negative predictive values?</a:t>
            </a:r>
          </a:p>
        </p:txBody>
      </p:sp>
    </p:spTree>
    <p:extLst>
      <p:ext uri="{BB962C8B-B14F-4D97-AF65-F5344CB8AC3E}">
        <p14:creationId xmlns:p14="http://schemas.microsoft.com/office/powerpoint/2010/main" val="28584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Predictive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patients who test positive for the disease, how often they have the disease</a:t>
            </a:r>
          </a:p>
          <a:p>
            <a:endParaRPr lang="en-US" dirty="0"/>
          </a:p>
          <a:p>
            <a:r>
              <a:rPr lang="en-US" dirty="0" smtClean="0"/>
              <a:t>Why do we care? </a:t>
            </a:r>
          </a:p>
          <a:p>
            <a:r>
              <a:rPr lang="en-US" dirty="0" smtClean="0"/>
              <a:t>Because we don’t know whether the patient has the disease or not!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3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Predictive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patients who test positive for the disease, how often they have the disease</a:t>
            </a:r>
          </a:p>
          <a:p>
            <a:pPr marL="457200" lvl="1" indent="0">
              <a:buNone/>
            </a:pPr>
            <a:r>
              <a:rPr lang="en-US" sz="2000" dirty="0" smtClean="0"/>
              <a:t>*requires that we know the prevalence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 smtClean="0"/>
              <a:t>Unlike the sensitivity and specificity, it will vary with prevalence. Sensitivity and specificity are characteristics of the test.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8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Predictive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patients who test positive for the disease, how often they have the disease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 True Positives / (True Positive + False Positives)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24101"/>
              </p:ext>
            </p:extLst>
          </p:nvPr>
        </p:nvGraphicFramePr>
        <p:xfrm>
          <a:off x="1312323" y="5066365"/>
          <a:ext cx="60960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0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 Predictive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patients who test negative for the disease, how often they not have the disease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 True Negative / (False Negative + True Negative)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86150"/>
              </p:ext>
            </p:extLst>
          </p:nvPr>
        </p:nvGraphicFramePr>
        <p:xfrm>
          <a:off x="1312323" y="5066365"/>
          <a:ext cx="60960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8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44610"/>
              </p:ext>
            </p:extLst>
          </p:nvPr>
        </p:nvGraphicFramePr>
        <p:xfrm>
          <a:off x="1312323" y="5066365"/>
          <a:ext cx="6096000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= 2900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 </a:t>
                      </a:r>
                      <a:r>
                        <a:rPr lang="en-US" b="1" dirty="0" smtClean="0"/>
                        <a:t>= 7100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2885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4189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D-dimer over 500 for pulmonary embolism</a:t>
            </a:r>
          </a:p>
          <a:p>
            <a:pPr lvl="1"/>
            <a:r>
              <a:rPr lang="en-US" dirty="0" smtClean="0"/>
              <a:t>Sensitivity = 99.5%</a:t>
            </a:r>
          </a:p>
          <a:p>
            <a:pPr lvl="1"/>
            <a:r>
              <a:rPr lang="en-US" dirty="0" smtClean="0"/>
              <a:t>Specificity = 41%</a:t>
            </a:r>
          </a:p>
          <a:p>
            <a:pPr lvl="1"/>
            <a:r>
              <a:rPr lang="en-US" dirty="0" smtClean="0"/>
              <a:t>Prevalence in tested outpatients = 29%</a:t>
            </a:r>
          </a:p>
          <a:p>
            <a:pPr lvl="2"/>
            <a:r>
              <a:rPr lang="it-IT" sz="1400" dirty="0" err="1" smtClean="0"/>
              <a:t>Am</a:t>
            </a:r>
            <a:r>
              <a:rPr lang="it-IT" sz="1400" dirty="0" smtClean="0"/>
              <a:t> </a:t>
            </a:r>
            <a:r>
              <a:rPr lang="it-IT" sz="1400" dirty="0" err="1" smtClean="0"/>
              <a:t>J</a:t>
            </a:r>
            <a:r>
              <a:rPr lang="it-IT" sz="1400" dirty="0" smtClean="0"/>
              <a:t> </a:t>
            </a:r>
            <a:r>
              <a:rPr lang="it-IT" sz="1400" dirty="0" err="1" smtClean="0"/>
              <a:t>Respir</a:t>
            </a:r>
            <a:r>
              <a:rPr lang="it-IT" sz="1400" dirty="0" smtClean="0"/>
              <a:t> </a:t>
            </a:r>
            <a:r>
              <a:rPr lang="it-IT" sz="1400" dirty="0" err="1" smtClean="0"/>
              <a:t>Crit</a:t>
            </a:r>
            <a:r>
              <a:rPr lang="it-IT" sz="1400" dirty="0" smtClean="0"/>
              <a:t> Care </a:t>
            </a:r>
            <a:r>
              <a:rPr lang="it-IT" sz="1400" dirty="0" err="1" smtClean="0"/>
              <a:t>Med</a:t>
            </a:r>
            <a:r>
              <a:rPr lang="it-IT" sz="1400" dirty="0" smtClean="0"/>
              <a:t>. 1997 Aug;156(2 </a:t>
            </a:r>
            <a:r>
              <a:rPr lang="it-IT" sz="1400" dirty="0" err="1" smtClean="0"/>
              <a:t>Pt</a:t>
            </a:r>
            <a:r>
              <a:rPr lang="it-IT" sz="1400" dirty="0" smtClean="0"/>
              <a:t> 1):492-6</a:t>
            </a:r>
          </a:p>
          <a:p>
            <a:pPr lvl="2"/>
            <a:endParaRPr lang="en-US" sz="1400" dirty="0"/>
          </a:p>
          <a:p>
            <a:pPr lvl="1"/>
            <a:r>
              <a:rPr lang="en-US" dirty="0"/>
              <a:t>PPV = 2885  / (2885 + 4189) = 41%</a:t>
            </a:r>
          </a:p>
          <a:p>
            <a:pPr lvl="1"/>
            <a:r>
              <a:rPr lang="en-US" b="1" dirty="0"/>
              <a:t>NPV = 2911 / ( 2911 + </a:t>
            </a:r>
            <a:r>
              <a:rPr lang="en-US" b="1" dirty="0" smtClean="0"/>
              <a:t>5</a:t>
            </a:r>
            <a:r>
              <a:rPr lang="en-US" b="1" dirty="0"/>
              <a:t>) = </a:t>
            </a:r>
            <a:r>
              <a:rPr lang="en-US" b="1" dirty="0" smtClean="0"/>
              <a:t>99.8%</a:t>
            </a:r>
            <a:endParaRPr lang="en-US" b="1" dirty="0"/>
          </a:p>
          <a:p>
            <a:endParaRPr lang="it-IT" dirty="0" smtClean="0"/>
          </a:p>
          <a:p>
            <a:pPr lvl="2"/>
            <a:endParaRPr lang="it-IT" sz="1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9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1b: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D-dimer over 500 for pulmonary embolism</a:t>
            </a:r>
          </a:p>
          <a:p>
            <a:pPr lvl="1"/>
            <a:r>
              <a:rPr lang="en-US" dirty="0" smtClean="0"/>
              <a:t>Sensitivity = 99.5%</a:t>
            </a:r>
          </a:p>
          <a:p>
            <a:pPr lvl="1"/>
            <a:r>
              <a:rPr lang="en-US" dirty="0" smtClean="0"/>
              <a:t>Specificity = 41%</a:t>
            </a:r>
          </a:p>
          <a:p>
            <a:pPr lvl="1"/>
            <a:r>
              <a:rPr lang="en-US" dirty="0" smtClean="0"/>
              <a:t>Prevalence in tested outpatients = </a:t>
            </a:r>
            <a:r>
              <a:rPr lang="en-US" b="1" dirty="0" smtClean="0">
                <a:solidFill>
                  <a:srgbClr val="D1282E"/>
                </a:solidFill>
              </a:rPr>
              <a:t>75%</a:t>
            </a:r>
          </a:p>
          <a:p>
            <a:pPr lvl="2"/>
            <a:r>
              <a:rPr lang="it-IT" sz="1400" dirty="0" err="1" smtClean="0"/>
              <a:t>Hypothetical</a:t>
            </a:r>
            <a:r>
              <a:rPr lang="it-IT" sz="1400" dirty="0" smtClean="0"/>
              <a:t> </a:t>
            </a:r>
            <a:r>
              <a:rPr lang="it-IT" sz="1400" dirty="0" err="1" smtClean="0"/>
              <a:t>population</a:t>
            </a:r>
            <a:r>
              <a:rPr lang="it-IT" sz="1400" dirty="0" smtClean="0"/>
              <a:t> with </a:t>
            </a:r>
            <a:r>
              <a:rPr lang="it-IT" sz="1400" dirty="0" err="1" smtClean="0"/>
              <a:t>very</a:t>
            </a:r>
            <a:r>
              <a:rPr lang="it-IT" sz="1400" dirty="0" smtClean="0"/>
              <a:t> </a:t>
            </a:r>
            <a:r>
              <a:rPr lang="it-IT" sz="1400" dirty="0" err="1" smtClean="0"/>
              <a:t>convincing</a:t>
            </a:r>
            <a:r>
              <a:rPr lang="it-IT" sz="1400" dirty="0" smtClean="0"/>
              <a:t> </a:t>
            </a:r>
            <a:r>
              <a:rPr lang="it-IT" sz="1400" dirty="0" err="1" smtClean="0"/>
              <a:t>signs</a:t>
            </a:r>
            <a:r>
              <a:rPr lang="it-IT" sz="1400" dirty="0" smtClean="0"/>
              <a:t> and </a:t>
            </a:r>
            <a:r>
              <a:rPr lang="it-IT" sz="1400" dirty="0" err="1" smtClean="0"/>
              <a:t>symptoms</a:t>
            </a:r>
            <a:endParaRPr lang="it-IT" sz="1400" dirty="0" smtClean="0"/>
          </a:p>
          <a:p>
            <a:pPr lvl="2"/>
            <a:endParaRPr lang="en-US" sz="1400" dirty="0"/>
          </a:p>
          <a:p>
            <a:pPr lvl="1"/>
            <a:endParaRPr lang="en-US" b="1" dirty="0"/>
          </a:p>
          <a:p>
            <a:endParaRPr lang="it-IT" dirty="0" smtClean="0"/>
          </a:p>
          <a:p>
            <a:pPr lvl="2"/>
            <a:endParaRPr lang="it-IT" sz="1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4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1b: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50782"/>
              </p:ext>
            </p:extLst>
          </p:nvPr>
        </p:nvGraphicFramePr>
        <p:xfrm>
          <a:off x="1312323" y="5066365"/>
          <a:ext cx="6096000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= 7500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 </a:t>
                      </a:r>
                      <a:r>
                        <a:rPr lang="en-US" b="1" dirty="0" smtClean="0"/>
                        <a:t>= 2500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D-dimer over 500 for pulmonary embolism</a:t>
            </a:r>
          </a:p>
          <a:p>
            <a:pPr lvl="1"/>
            <a:r>
              <a:rPr lang="en-US" dirty="0" smtClean="0"/>
              <a:t>Sensitivity = 99.5%</a:t>
            </a:r>
          </a:p>
          <a:p>
            <a:pPr lvl="1"/>
            <a:r>
              <a:rPr lang="en-US" dirty="0" smtClean="0"/>
              <a:t>Specificity = 41%</a:t>
            </a:r>
          </a:p>
          <a:p>
            <a:pPr lvl="1"/>
            <a:r>
              <a:rPr lang="en-US" dirty="0" smtClean="0"/>
              <a:t>Prevalence in tested outpatients = </a:t>
            </a:r>
            <a:r>
              <a:rPr lang="en-US" b="1" dirty="0" smtClean="0">
                <a:solidFill>
                  <a:srgbClr val="D1282E"/>
                </a:solidFill>
              </a:rPr>
              <a:t>75%</a:t>
            </a:r>
          </a:p>
          <a:p>
            <a:pPr lvl="2"/>
            <a:r>
              <a:rPr lang="it-IT" sz="1400" dirty="0" err="1" smtClean="0"/>
              <a:t>Hypothetical</a:t>
            </a:r>
            <a:r>
              <a:rPr lang="it-IT" sz="1400" dirty="0" smtClean="0"/>
              <a:t> </a:t>
            </a:r>
            <a:r>
              <a:rPr lang="it-IT" sz="1400" dirty="0" err="1" smtClean="0"/>
              <a:t>population</a:t>
            </a:r>
            <a:r>
              <a:rPr lang="it-IT" sz="1400" dirty="0" smtClean="0"/>
              <a:t> with </a:t>
            </a:r>
            <a:r>
              <a:rPr lang="it-IT" sz="1400" dirty="0" err="1" smtClean="0"/>
              <a:t>very</a:t>
            </a:r>
            <a:r>
              <a:rPr lang="it-IT" sz="1400" dirty="0" smtClean="0"/>
              <a:t> </a:t>
            </a:r>
            <a:r>
              <a:rPr lang="it-IT" sz="1400" dirty="0" err="1" smtClean="0"/>
              <a:t>convincing</a:t>
            </a:r>
            <a:r>
              <a:rPr lang="it-IT" sz="1400" dirty="0" smtClean="0"/>
              <a:t> </a:t>
            </a:r>
            <a:r>
              <a:rPr lang="it-IT" sz="1400" dirty="0" err="1" smtClean="0"/>
              <a:t>signs</a:t>
            </a:r>
            <a:r>
              <a:rPr lang="it-IT" sz="1400" dirty="0" smtClean="0"/>
              <a:t> and </a:t>
            </a:r>
            <a:r>
              <a:rPr lang="it-IT" sz="1400" dirty="0" err="1" smtClean="0"/>
              <a:t>symptoms</a:t>
            </a:r>
            <a:endParaRPr lang="it-IT" sz="1400" dirty="0" smtClean="0"/>
          </a:p>
          <a:p>
            <a:pPr lvl="2"/>
            <a:endParaRPr lang="en-US" sz="1400" dirty="0"/>
          </a:p>
          <a:p>
            <a:endParaRPr lang="it-IT" dirty="0" smtClean="0"/>
          </a:p>
          <a:p>
            <a:pPr lvl="2"/>
            <a:endParaRPr lang="it-IT" sz="1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7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1b: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03381"/>
              </p:ext>
            </p:extLst>
          </p:nvPr>
        </p:nvGraphicFramePr>
        <p:xfrm>
          <a:off x="1312323" y="5066365"/>
          <a:ext cx="6096000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= 7500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 </a:t>
                      </a:r>
                      <a:r>
                        <a:rPr lang="en-US" b="1" dirty="0" smtClean="0"/>
                        <a:t>= 2500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7463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D-dimer over 500 for pulmonary embolism</a:t>
            </a:r>
          </a:p>
          <a:p>
            <a:pPr lvl="1"/>
            <a:r>
              <a:rPr lang="en-US" dirty="0" smtClean="0"/>
              <a:t>Sensitivity = 99.5%</a:t>
            </a:r>
          </a:p>
          <a:p>
            <a:pPr lvl="1"/>
            <a:r>
              <a:rPr lang="en-US" dirty="0" smtClean="0"/>
              <a:t>Specificity = 41%</a:t>
            </a:r>
          </a:p>
          <a:p>
            <a:pPr lvl="1"/>
            <a:r>
              <a:rPr lang="en-US" dirty="0" smtClean="0"/>
              <a:t>Prevalence in tested outpatients = </a:t>
            </a:r>
            <a:r>
              <a:rPr lang="en-US" b="1" dirty="0" smtClean="0">
                <a:solidFill>
                  <a:srgbClr val="D1282E"/>
                </a:solidFill>
              </a:rPr>
              <a:t>75%</a:t>
            </a:r>
          </a:p>
          <a:p>
            <a:pPr lvl="2"/>
            <a:r>
              <a:rPr lang="it-IT" sz="1400" dirty="0" err="1" smtClean="0"/>
              <a:t>Hypothetical</a:t>
            </a:r>
            <a:r>
              <a:rPr lang="it-IT" sz="1400" dirty="0" smtClean="0"/>
              <a:t> </a:t>
            </a:r>
            <a:r>
              <a:rPr lang="it-IT" sz="1400" dirty="0" err="1" smtClean="0"/>
              <a:t>population</a:t>
            </a:r>
            <a:r>
              <a:rPr lang="it-IT" sz="1400" dirty="0" smtClean="0"/>
              <a:t> with </a:t>
            </a:r>
            <a:r>
              <a:rPr lang="it-IT" sz="1400" dirty="0" err="1" smtClean="0"/>
              <a:t>very</a:t>
            </a:r>
            <a:r>
              <a:rPr lang="it-IT" sz="1400" dirty="0" smtClean="0"/>
              <a:t> </a:t>
            </a:r>
            <a:r>
              <a:rPr lang="it-IT" sz="1400" dirty="0" err="1" smtClean="0"/>
              <a:t>convincing</a:t>
            </a:r>
            <a:r>
              <a:rPr lang="it-IT" sz="1400" dirty="0" smtClean="0"/>
              <a:t> </a:t>
            </a:r>
            <a:r>
              <a:rPr lang="it-IT" sz="1400" dirty="0" err="1" smtClean="0"/>
              <a:t>signs</a:t>
            </a:r>
            <a:r>
              <a:rPr lang="it-IT" sz="1400" dirty="0" smtClean="0"/>
              <a:t> and </a:t>
            </a:r>
            <a:r>
              <a:rPr lang="it-IT" sz="1400" dirty="0" err="1" smtClean="0"/>
              <a:t>symptoms</a:t>
            </a:r>
            <a:endParaRPr lang="it-IT" sz="1400" dirty="0" smtClean="0"/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194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1b: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9050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D-dimer over 500 for pulmonary embolism</a:t>
            </a:r>
          </a:p>
          <a:p>
            <a:pPr lvl="1"/>
            <a:r>
              <a:rPr lang="en-US" dirty="0" smtClean="0"/>
              <a:t>Sensitivity = 99.5%</a:t>
            </a:r>
          </a:p>
          <a:p>
            <a:pPr lvl="1"/>
            <a:r>
              <a:rPr lang="en-US" dirty="0" smtClean="0"/>
              <a:t>Specificity = 41%</a:t>
            </a:r>
          </a:p>
          <a:p>
            <a:pPr lvl="1"/>
            <a:r>
              <a:rPr lang="en-US" dirty="0" smtClean="0"/>
              <a:t>Prevalence in tested outpatients = </a:t>
            </a:r>
            <a:r>
              <a:rPr lang="en-US" b="1" dirty="0" smtClean="0">
                <a:solidFill>
                  <a:srgbClr val="D1282E"/>
                </a:solidFill>
              </a:rPr>
              <a:t>75%</a:t>
            </a:r>
          </a:p>
          <a:p>
            <a:pPr lvl="2"/>
            <a:r>
              <a:rPr lang="it-IT" sz="1400" dirty="0" err="1" smtClean="0"/>
              <a:t>Hypothetical</a:t>
            </a:r>
            <a:r>
              <a:rPr lang="it-IT" sz="1400" dirty="0" smtClean="0"/>
              <a:t> </a:t>
            </a:r>
            <a:r>
              <a:rPr lang="it-IT" sz="1400" dirty="0" err="1" smtClean="0"/>
              <a:t>population</a:t>
            </a:r>
            <a:r>
              <a:rPr lang="it-IT" sz="1400" dirty="0" smtClean="0"/>
              <a:t> with </a:t>
            </a:r>
            <a:r>
              <a:rPr lang="it-IT" sz="1400" dirty="0" err="1" smtClean="0"/>
              <a:t>very</a:t>
            </a:r>
            <a:r>
              <a:rPr lang="it-IT" sz="1400" dirty="0" smtClean="0"/>
              <a:t> </a:t>
            </a:r>
            <a:r>
              <a:rPr lang="it-IT" sz="1400" dirty="0" err="1" smtClean="0"/>
              <a:t>convincing</a:t>
            </a:r>
            <a:r>
              <a:rPr lang="it-IT" sz="1400" dirty="0" smtClean="0"/>
              <a:t> </a:t>
            </a:r>
            <a:r>
              <a:rPr lang="it-IT" sz="1400" dirty="0" err="1" smtClean="0"/>
              <a:t>signs</a:t>
            </a:r>
            <a:r>
              <a:rPr lang="it-IT" sz="1400" dirty="0" smtClean="0"/>
              <a:t> and </a:t>
            </a:r>
            <a:r>
              <a:rPr lang="it-IT" sz="1400" dirty="0" err="1" smtClean="0"/>
              <a:t>symptoms</a:t>
            </a:r>
            <a:endParaRPr lang="it-IT" sz="1400" dirty="0" smtClean="0"/>
          </a:p>
          <a:p>
            <a:pPr lvl="2"/>
            <a:endParaRPr lang="en-US" sz="1400" dirty="0"/>
          </a:p>
          <a:p>
            <a:pPr lvl="1"/>
            <a:r>
              <a:rPr lang="en-US" dirty="0"/>
              <a:t>PPV = </a:t>
            </a:r>
            <a:r>
              <a:rPr lang="en-US" dirty="0" smtClean="0"/>
              <a:t>7463  </a:t>
            </a:r>
            <a:r>
              <a:rPr lang="en-US" dirty="0"/>
              <a:t>/ </a:t>
            </a:r>
            <a:r>
              <a:rPr lang="en-US" dirty="0" smtClean="0"/>
              <a:t>(7463 </a:t>
            </a:r>
            <a:r>
              <a:rPr lang="en-US" dirty="0"/>
              <a:t>+ </a:t>
            </a:r>
            <a:r>
              <a:rPr lang="en-US" dirty="0" smtClean="0"/>
              <a:t>1475) </a:t>
            </a:r>
            <a:r>
              <a:rPr lang="en-US" dirty="0"/>
              <a:t>= </a:t>
            </a:r>
            <a:r>
              <a:rPr lang="en-US" dirty="0" smtClean="0"/>
              <a:t>83%</a:t>
            </a:r>
            <a:endParaRPr lang="en-US" dirty="0"/>
          </a:p>
          <a:p>
            <a:pPr lvl="1"/>
            <a:r>
              <a:rPr lang="en-US" dirty="0"/>
              <a:t>NPV = </a:t>
            </a:r>
            <a:r>
              <a:rPr lang="en-US" dirty="0" smtClean="0"/>
              <a:t>1025 </a:t>
            </a:r>
            <a:r>
              <a:rPr lang="en-US" dirty="0"/>
              <a:t>/ ( </a:t>
            </a:r>
            <a:r>
              <a:rPr lang="en-US" dirty="0" smtClean="0"/>
              <a:t>1025 </a:t>
            </a:r>
            <a:r>
              <a:rPr lang="en-US" dirty="0"/>
              <a:t>+ </a:t>
            </a:r>
            <a:r>
              <a:rPr lang="en-US" dirty="0" smtClean="0"/>
              <a:t>37)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b="1" dirty="0" smtClean="0"/>
              <a:t>96.5%</a:t>
            </a:r>
            <a:endParaRPr lang="en-US" b="1" dirty="0"/>
          </a:p>
          <a:p>
            <a:endParaRPr lang="it-IT" dirty="0" smtClean="0"/>
          </a:p>
          <a:p>
            <a:pPr lvl="2"/>
            <a:endParaRPr lang="it-IT" sz="1400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3677"/>
              </p:ext>
            </p:extLst>
          </p:nvPr>
        </p:nvGraphicFramePr>
        <p:xfrm>
          <a:off x="1312323" y="5066365"/>
          <a:ext cx="6096000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= 7500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 </a:t>
                      </a:r>
                      <a:r>
                        <a:rPr lang="en-US" b="1" dirty="0" smtClean="0"/>
                        <a:t>= 2500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7463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Rare disease</a:t>
            </a:r>
          </a:p>
          <a:p>
            <a:pPr lvl="1"/>
            <a:r>
              <a:rPr lang="en-US" dirty="0" smtClean="0"/>
              <a:t>E.g. 24h Urine </a:t>
            </a:r>
            <a:r>
              <a:rPr lang="en-US" dirty="0" err="1" smtClean="0"/>
              <a:t>Metanephrines</a:t>
            </a:r>
            <a:r>
              <a:rPr lang="en-US" dirty="0" smtClean="0"/>
              <a:t> for </a:t>
            </a:r>
            <a:r>
              <a:rPr lang="en-US" dirty="0" err="1" smtClean="0"/>
              <a:t>Pheochromocytoma</a:t>
            </a:r>
            <a:r>
              <a:rPr lang="en-US" dirty="0" smtClean="0"/>
              <a:t> (warning: made up numbers) = prevalence of 1% (among tested patients)</a:t>
            </a:r>
          </a:p>
          <a:p>
            <a:pPr lvl="2"/>
            <a:r>
              <a:rPr lang="en-US" dirty="0" smtClean="0"/>
              <a:t>Sensitivity = 99%</a:t>
            </a:r>
          </a:p>
          <a:p>
            <a:pPr lvl="2"/>
            <a:r>
              <a:rPr lang="en-US" dirty="0" smtClean="0"/>
              <a:t>Specificity = 99%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PPV of a positive result?</a:t>
            </a:r>
          </a:p>
        </p:txBody>
      </p:sp>
    </p:spTree>
    <p:extLst>
      <p:ext uri="{BB962C8B-B14F-4D97-AF65-F5344CB8AC3E}">
        <p14:creationId xmlns:p14="http://schemas.microsoft.com/office/powerpoint/2010/main" val="20790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Prevalence and Incidence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of how common a disease is:</a:t>
            </a:r>
          </a:p>
          <a:p>
            <a:endParaRPr lang="en-US" dirty="0"/>
          </a:p>
          <a:p>
            <a:r>
              <a:rPr lang="en-US" dirty="0" smtClean="0"/>
              <a:t>Prevalence = cases per population at risk </a:t>
            </a:r>
          </a:p>
          <a:p>
            <a:r>
              <a:rPr lang="en-US" dirty="0" smtClean="0"/>
              <a:t>Incidence = number of new cases per population at risk</a:t>
            </a:r>
          </a:p>
        </p:txBody>
      </p:sp>
    </p:spTree>
    <p:extLst>
      <p:ext uri="{BB962C8B-B14F-4D97-AF65-F5344CB8AC3E}">
        <p14:creationId xmlns:p14="http://schemas.microsoft.com/office/powerpoint/2010/main" val="11009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for Rare disease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24h Urine </a:t>
            </a:r>
            <a:r>
              <a:rPr lang="en-US" dirty="0" err="1"/>
              <a:t>Metanephrines</a:t>
            </a:r>
            <a:r>
              <a:rPr lang="en-US" dirty="0"/>
              <a:t> for </a:t>
            </a:r>
            <a:r>
              <a:rPr lang="en-US" dirty="0" err="1"/>
              <a:t>Pheochromocytoma</a:t>
            </a:r>
            <a:r>
              <a:rPr lang="en-US" dirty="0"/>
              <a:t> (warning: made up numbers) = prevalence of 1% (among tested patients)</a:t>
            </a:r>
          </a:p>
          <a:p>
            <a:pPr lvl="2"/>
            <a:r>
              <a:rPr lang="en-US" dirty="0"/>
              <a:t>Sensitivity = 99%</a:t>
            </a:r>
          </a:p>
          <a:p>
            <a:pPr lvl="2"/>
            <a:r>
              <a:rPr lang="en-US" dirty="0"/>
              <a:t>Specificity = 99%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75462"/>
              </p:ext>
            </p:extLst>
          </p:nvPr>
        </p:nvGraphicFramePr>
        <p:xfrm>
          <a:off x="1312323" y="5066365"/>
          <a:ext cx="6096000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</a:p>
                    <a:p>
                      <a:r>
                        <a:rPr lang="en-US" dirty="0" smtClean="0"/>
                        <a:t>=</a:t>
                      </a:r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 = </a:t>
                      </a:r>
                      <a:r>
                        <a:rPr lang="en-US" b="1" dirty="0" smtClean="0"/>
                        <a:t>9900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Rare disease</a:t>
            </a:r>
          </a:p>
          <a:p>
            <a:pPr lvl="1"/>
            <a:r>
              <a:rPr lang="en-US" b="1" dirty="0" smtClean="0"/>
              <a:t>Test positive =&gt; 99 True positive, 99 False positive! </a:t>
            </a:r>
          </a:p>
          <a:p>
            <a:pPr lvl="1"/>
            <a:r>
              <a:rPr lang="en-US" b="1" dirty="0" smtClean="0"/>
              <a:t>PPV 50%</a:t>
            </a:r>
          </a:p>
          <a:p>
            <a:pPr lvl="1"/>
            <a:endParaRPr lang="en-US" b="1" dirty="0"/>
          </a:p>
          <a:p>
            <a:r>
              <a:rPr lang="en-US" dirty="0" smtClean="0"/>
              <a:t>Even good tests are not reliable in low prevalence conditions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58314"/>
              </p:ext>
            </p:extLst>
          </p:nvPr>
        </p:nvGraphicFramePr>
        <p:xfrm>
          <a:off x="1312323" y="5066365"/>
          <a:ext cx="6096000" cy="165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</a:p>
                    <a:p>
                      <a:r>
                        <a:rPr lang="en-US" dirty="0" smtClean="0"/>
                        <a:t>=</a:t>
                      </a:r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 = </a:t>
                      </a:r>
                      <a:r>
                        <a:rPr lang="en-US" b="1" dirty="0" smtClean="0"/>
                        <a:t>9900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Lung </a:t>
            </a:r>
            <a:r>
              <a:rPr lang="en-US" dirty="0" err="1" smtClean="0"/>
              <a:t>Ca</a:t>
            </a:r>
            <a:r>
              <a:rPr lang="en-US" dirty="0" smtClean="0"/>
              <a:t> Screening w/ Low dose CT: </a:t>
            </a:r>
            <a:r>
              <a:rPr lang="en-US" baseline="30000" dirty="0" smtClean="0"/>
              <a:t>(</a:t>
            </a:r>
            <a:r>
              <a:rPr lang="nb-NO" baseline="30000" dirty="0" err="1"/>
              <a:t>Br</a:t>
            </a:r>
            <a:r>
              <a:rPr lang="nb-NO" baseline="30000" dirty="0"/>
              <a:t> J Cancer. 2008 May 20;98(10):1602-</a:t>
            </a:r>
            <a:r>
              <a:rPr lang="nb-NO" baseline="30000" dirty="0" smtClean="0"/>
              <a:t>7)</a:t>
            </a:r>
            <a:endParaRPr lang="en-US" baseline="30000" dirty="0" smtClean="0"/>
          </a:p>
          <a:p>
            <a:pPr lvl="1"/>
            <a:r>
              <a:rPr lang="en-US" dirty="0" smtClean="0"/>
              <a:t>Sensitivity 88.9, Specificity 92.6</a:t>
            </a:r>
          </a:p>
          <a:p>
            <a:pPr lvl="1"/>
            <a:r>
              <a:rPr lang="en-US" dirty="0" smtClean="0"/>
              <a:t>Prevalence</a:t>
            </a:r>
            <a:r>
              <a:rPr lang="en-US" dirty="0"/>
              <a:t>: age-adjusted incidence rate of lung cancer is 62 per 100,000 men and women per year in the United </a:t>
            </a:r>
            <a:r>
              <a:rPr lang="en-US" dirty="0" smtClean="0"/>
              <a:t>States </a:t>
            </a:r>
            <a:r>
              <a:rPr lang="en-US" baseline="30000" dirty="0" smtClean="0"/>
              <a:t>(</a:t>
            </a:r>
            <a:r>
              <a:rPr lang="is-IS" baseline="30000" dirty="0"/>
              <a:t>Clin Chest Med. 2011 Dec; 32(4): 10.1016/j.ccm.2011.09.001</a:t>
            </a:r>
            <a:r>
              <a:rPr lang="is-IS" baseline="30000" dirty="0" smtClean="0"/>
              <a:t>.)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4739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able to: </a:t>
            </a:r>
          </a:p>
          <a:p>
            <a:r>
              <a:rPr lang="en-US" dirty="0" smtClean="0"/>
              <a:t>Define sensitivity and specificity</a:t>
            </a:r>
          </a:p>
          <a:p>
            <a:r>
              <a:rPr lang="en-US" dirty="0" smtClean="0"/>
              <a:t>Construct a contingency table for testing for a given condition</a:t>
            </a:r>
          </a:p>
          <a:p>
            <a:r>
              <a:rPr lang="en-US" dirty="0" smtClean="0"/>
              <a:t>What factors influence positive predictive value and negative predictive values?</a:t>
            </a:r>
          </a:p>
        </p:txBody>
      </p:sp>
    </p:spTree>
    <p:extLst>
      <p:ext uri="{BB962C8B-B14F-4D97-AF65-F5344CB8AC3E}">
        <p14:creationId xmlns:p14="http://schemas.microsoft.com/office/powerpoint/2010/main" val="31162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Be able to: </a:t>
            </a:r>
          </a:p>
          <a:p>
            <a:r>
              <a:rPr lang="en-US" dirty="0" smtClean="0"/>
              <a:t>Define sensitivity and specificity</a:t>
            </a:r>
          </a:p>
          <a:p>
            <a:r>
              <a:rPr lang="en-US" dirty="0"/>
              <a:t>	</a:t>
            </a:r>
            <a:r>
              <a:rPr lang="en-US" sz="1600" b="0" dirty="0" smtClean="0"/>
              <a:t>Sensitivity = If a patient has the disease, how often will the test be positive?</a:t>
            </a:r>
          </a:p>
          <a:p>
            <a:r>
              <a:rPr lang="en-US" sz="1600" b="0" dirty="0"/>
              <a:t>	</a:t>
            </a:r>
            <a:r>
              <a:rPr lang="en-US" sz="1600" b="0" dirty="0" smtClean="0"/>
              <a:t>Specificity = if the patient does not have the disease, how often will the test be negative?</a:t>
            </a:r>
          </a:p>
          <a:p>
            <a:r>
              <a:rPr lang="en-US" dirty="0" smtClean="0"/>
              <a:t>Construct a contingency table for testing for a given condition</a:t>
            </a:r>
          </a:p>
          <a:p>
            <a:r>
              <a:rPr lang="en-US" dirty="0"/>
              <a:t>	</a:t>
            </a:r>
            <a:r>
              <a:rPr lang="en-US" sz="1600" b="0" dirty="0" smtClean="0"/>
              <a:t>Calculate # w/ and w/o </a:t>
            </a:r>
            <a:r>
              <a:rPr lang="en-US" sz="1600" b="0" dirty="0" err="1" smtClean="0"/>
              <a:t>dz</a:t>
            </a:r>
            <a:r>
              <a:rPr lang="en-US" sz="1600" b="0" dirty="0" smtClean="0"/>
              <a:t>, use sensitivity on </a:t>
            </a:r>
            <a:r>
              <a:rPr lang="en-US" sz="1600" b="0" dirty="0" err="1" smtClean="0"/>
              <a:t>pts</a:t>
            </a:r>
            <a:r>
              <a:rPr lang="en-US" sz="1600" b="0" dirty="0" smtClean="0"/>
              <a:t> w/ and specificity on </a:t>
            </a:r>
            <a:r>
              <a:rPr lang="en-US" sz="1600" b="0" dirty="0" err="1" smtClean="0"/>
              <a:t>pts</a:t>
            </a:r>
            <a:r>
              <a:rPr lang="en-US" sz="1600" b="0" dirty="0" smtClean="0"/>
              <a:t> w/o</a:t>
            </a:r>
            <a:endParaRPr lang="en-US" dirty="0" smtClean="0"/>
          </a:p>
          <a:p>
            <a:r>
              <a:rPr lang="en-US" dirty="0" smtClean="0"/>
              <a:t>What factors influence positive predictive value and negative predictive values?</a:t>
            </a:r>
          </a:p>
          <a:p>
            <a:r>
              <a:rPr lang="en-US" dirty="0"/>
              <a:t>	</a:t>
            </a:r>
            <a:r>
              <a:rPr lang="en-US" sz="1600" b="0" dirty="0" smtClean="0"/>
              <a:t>PPV increases w/ higher </a:t>
            </a:r>
            <a:r>
              <a:rPr lang="en-US" sz="1600" b="0" dirty="0" err="1" smtClean="0"/>
              <a:t>specificity+sensitivity</a:t>
            </a:r>
            <a:r>
              <a:rPr lang="en-US" sz="1600" b="0" dirty="0" smtClean="0"/>
              <a:t> and prevalence</a:t>
            </a:r>
          </a:p>
          <a:p>
            <a:r>
              <a:rPr lang="en-US" sz="1600" b="0" dirty="0"/>
              <a:t>	</a:t>
            </a:r>
            <a:r>
              <a:rPr lang="en-US" sz="1600" b="0" dirty="0" smtClean="0"/>
              <a:t>NPV increases w/ high </a:t>
            </a:r>
            <a:r>
              <a:rPr lang="en-US" sz="1600" b="0" dirty="0" err="1" smtClean="0"/>
              <a:t>specificity+sensitivity</a:t>
            </a:r>
            <a:r>
              <a:rPr lang="en-US" sz="1600" b="0" dirty="0" smtClean="0"/>
              <a:t> and lower prevalence</a:t>
            </a:r>
          </a:p>
        </p:txBody>
      </p:sp>
    </p:spTree>
    <p:extLst>
      <p:ext uri="{BB962C8B-B14F-4D97-AF65-F5344CB8AC3E}">
        <p14:creationId xmlns:p14="http://schemas.microsoft.com/office/powerpoint/2010/main" val="42170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use these characteristics?</a:t>
            </a:r>
          </a:p>
          <a:p>
            <a:pPr lvl="1"/>
            <a:r>
              <a:rPr lang="en-US" dirty="0" smtClean="0"/>
              <a:t>Likelihood ratio</a:t>
            </a:r>
          </a:p>
          <a:p>
            <a:pPr lvl="1"/>
            <a:r>
              <a:rPr lang="en-US" dirty="0" smtClean="0"/>
              <a:t>Bayes Theorem</a:t>
            </a:r>
          </a:p>
          <a:p>
            <a:pPr lvl="1"/>
            <a:r>
              <a:rPr lang="en-US" dirty="0" smtClean="0"/>
              <a:t>Expected Value Theorem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Questions?  </a:t>
            </a:r>
            <a:r>
              <a:rPr lang="en-US" dirty="0" err="1" smtClean="0"/>
              <a:t>Brian.locke@hsc.utah.edu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patients who have the disease, how often will the test be positive</a:t>
            </a:r>
          </a:p>
          <a:p>
            <a:endParaRPr lang="en-US" dirty="0"/>
          </a:p>
          <a:p>
            <a:pPr lvl="1" indent="0">
              <a:buNone/>
            </a:pPr>
            <a:r>
              <a:rPr lang="en-US" dirty="0"/>
              <a:t>High Sensitivity = almost never misses someone with disease</a:t>
            </a:r>
          </a:p>
          <a:p>
            <a:pPr lvl="1" indent="0">
              <a:buNone/>
            </a:pPr>
            <a:r>
              <a:rPr lang="en-US" dirty="0"/>
              <a:t>Low sensitivity = can often be negative in someone with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patients who do not have the disease, how often will the test be negative?</a:t>
            </a:r>
          </a:p>
          <a:p>
            <a:endParaRPr lang="en-US" dirty="0"/>
          </a:p>
          <a:p>
            <a:pPr lvl="1" indent="0">
              <a:buNone/>
            </a:pPr>
            <a:r>
              <a:rPr lang="en-US" dirty="0"/>
              <a:t>High specificity = test is almost always negative if the person does not have disease</a:t>
            </a:r>
          </a:p>
          <a:p>
            <a:pPr lvl="1" indent="0">
              <a:buNone/>
            </a:pPr>
            <a:r>
              <a:rPr lang="en-US" dirty="0"/>
              <a:t>Low specificity = test can often be positive in someone who does not have the disease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D-dimer over 500 for pulmonary embolism</a:t>
            </a:r>
          </a:p>
          <a:p>
            <a:pPr lvl="1"/>
            <a:r>
              <a:rPr lang="en-US" dirty="0" smtClean="0"/>
              <a:t>Sensitivity = 99.5%</a:t>
            </a:r>
          </a:p>
          <a:p>
            <a:pPr lvl="1"/>
            <a:r>
              <a:rPr lang="en-US" dirty="0" smtClean="0"/>
              <a:t>Specificity = 41%</a:t>
            </a:r>
          </a:p>
          <a:p>
            <a:pPr lvl="1"/>
            <a:r>
              <a:rPr lang="en-US" dirty="0" smtClean="0"/>
              <a:t>Prevalence in tested outpatients = 29%</a:t>
            </a:r>
          </a:p>
          <a:p>
            <a:pPr lvl="2"/>
            <a:r>
              <a:rPr lang="it-IT" sz="1400" dirty="0" err="1" smtClean="0"/>
              <a:t>Am</a:t>
            </a:r>
            <a:r>
              <a:rPr lang="it-IT" sz="1400" dirty="0" smtClean="0"/>
              <a:t> </a:t>
            </a:r>
            <a:r>
              <a:rPr lang="it-IT" sz="1400" dirty="0" err="1" smtClean="0"/>
              <a:t>J</a:t>
            </a:r>
            <a:r>
              <a:rPr lang="it-IT" sz="1400" dirty="0" smtClean="0"/>
              <a:t> </a:t>
            </a:r>
            <a:r>
              <a:rPr lang="it-IT" sz="1400" dirty="0" err="1" smtClean="0"/>
              <a:t>Respir</a:t>
            </a:r>
            <a:r>
              <a:rPr lang="it-IT" sz="1400" dirty="0" smtClean="0"/>
              <a:t> </a:t>
            </a:r>
            <a:r>
              <a:rPr lang="it-IT" sz="1400" dirty="0" err="1" smtClean="0"/>
              <a:t>Crit</a:t>
            </a:r>
            <a:r>
              <a:rPr lang="it-IT" sz="1400" dirty="0" smtClean="0"/>
              <a:t> Care </a:t>
            </a:r>
            <a:r>
              <a:rPr lang="it-IT" sz="1400" dirty="0" err="1" smtClean="0"/>
              <a:t>Med</a:t>
            </a:r>
            <a:r>
              <a:rPr lang="it-IT" sz="1400" dirty="0" smtClean="0"/>
              <a:t>. 1997 Aug;156(2 </a:t>
            </a:r>
            <a:r>
              <a:rPr lang="it-IT" sz="1400" dirty="0" err="1" smtClean="0"/>
              <a:t>Pt</a:t>
            </a:r>
            <a:r>
              <a:rPr lang="it-IT" sz="1400" dirty="0" smtClean="0"/>
              <a:t> 1):492-6</a:t>
            </a:r>
          </a:p>
          <a:p>
            <a:pPr lvl="2"/>
            <a:endParaRPr lang="it-IT" sz="1400" dirty="0"/>
          </a:p>
          <a:p>
            <a:pPr lvl="2"/>
            <a:endParaRPr lang="it-IT" sz="1400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interpret</a:t>
            </a:r>
            <a:r>
              <a:rPr lang="it-IT" dirty="0" smtClean="0"/>
              <a:t> a positive or negative </a:t>
            </a:r>
            <a:r>
              <a:rPr lang="it-IT" dirty="0" err="1" smtClean="0"/>
              <a:t>result</a:t>
            </a:r>
            <a:r>
              <a:rPr lang="it-IT" dirty="0" smtClean="0"/>
              <a:t>?.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9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Possibilities of disease states and test results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75472"/>
              </p:ext>
            </p:extLst>
          </p:nvPr>
        </p:nvGraphicFramePr>
        <p:xfrm>
          <a:off x="1524000" y="3513940"/>
          <a:ext cx="60960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4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Possibilities of disease states and test results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8905"/>
              </p:ext>
            </p:extLst>
          </p:nvPr>
        </p:nvGraphicFramePr>
        <p:xfrm>
          <a:off x="1524000" y="3249325"/>
          <a:ext cx="60960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Prevalence and Incidence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Prevalence = cases per population at risk </a:t>
            </a:r>
          </a:p>
          <a:p>
            <a:r>
              <a:rPr lang="en-US" dirty="0" smtClean="0"/>
              <a:t>Incidence = number of new cases per population at risk</a:t>
            </a:r>
          </a:p>
          <a:p>
            <a:pPr lvl="1"/>
            <a:r>
              <a:rPr lang="en-US" dirty="0" smtClean="0"/>
              <a:t>How does high </a:t>
            </a:r>
            <a:r>
              <a:rPr lang="en-US" dirty="0" err="1" smtClean="0"/>
              <a:t>vs</a:t>
            </a:r>
            <a:r>
              <a:rPr lang="en-US" dirty="0" smtClean="0"/>
              <a:t> low prevalence affect the contingency table?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96038"/>
              </p:ext>
            </p:extLst>
          </p:nvPr>
        </p:nvGraphicFramePr>
        <p:xfrm>
          <a:off x="1312323" y="5066365"/>
          <a:ext cx="60960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Disease (D+)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 Disease (D-)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positive (T+)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negative</a:t>
                      </a:r>
                      <a:r>
                        <a:rPr lang="en-US" baseline="0" dirty="0" smtClean="0"/>
                        <a:t> (T-)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78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331</TotalTime>
  <Words>2066</Words>
  <Application>Microsoft Macintosh PowerPoint</Application>
  <PresentationFormat>On-screen Show (4:3)</PresentationFormat>
  <Paragraphs>389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Essential</vt:lpstr>
      <vt:lpstr>Intro to Test Characteristics</vt:lpstr>
      <vt:lpstr>Objectives</vt:lpstr>
      <vt:lpstr>Prevalence and Incidence</vt:lpstr>
      <vt:lpstr>Sensitivity</vt:lpstr>
      <vt:lpstr>Specificity</vt:lpstr>
      <vt:lpstr>Example 1: </vt:lpstr>
      <vt:lpstr>Contingency Table</vt:lpstr>
      <vt:lpstr>Contingency Table</vt:lpstr>
      <vt:lpstr>Prevalence and Incidence</vt:lpstr>
      <vt:lpstr>Prevalence and Incidence</vt:lpstr>
      <vt:lpstr>Example 1:</vt:lpstr>
      <vt:lpstr>Sensitivity</vt:lpstr>
      <vt:lpstr>Sensitivity</vt:lpstr>
      <vt:lpstr>Specificity</vt:lpstr>
      <vt:lpstr>Specificity</vt:lpstr>
      <vt:lpstr>Example 1:</vt:lpstr>
      <vt:lpstr>Example 1:</vt:lpstr>
      <vt:lpstr>Example 1:</vt:lpstr>
      <vt:lpstr>Example 1:</vt:lpstr>
      <vt:lpstr>Positive Predictive Value</vt:lpstr>
      <vt:lpstr>Positive Predictive Value</vt:lpstr>
      <vt:lpstr>Positive Predictive Value</vt:lpstr>
      <vt:lpstr>Negative Predictive Value</vt:lpstr>
      <vt:lpstr>Example 1:</vt:lpstr>
      <vt:lpstr>Example 1b:</vt:lpstr>
      <vt:lpstr>Example 1b:</vt:lpstr>
      <vt:lpstr>Example 1b:</vt:lpstr>
      <vt:lpstr>Example 1b:</vt:lpstr>
      <vt:lpstr>Example 2:</vt:lpstr>
      <vt:lpstr>Example 2:</vt:lpstr>
      <vt:lpstr>Example 2:</vt:lpstr>
      <vt:lpstr>_x0017_Example 3</vt:lpstr>
      <vt:lpstr>Objectives</vt:lpstr>
      <vt:lpstr>Objectives</vt:lpstr>
      <vt:lpstr>Next Steps</vt:lpstr>
    </vt:vector>
  </TitlesOfParts>
  <Company>University of Colorado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Characteristics and  Statistical Clinical Reasoning</dc:title>
  <dc:creator>Brian Locke</dc:creator>
  <cp:lastModifiedBy>Brian Locke</cp:lastModifiedBy>
  <cp:revision>24</cp:revision>
  <dcterms:created xsi:type="dcterms:W3CDTF">2018-04-06T00:25:05Z</dcterms:created>
  <dcterms:modified xsi:type="dcterms:W3CDTF">2018-04-17T14:32:31Z</dcterms:modified>
</cp:coreProperties>
</file>