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0"/>
  </p:notesMasterIdLst>
  <p:sldIdLst>
    <p:sldId id="256" r:id="rId6"/>
    <p:sldId id="257" r:id="rId7"/>
    <p:sldId id="259" r:id="rId8"/>
    <p:sldId id="260" r:id="rId9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16" userDrawn="1">
          <p15:clr>
            <a:srgbClr val="A4A3A4"/>
          </p15:clr>
        </p15:guide>
        <p15:guide id="2" pos="13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212F"/>
    <a:srgbClr val="0E0062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0" autoAdjust="0"/>
    <p:restoredTop sz="85034" autoAdjust="0"/>
  </p:normalViewPr>
  <p:slideViewPr>
    <p:cSldViewPr snapToGrid="0">
      <p:cViewPr varScale="1">
        <p:scale>
          <a:sx n="22" d="100"/>
          <a:sy n="22" d="100"/>
        </p:scale>
        <p:origin x="2936" y="336"/>
      </p:cViewPr>
      <p:guideLst>
        <p:guide orient="horz" pos="10416"/>
        <p:guide pos="13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F9FD7-0385-3346-ACC0-E1E601D4118B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8731A8-9B87-694F-8037-40D259351F69}">
      <dgm:prSet phldrT="[Text]"/>
      <dgm:spPr>
        <a:solidFill>
          <a:srgbClr val="AB212F"/>
        </a:solidFill>
      </dgm:spPr>
      <dgm:t>
        <a:bodyPr/>
        <a:lstStyle/>
        <a:p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8CBA81A-C350-AE43-95F7-1F3587D56E4E}" type="parTrans" cxnId="{8EF185E5-0EE1-3448-80E0-93BBB28C8989}">
      <dgm:prSet/>
      <dgm:spPr/>
      <dgm:t>
        <a:bodyPr/>
        <a:lstStyle/>
        <a:p>
          <a:endParaRPr lang="en-US"/>
        </a:p>
      </dgm:t>
    </dgm:pt>
    <dgm:pt modelId="{4C551219-FA28-584F-A569-D5CE5C21FF61}" type="sibTrans" cxnId="{8EF185E5-0EE1-3448-80E0-93BBB28C8989}">
      <dgm:prSet/>
      <dgm:spPr/>
      <dgm:t>
        <a:bodyPr/>
        <a:lstStyle/>
        <a:p>
          <a:endParaRPr lang="en-US"/>
        </a:p>
      </dgm:t>
    </dgm:pt>
    <dgm:pt modelId="{434B7CD3-3E30-C04B-B94D-425512421A2D}">
      <dgm:prSet phldrT="[Text]"/>
      <dgm:spPr>
        <a:solidFill>
          <a:srgbClr val="AB212F"/>
        </a:solidFill>
      </dgm:spPr>
      <dgm:t>
        <a:bodyPr/>
        <a:lstStyle/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  <a:p>
          <a:pPr>
            <a:buNone/>
          </a:pPr>
          <a:endParaRPr lang="en-US" dirty="0"/>
        </a:p>
      </dgm:t>
    </dgm:pt>
    <dgm:pt modelId="{212AE584-5493-E14B-9F29-4DF41242C636}" type="sibTrans" cxnId="{8B031DF6-319C-3C46-9F9A-339D538C34AB}">
      <dgm:prSet/>
      <dgm:spPr/>
      <dgm:t>
        <a:bodyPr/>
        <a:lstStyle/>
        <a:p>
          <a:endParaRPr lang="en-US"/>
        </a:p>
      </dgm:t>
    </dgm:pt>
    <dgm:pt modelId="{116B9A2F-F19F-2244-98AA-4693CE820F75}" type="parTrans" cxnId="{8B031DF6-319C-3C46-9F9A-339D538C34AB}">
      <dgm:prSet/>
      <dgm:spPr/>
      <dgm:t>
        <a:bodyPr/>
        <a:lstStyle/>
        <a:p>
          <a:endParaRPr lang="en-US"/>
        </a:p>
      </dgm:t>
    </dgm:pt>
    <dgm:pt modelId="{375E1889-01F5-B34F-A814-FFF1EDB5A749}">
      <dgm:prSet phldrT="[Text]"/>
      <dgm:spPr>
        <a:solidFill>
          <a:srgbClr val="AB212F"/>
        </a:solidFill>
      </dgm:spPr>
      <dgm:t>
        <a:bodyPr/>
        <a:lstStyle/>
        <a:p>
          <a:pPr marL="60325" indent="0" algn="r">
            <a:tabLst>
              <a:tab pos="19956463" algn="l"/>
            </a:tabLst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indent="0" algn="r">
            <a:tabLst>
              <a:tab pos="19956463" algn="l"/>
            </a:tabLst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dirty="0"/>
        </a:p>
      </dgm:t>
    </dgm:pt>
    <dgm:pt modelId="{48099664-01A9-CE4B-8B92-56604AEABB47}" type="sibTrans" cxnId="{E95995A0-E919-594A-B11C-A47AD09E4F95}">
      <dgm:prSet/>
      <dgm:spPr/>
      <dgm:t>
        <a:bodyPr/>
        <a:lstStyle/>
        <a:p>
          <a:endParaRPr lang="en-US"/>
        </a:p>
      </dgm:t>
    </dgm:pt>
    <dgm:pt modelId="{3A241C41-FB07-CB47-A6EF-A51F961BE771}" type="parTrans" cxnId="{E95995A0-E919-594A-B11C-A47AD09E4F95}">
      <dgm:prSet/>
      <dgm:spPr/>
      <dgm:t>
        <a:bodyPr/>
        <a:lstStyle/>
        <a:p>
          <a:endParaRPr lang="en-US"/>
        </a:p>
      </dgm:t>
    </dgm:pt>
    <dgm:pt modelId="{F4FB0A8C-9788-F346-BDCE-3276CEF9D87A}" type="pres">
      <dgm:prSet presAssocID="{502F9FD7-0385-3346-ACC0-E1E601D4118B}" presName="outerComposite" presStyleCnt="0">
        <dgm:presLayoutVars>
          <dgm:chMax val="5"/>
          <dgm:dir/>
          <dgm:resizeHandles val="exact"/>
        </dgm:presLayoutVars>
      </dgm:prSet>
      <dgm:spPr/>
    </dgm:pt>
    <dgm:pt modelId="{388D1B89-8CE8-FD47-A9DD-4EDCEF10C780}" type="pres">
      <dgm:prSet presAssocID="{502F9FD7-0385-3346-ACC0-E1E601D4118B}" presName="dummyMaxCanvas" presStyleCnt="0">
        <dgm:presLayoutVars/>
      </dgm:prSet>
      <dgm:spPr/>
    </dgm:pt>
    <dgm:pt modelId="{3C2322D9-536E-674B-94C6-D200420EFFC7}" type="pres">
      <dgm:prSet presAssocID="{502F9FD7-0385-3346-ACC0-E1E601D4118B}" presName="ThreeNodes_1" presStyleLbl="node1" presStyleIdx="0" presStyleCnt="3" custScaleX="96143" custScaleY="78126" custLinFactNeighborX="8767" custLinFactNeighborY="1792">
        <dgm:presLayoutVars>
          <dgm:bulletEnabled val="1"/>
        </dgm:presLayoutVars>
      </dgm:prSet>
      <dgm:spPr/>
    </dgm:pt>
    <dgm:pt modelId="{5BE40C96-7A04-6447-801F-4E6FEF8BE42C}" type="pres">
      <dgm:prSet presAssocID="{502F9FD7-0385-3346-ACC0-E1E601D4118B}" presName="ThreeNodes_2" presStyleLbl="node1" presStyleIdx="1" presStyleCnt="3" custScaleX="85972" custScaleY="88305" custLinFactNeighborX="86" custLinFactNeighborY="-2387">
        <dgm:presLayoutVars>
          <dgm:bulletEnabled val="1"/>
        </dgm:presLayoutVars>
      </dgm:prSet>
      <dgm:spPr/>
    </dgm:pt>
    <dgm:pt modelId="{73C296CE-DC3E-3540-B092-0613AC137975}" type="pres">
      <dgm:prSet presAssocID="{502F9FD7-0385-3346-ACC0-E1E601D4118B}" presName="ThreeNodes_3" presStyleLbl="node1" presStyleIdx="2" presStyleCnt="3" custScaleX="97939" custScaleY="38705" custLinFactNeighborX="-8933" custLinFactNeighborY="-20544">
        <dgm:presLayoutVars>
          <dgm:bulletEnabled val="1"/>
        </dgm:presLayoutVars>
      </dgm:prSet>
      <dgm:spPr/>
    </dgm:pt>
    <dgm:pt modelId="{849D6831-B7D5-E443-9FAD-337B7324635C}" type="pres">
      <dgm:prSet presAssocID="{502F9FD7-0385-3346-ACC0-E1E601D4118B}" presName="ThreeConn_1-2" presStyleLbl="fgAccFollowNode1" presStyleIdx="0" presStyleCnt="2" custLinFactX="-65284" custLinFactNeighborX="-100000" custLinFactNeighborY="-395">
        <dgm:presLayoutVars>
          <dgm:bulletEnabled val="1"/>
        </dgm:presLayoutVars>
      </dgm:prSet>
      <dgm:spPr/>
    </dgm:pt>
    <dgm:pt modelId="{5CBAAACE-868C-7C40-80EE-1A7718087569}" type="pres">
      <dgm:prSet presAssocID="{502F9FD7-0385-3346-ACC0-E1E601D4118B}" presName="ThreeConn_2-3" presStyleLbl="fgAccFollowNode1" presStyleIdx="1" presStyleCnt="2" custLinFactX="-100000" custLinFactNeighborX="-109498" custLinFactNeighborY="2283">
        <dgm:presLayoutVars>
          <dgm:bulletEnabled val="1"/>
        </dgm:presLayoutVars>
      </dgm:prSet>
      <dgm:spPr/>
    </dgm:pt>
    <dgm:pt modelId="{91B8A863-7CE3-8743-8FDE-DCBF2A6C0D94}" type="pres">
      <dgm:prSet presAssocID="{502F9FD7-0385-3346-ACC0-E1E601D4118B}" presName="ThreeNodes_1_text" presStyleLbl="node1" presStyleIdx="2" presStyleCnt="3">
        <dgm:presLayoutVars>
          <dgm:bulletEnabled val="1"/>
        </dgm:presLayoutVars>
      </dgm:prSet>
      <dgm:spPr/>
    </dgm:pt>
    <dgm:pt modelId="{E5E8193C-7D90-C84E-85F0-CDE61A27D7AA}" type="pres">
      <dgm:prSet presAssocID="{502F9FD7-0385-3346-ACC0-E1E601D4118B}" presName="ThreeNodes_2_text" presStyleLbl="node1" presStyleIdx="2" presStyleCnt="3">
        <dgm:presLayoutVars>
          <dgm:bulletEnabled val="1"/>
        </dgm:presLayoutVars>
      </dgm:prSet>
      <dgm:spPr/>
    </dgm:pt>
    <dgm:pt modelId="{FE96DA06-C4AA-424D-AE24-578A9795AC1E}" type="pres">
      <dgm:prSet presAssocID="{502F9FD7-0385-3346-ACC0-E1E601D411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E35E714-468F-7048-BB03-9369AFDD8B53}" type="presOf" srcId="{502F9FD7-0385-3346-ACC0-E1E601D4118B}" destId="{F4FB0A8C-9788-F346-BDCE-3276CEF9D87A}" srcOrd="0" destOrd="0" presId="urn:microsoft.com/office/officeart/2005/8/layout/vProcess5"/>
    <dgm:cxn modelId="{8B3ECB46-D01B-E844-A051-1EB37645BFD3}" type="presOf" srcId="{375E1889-01F5-B34F-A814-FFF1EDB5A749}" destId="{73C296CE-DC3E-3540-B092-0613AC137975}" srcOrd="0" destOrd="0" presId="urn:microsoft.com/office/officeart/2005/8/layout/vProcess5"/>
    <dgm:cxn modelId="{EF481395-3AD9-AD41-9E4A-C799491B09E8}" type="presOf" srcId="{768731A8-9B87-694F-8037-40D259351F69}" destId="{E5E8193C-7D90-C84E-85F0-CDE61A27D7AA}" srcOrd="1" destOrd="0" presId="urn:microsoft.com/office/officeart/2005/8/layout/vProcess5"/>
    <dgm:cxn modelId="{E95995A0-E919-594A-B11C-A47AD09E4F95}" srcId="{502F9FD7-0385-3346-ACC0-E1E601D4118B}" destId="{375E1889-01F5-B34F-A814-FFF1EDB5A749}" srcOrd="2" destOrd="0" parTransId="{3A241C41-FB07-CB47-A6EF-A51F961BE771}" sibTransId="{48099664-01A9-CE4B-8B92-56604AEABB47}"/>
    <dgm:cxn modelId="{A7C980A9-E365-594D-833F-C0FA105A7401}" type="presOf" srcId="{375E1889-01F5-B34F-A814-FFF1EDB5A749}" destId="{FE96DA06-C4AA-424D-AE24-578A9795AC1E}" srcOrd="1" destOrd="0" presId="urn:microsoft.com/office/officeart/2005/8/layout/vProcess5"/>
    <dgm:cxn modelId="{A17611AE-6B88-3D43-A80F-8FF9A2DD7753}" type="presOf" srcId="{212AE584-5493-E14B-9F29-4DF41242C636}" destId="{849D6831-B7D5-E443-9FAD-337B7324635C}" srcOrd="0" destOrd="0" presId="urn:microsoft.com/office/officeart/2005/8/layout/vProcess5"/>
    <dgm:cxn modelId="{C15757B3-5CF9-FC47-B4BC-A20F23CB849E}" type="presOf" srcId="{4C551219-FA28-584F-A569-D5CE5C21FF61}" destId="{5CBAAACE-868C-7C40-80EE-1A7718087569}" srcOrd="0" destOrd="0" presId="urn:microsoft.com/office/officeart/2005/8/layout/vProcess5"/>
    <dgm:cxn modelId="{417BBACD-3B6C-784F-8856-F3A428491395}" type="presOf" srcId="{434B7CD3-3E30-C04B-B94D-425512421A2D}" destId="{3C2322D9-536E-674B-94C6-D200420EFFC7}" srcOrd="0" destOrd="0" presId="urn:microsoft.com/office/officeart/2005/8/layout/vProcess5"/>
    <dgm:cxn modelId="{8EF185E5-0EE1-3448-80E0-93BBB28C8989}" srcId="{502F9FD7-0385-3346-ACC0-E1E601D4118B}" destId="{768731A8-9B87-694F-8037-40D259351F69}" srcOrd="1" destOrd="0" parTransId="{68CBA81A-C350-AE43-95F7-1F3587D56E4E}" sibTransId="{4C551219-FA28-584F-A569-D5CE5C21FF61}"/>
    <dgm:cxn modelId="{63A35FEB-E095-CA43-A878-11AEBBCBF879}" type="presOf" srcId="{768731A8-9B87-694F-8037-40D259351F69}" destId="{5BE40C96-7A04-6447-801F-4E6FEF8BE42C}" srcOrd="0" destOrd="0" presId="urn:microsoft.com/office/officeart/2005/8/layout/vProcess5"/>
    <dgm:cxn modelId="{FC8621F0-54BB-DC46-9624-B06CE080EE69}" type="presOf" srcId="{434B7CD3-3E30-C04B-B94D-425512421A2D}" destId="{91B8A863-7CE3-8743-8FDE-DCBF2A6C0D94}" srcOrd="1" destOrd="0" presId="urn:microsoft.com/office/officeart/2005/8/layout/vProcess5"/>
    <dgm:cxn modelId="{8B031DF6-319C-3C46-9F9A-339D538C34AB}" srcId="{502F9FD7-0385-3346-ACC0-E1E601D4118B}" destId="{434B7CD3-3E30-C04B-B94D-425512421A2D}" srcOrd="0" destOrd="0" parTransId="{116B9A2F-F19F-2244-98AA-4693CE820F75}" sibTransId="{212AE584-5493-E14B-9F29-4DF41242C636}"/>
    <dgm:cxn modelId="{88E82B74-7DA6-4D49-8427-04206E2CE56E}" type="presParOf" srcId="{F4FB0A8C-9788-F346-BDCE-3276CEF9D87A}" destId="{388D1B89-8CE8-FD47-A9DD-4EDCEF10C780}" srcOrd="0" destOrd="0" presId="urn:microsoft.com/office/officeart/2005/8/layout/vProcess5"/>
    <dgm:cxn modelId="{E1B5EC9E-FD29-6944-ACB6-D9CCD86475D8}" type="presParOf" srcId="{F4FB0A8C-9788-F346-BDCE-3276CEF9D87A}" destId="{3C2322D9-536E-674B-94C6-D200420EFFC7}" srcOrd="1" destOrd="0" presId="urn:microsoft.com/office/officeart/2005/8/layout/vProcess5"/>
    <dgm:cxn modelId="{20DD2EAF-36EA-A64A-8CA1-7CDB499DB59D}" type="presParOf" srcId="{F4FB0A8C-9788-F346-BDCE-3276CEF9D87A}" destId="{5BE40C96-7A04-6447-801F-4E6FEF8BE42C}" srcOrd="2" destOrd="0" presId="urn:microsoft.com/office/officeart/2005/8/layout/vProcess5"/>
    <dgm:cxn modelId="{8B63BA02-24AE-0B46-BB2E-3B46E6A24924}" type="presParOf" srcId="{F4FB0A8C-9788-F346-BDCE-3276CEF9D87A}" destId="{73C296CE-DC3E-3540-B092-0613AC137975}" srcOrd="3" destOrd="0" presId="urn:microsoft.com/office/officeart/2005/8/layout/vProcess5"/>
    <dgm:cxn modelId="{3C865A21-E284-0B4F-BA36-FA2421665CB9}" type="presParOf" srcId="{F4FB0A8C-9788-F346-BDCE-3276CEF9D87A}" destId="{849D6831-B7D5-E443-9FAD-337B7324635C}" srcOrd="4" destOrd="0" presId="urn:microsoft.com/office/officeart/2005/8/layout/vProcess5"/>
    <dgm:cxn modelId="{A3E17033-D874-E240-A9BA-58507A69547E}" type="presParOf" srcId="{F4FB0A8C-9788-F346-BDCE-3276CEF9D87A}" destId="{5CBAAACE-868C-7C40-80EE-1A7718087569}" srcOrd="5" destOrd="0" presId="urn:microsoft.com/office/officeart/2005/8/layout/vProcess5"/>
    <dgm:cxn modelId="{83A2FAA9-B109-9F4F-9866-FC7AA64241C9}" type="presParOf" srcId="{F4FB0A8C-9788-F346-BDCE-3276CEF9D87A}" destId="{91B8A863-7CE3-8743-8FDE-DCBF2A6C0D94}" srcOrd="6" destOrd="0" presId="urn:microsoft.com/office/officeart/2005/8/layout/vProcess5"/>
    <dgm:cxn modelId="{B86529D3-F8CC-6743-AA3A-343611283B2D}" type="presParOf" srcId="{F4FB0A8C-9788-F346-BDCE-3276CEF9D87A}" destId="{E5E8193C-7D90-C84E-85F0-CDE61A27D7AA}" srcOrd="7" destOrd="0" presId="urn:microsoft.com/office/officeart/2005/8/layout/vProcess5"/>
    <dgm:cxn modelId="{0BD75194-323C-C448-8414-008E673DF380}" type="presParOf" srcId="{F4FB0A8C-9788-F346-BDCE-3276CEF9D87A}" destId="{FE96DA06-C4AA-424D-AE24-578A9795AC1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1AF08-C1E2-9242-807F-03545FDCB114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7FDB3FF9-1B6C-B34A-901E-8CA9C4A76C7F}">
      <dgm:prSet phldrT="[Text]"/>
      <dgm:spPr>
        <a:solidFill>
          <a:srgbClr val="0E0062"/>
        </a:solidFill>
      </dgm:spPr>
      <dgm:t>
        <a:bodyPr/>
        <a:lstStyle/>
        <a:p>
          <a:r>
            <a:rPr lang="en-US" dirty="0"/>
            <a:t>76 medical centers with 115 million patients</a:t>
          </a:r>
        </a:p>
      </dgm:t>
    </dgm:pt>
    <dgm:pt modelId="{459173B3-C292-DE4C-88E3-8695CFCBFC7B}" type="parTrans" cxnId="{90145210-4CB8-234A-9124-9DDF889A51B7}">
      <dgm:prSet/>
      <dgm:spPr/>
      <dgm:t>
        <a:bodyPr/>
        <a:lstStyle/>
        <a:p>
          <a:endParaRPr lang="en-US"/>
        </a:p>
      </dgm:t>
    </dgm:pt>
    <dgm:pt modelId="{1F739250-5918-C74E-9F30-C741C3DD858C}" type="sibTrans" cxnId="{90145210-4CB8-234A-9124-9DDF889A51B7}">
      <dgm:prSet/>
      <dgm:spPr/>
      <dgm:t>
        <a:bodyPr/>
        <a:lstStyle/>
        <a:p>
          <a:endParaRPr lang="en-US"/>
        </a:p>
      </dgm:t>
    </dgm:pt>
    <dgm:pt modelId="{BFDF0498-0E92-A646-9AD7-5D2049CFCEC2}">
      <dgm:prSet phldrT="[Text]"/>
      <dgm:spPr>
        <a:solidFill>
          <a:srgbClr val="0E0062"/>
        </a:solidFill>
      </dgm:spPr>
      <dgm:t>
        <a:bodyPr/>
        <a:lstStyle/>
        <a:p>
          <a:r>
            <a:rPr lang="en-US" dirty="0"/>
            <a:t>TriNetX database</a:t>
          </a:r>
        </a:p>
      </dgm:t>
    </dgm:pt>
    <dgm:pt modelId="{AFC8FC92-B708-F045-A94F-A907A742118C}" type="parTrans" cxnId="{A44D29CB-A7B6-4248-8CB0-B1FB5CF73C63}">
      <dgm:prSet/>
      <dgm:spPr/>
      <dgm:t>
        <a:bodyPr/>
        <a:lstStyle/>
        <a:p>
          <a:endParaRPr lang="en-US"/>
        </a:p>
      </dgm:t>
    </dgm:pt>
    <dgm:pt modelId="{79954C8F-4FD5-A64A-BC40-64877AC80AF0}" type="sibTrans" cxnId="{A44D29CB-A7B6-4248-8CB0-B1FB5CF73C63}">
      <dgm:prSet/>
      <dgm:spPr/>
      <dgm:t>
        <a:bodyPr/>
        <a:lstStyle/>
        <a:p>
          <a:endParaRPr lang="en-US"/>
        </a:p>
      </dgm:t>
    </dgm:pt>
    <dgm:pt modelId="{887F803E-B665-0F46-9B47-17436F0967AF}">
      <dgm:prSet phldrT="[Text]"/>
      <dgm:spPr>
        <a:solidFill>
          <a:srgbClr val="0E0062"/>
        </a:solidFill>
      </dgm:spPr>
      <dgm:t>
        <a:bodyPr/>
        <a:lstStyle/>
        <a:p>
          <a:r>
            <a:rPr lang="en-US" dirty="0"/>
            <a:t>All database encounters between 01/01/2022 – 12/31/2022 with an ABG on admission</a:t>
          </a:r>
        </a:p>
      </dgm:t>
    </dgm:pt>
    <dgm:pt modelId="{72DA8AB7-6407-1F4B-AF16-06F027F48557}" type="parTrans" cxnId="{6DCE3B1F-38EA-9E45-8529-DA7E333AAD0C}">
      <dgm:prSet/>
      <dgm:spPr/>
      <dgm:t>
        <a:bodyPr/>
        <a:lstStyle/>
        <a:p>
          <a:endParaRPr lang="en-US"/>
        </a:p>
      </dgm:t>
    </dgm:pt>
    <dgm:pt modelId="{2A752743-9E45-8C4B-ABC6-4D1DA93E590C}" type="sibTrans" cxnId="{6DCE3B1F-38EA-9E45-8529-DA7E333AAD0C}">
      <dgm:prSet/>
      <dgm:spPr/>
      <dgm:t>
        <a:bodyPr/>
        <a:lstStyle/>
        <a:p>
          <a:endParaRPr lang="en-US"/>
        </a:p>
      </dgm:t>
    </dgm:pt>
    <dgm:pt modelId="{7161299D-F71F-2644-80CE-25ABBBAB806E}">
      <dgm:prSet phldrT="[Text]"/>
      <dgm:spPr>
        <a:solidFill>
          <a:srgbClr val="0E0062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r>
            <a: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dirty="0"/>
        </a:p>
      </dgm:t>
    </dgm:pt>
    <dgm:pt modelId="{8D1150E4-5B54-4449-99B3-53238364BC63}" type="parTrans" cxnId="{6D89DA65-ED53-E547-AD3E-5D6B6657E457}">
      <dgm:prSet/>
      <dgm:spPr/>
      <dgm:t>
        <a:bodyPr/>
        <a:lstStyle/>
        <a:p>
          <a:endParaRPr lang="en-US"/>
        </a:p>
      </dgm:t>
    </dgm:pt>
    <dgm:pt modelId="{8C5930B9-C489-354B-861D-08615C39E94C}" type="sibTrans" cxnId="{6D89DA65-ED53-E547-AD3E-5D6B6657E457}">
      <dgm:prSet/>
      <dgm:spPr/>
      <dgm:t>
        <a:bodyPr/>
        <a:lstStyle/>
        <a:p>
          <a:endParaRPr lang="en-US"/>
        </a:p>
      </dgm:t>
    </dgm:pt>
    <dgm:pt modelId="{79C4A986-283C-9E40-B379-049A17D12243}" type="pres">
      <dgm:prSet presAssocID="{B891AF08-C1E2-9242-807F-03545FDCB114}" presName="Name0" presStyleCnt="0">
        <dgm:presLayoutVars>
          <dgm:dir/>
          <dgm:resizeHandles val="exact"/>
        </dgm:presLayoutVars>
      </dgm:prSet>
      <dgm:spPr/>
    </dgm:pt>
    <dgm:pt modelId="{896C53E8-46D3-1C46-992A-503FF6815B43}" type="pres">
      <dgm:prSet presAssocID="{7FDB3FF9-1B6C-B34A-901E-8CA9C4A76C7F}" presName="node" presStyleLbl="node1" presStyleIdx="0" presStyleCnt="4">
        <dgm:presLayoutVars>
          <dgm:bulletEnabled val="1"/>
        </dgm:presLayoutVars>
      </dgm:prSet>
      <dgm:spPr/>
    </dgm:pt>
    <dgm:pt modelId="{4FDA0352-93E7-F54F-8873-999C2F44F1D7}" type="pres">
      <dgm:prSet presAssocID="{1F739250-5918-C74E-9F30-C741C3DD858C}" presName="sibTrans" presStyleLbl="sibTrans2D1" presStyleIdx="0" presStyleCnt="3"/>
      <dgm:spPr/>
    </dgm:pt>
    <dgm:pt modelId="{26C9BE09-0171-5A4C-8206-32C2CF960BE5}" type="pres">
      <dgm:prSet presAssocID="{1F739250-5918-C74E-9F30-C741C3DD858C}" presName="connectorText" presStyleLbl="sibTrans2D1" presStyleIdx="0" presStyleCnt="3"/>
      <dgm:spPr/>
    </dgm:pt>
    <dgm:pt modelId="{301FA5EA-0B6F-2E41-84ED-EB71CEA8A21C}" type="pres">
      <dgm:prSet presAssocID="{BFDF0498-0E92-A646-9AD7-5D2049CFCEC2}" presName="node" presStyleLbl="node1" presStyleIdx="1" presStyleCnt="4">
        <dgm:presLayoutVars>
          <dgm:bulletEnabled val="1"/>
        </dgm:presLayoutVars>
      </dgm:prSet>
      <dgm:spPr/>
    </dgm:pt>
    <dgm:pt modelId="{01DBA9CB-A911-EF4F-84D1-308413D0FD89}" type="pres">
      <dgm:prSet presAssocID="{79954C8F-4FD5-A64A-BC40-64877AC80AF0}" presName="sibTrans" presStyleLbl="sibTrans2D1" presStyleIdx="1" presStyleCnt="3"/>
      <dgm:spPr/>
    </dgm:pt>
    <dgm:pt modelId="{1FB0E403-07DB-F741-99A3-F0BB6ECA88E5}" type="pres">
      <dgm:prSet presAssocID="{79954C8F-4FD5-A64A-BC40-64877AC80AF0}" presName="connectorText" presStyleLbl="sibTrans2D1" presStyleIdx="1" presStyleCnt="3"/>
      <dgm:spPr/>
    </dgm:pt>
    <dgm:pt modelId="{719419AF-2AEA-3044-8ADF-E826E13EC804}" type="pres">
      <dgm:prSet presAssocID="{887F803E-B665-0F46-9B47-17436F0967AF}" presName="node" presStyleLbl="node1" presStyleIdx="2" presStyleCnt="4">
        <dgm:presLayoutVars>
          <dgm:bulletEnabled val="1"/>
        </dgm:presLayoutVars>
      </dgm:prSet>
      <dgm:spPr/>
    </dgm:pt>
    <dgm:pt modelId="{7BE8643E-B81D-3D4A-B36D-9AB556D9E0F9}" type="pres">
      <dgm:prSet presAssocID="{2A752743-9E45-8C4B-ABC6-4D1DA93E590C}" presName="sibTrans" presStyleLbl="sibTrans2D1" presStyleIdx="2" presStyleCnt="3"/>
      <dgm:spPr/>
    </dgm:pt>
    <dgm:pt modelId="{C984F0DA-46B0-8043-9CB7-C06DAC4975AF}" type="pres">
      <dgm:prSet presAssocID="{2A752743-9E45-8C4B-ABC6-4D1DA93E590C}" presName="connectorText" presStyleLbl="sibTrans2D1" presStyleIdx="2" presStyleCnt="3"/>
      <dgm:spPr/>
    </dgm:pt>
    <dgm:pt modelId="{F7B64E8F-AE7E-0E4B-A776-C6FECE773861}" type="pres">
      <dgm:prSet presAssocID="{7161299D-F71F-2644-80CE-25ABBBAB806E}" presName="node" presStyleLbl="node1" presStyleIdx="3" presStyleCnt="4">
        <dgm:presLayoutVars>
          <dgm:bulletEnabled val="1"/>
        </dgm:presLayoutVars>
      </dgm:prSet>
      <dgm:spPr/>
    </dgm:pt>
  </dgm:ptLst>
  <dgm:cxnLst>
    <dgm:cxn modelId="{FE6D2C0B-DB36-6148-97E6-3E58DF410213}" type="presOf" srcId="{2A752743-9E45-8C4B-ABC6-4D1DA93E590C}" destId="{7BE8643E-B81D-3D4A-B36D-9AB556D9E0F9}" srcOrd="0" destOrd="0" presId="urn:microsoft.com/office/officeart/2005/8/layout/process1"/>
    <dgm:cxn modelId="{90145210-4CB8-234A-9124-9DDF889A51B7}" srcId="{B891AF08-C1E2-9242-807F-03545FDCB114}" destId="{7FDB3FF9-1B6C-B34A-901E-8CA9C4A76C7F}" srcOrd="0" destOrd="0" parTransId="{459173B3-C292-DE4C-88E3-8695CFCBFC7B}" sibTransId="{1F739250-5918-C74E-9F30-C741C3DD858C}"/>
    <dgm:cxn modelId="{6DCE3B1F-38EA-9E45-8529-DA7E333AAD0C}" srcId="{B891AF08-C1E2-9242-807F-03545FDCB114}" destId="{887F803E-B665-0F46-9B47-17436F0967AF}" srcOrd="2" destOrd="0" parTransId="{72DA8AB7-6407-1F4B-AF16-06F027F48557}" sibTransId="{2A752743-9E45-8C4B-ABC6-4D1DA93E590C}"/>
    <dgm:cxn modelId="{43E6BB3B-596F-3C4D-A581-F0FAFF58706B}" type="presOf" srcId="{887F803E-B665-0F46-9B47-17436F0967AF}" destId="{719419AF-2AEA-3044-8ADF-E826E13EC804}" srcOrd="0" destOrd="0" presId="urn:microsoft.com/office/officeart/2005/8/layout/process1"/>
    <dgm:cxn modelId="{ADD2085C-2A8A-5B48-82B8-255BC928941C}" type="presOf" srcId="{2A752743-9E45-8C4B-ABC6-4D1DA93E590C}" destId="{C984F0DA-46B0-8043-9CB7-C06DAC4975AF}" srcOrd="1" destOrd="0" presId="urn:microsoft.com/office/officeart/2005/8/layout/process1"/>
    <dgm:cxn modelId="{6D89DA65-ED53-E547-AD3E-5D6B6657E457}" srcId="{B891AF08-C1E2-9242-807F-03545FDCB114}" destId="{7161299D-F71F-2644-80CE-25ABBBAB806E}" srcOrd="3" destOrd="0" parTransId="{8D1150E4-5B54-4449-99B3-53238364BC63}" sibTransId="{8C5930B9-C489-354B-861D-08615C39E94C}"/>
    <dgm:cxn modelId="{AC56CB6D-471E-6C49-9D9C-F034E4E60AC3}" type="presOf" srcId="{B891AF08-C1E2-9242-807F-03545FDCB114}" destId="{79C4A986-283C-9E40-B379-049A17D12243}" srcOrd="0" destOrd="0" presId="urn:microsoft.com/office/officeart/2005/8/layout/process1"/>
    <dgm:cxn modelId="{092390A1-C858-2942-B601-70835962410F}" type="presOf" srcId="{7FDB3FF9-1B6C-B34A-901E-8CA9C4A76C7F}" destId="{896C53E8-46D3-1C46-992A-503FF6815B43}" srcOrd="0" destOrd="0" presId="urn:microsoft.com/office/officeart/2005/8/layout/process1"/>
    <dgm:cxn modelId="{ADA4F8AE-6892-0548-9225-D69DFE97D409}" type="presOf" srcId="{7161299D-F71F-2644-80CE-25ABBBAB806E}" destId="{F7B64E8F-AE7E-0E4B-A776-C6FECE773861}" srcOrd="0" destOrd="0" presId="urn:microsoft.com/office/officeart/2005/8/layout/process1"/>
    <dgm:cxn modelId="{B58641AF-4685-E14F-9DE0-4D5AF8D83537}" type="presOf" srcId="{79954C8F-4FD5-A64A-BC40-64877AC80AF0}" destId="{01DBA9CB-A911-EF4F-84D1-308413D0FD89}" srcOrd="0" destOrd="0" presId="urn:microsoft.com/office/officeart/2005/8/layout/process1"/>
    <dgm:cxn modelId="{5C4601C7-A959-F942-A2C7-D8A8F2D24A05}" type="presOf" srcId="{BFDF0498-0E92-A646-9AD7-5D2049CFCEC2}" destId="{301FA5EA-0B6F-2E41-84ED-EB71CEA8A21C}" srcOrd="0" destOrd="0" presId="urn:microsoft.com/office/officeart/2005/8/layout/process1"/>
    <dgm:cxn modelId="{A44D29CB-A7B6-4248-8CB0-B1FB5CF73C63}" srcId="{B891AF08-C1E2-9242-807F-03545FDCB114}" destId="{BFDF0498-0E92-A646-9AD7-5D2049CFCEC2}" srcOrd="1" destOrd="0" parTransId="{AFC8FC92-B708-F045-A94F-A907A742118C}" sibTransId="{79954C8F-4FD5-A64A-BC40-64877AC80AF0}"/>
    <dgm:cxn modelId="{0ECD0CD3-DA80-2142-BB88-5798606EF157}" type="presOf" srcId="{79954C8F-4FD5-A64A-BC40-64877AC80AF0}" destId="{1FB0E403-07DB-F741-99A3-F0BB6ECA88E5}" srcOrd="1" destOrd="0" presId="urn:microsoft.com/office/officeart/2005/8/layout/process1"/>
    <dgm:cxn modelId="{DCB6DCDA-92EF-FE4A-B8F5-222D7F146DFB}" type="presOf" srcId="{1F739250-5918-C74E-9F30-C741C3DD858C}" destId="{26C9BE09-0171-5A4C-8206-32C2CF960BE5}" srcOrd="1" destOrd="0" presId="urn:microsoft.com/office/officeart/2005/8/layout/process1"/>
    <dgm:cxn modelId="{6F901AE2-F1BC-6048-B11E-323CBBFC40D7}" type="presOf" srcId="{1F739250-5918-C74E-9F30-C741C3DD858C}" destId="{4FDA0352-93E7-F54F-8873-999C2F44F1D7}" srcOrd="0" destOrd="0" presId="urn:microsoft.com/office/officeart/2005/8/layout/process1"/>
    <dgm:cxn modelId="{78DD79A7-553D-2946-ADD0-3D2B0592231C}" type="presParOf" srcId="{79C4A986-283C-9E40-B379-049A17D12243}" destId="{896C53E8-46D3-1C46-992A-503FF6815B43}" srcOrd="0" destOrd="0" presId="urn:microsoft.com/office/officeart/2005/8/layout/process1"/>
    <dgm:cxn modelId="{C53B754E-6F57-2249-9863-E9A2066320ED}" type="presParOf" srcId="{79C4A986-283C-9E40-B379-049A17D12243}" destId="{4FDA0352-93E7-F54F-8873-999C2F44F1D7}" srcOrd="1" destOrd="0" presId="urn:microsoft.com/office/officeart/2005/8/layout/process1"/>
    <dgm:cxn modelId="{99DF3264-326D-2D45-B0AE-79A99D2DD47F}" type="presParOf" srcId="{4FDA0352-93E7-F54F-8873-999C2F44F1D7}" destId="{26C9BE09-0171-5A4C-8206-32C2CF960BE5}" srcOrd="0" destOrd="0" presId="urn:microsoft.com/office/officeart/2005/8/layout/process1"/>
    <dgm:cxn modelId="{958E3CF6-437A-9F4D-A0DF-3BB82DD0D18B}" type="presParOf" srcId="{79C4A986-283C-9E40-B379-049A17D12243}" destId="{301FA5EA-0B6F-2E41-84ED-EB71CEA8A21C}" srcOrd="2" destOrd="0" presId="urn:microsoft.com/office/officeart/2005/8/layout/process1"/>
    <dgm:cxn modelId="{4ED391F2-0ECC-2B46-93EF-20D2844F6230}" type="presParOf" srcId="{79C4A986-283C-9E40-B379-049A17D12243}" destId="{01DBA9CB-A911-EF4F-84D1-308413D0FD89}" srcOrd="3" destOrd="0" presId="urn:microsoft.com/office/officeart/2005/8/layout/process1"/>
    <dgm:cxn modelId="{76007270-CE52-564E-B27F-83F44BCDCE38}" type="presParOf" srcId="{01DBA9CB-A911-EF4F-84D1-308413D0FD89}" destId="{1FB0E403-07DB-F741-99A3-F0BB6ECA88E5}" srcOrd="0" destOrd="0" presId="urn:microsoft.com/office/officeart/2005/8/layout/process1"/>
    <dgm:cxn modelId="{3AC5CEF5-3669-A644-B173-1C846A15510A}" type="presParOf" srcId="{79C4A986-283C-9E40-B379-049A17D12243}" destId="{719419AF-2AEA-3044-8ADF-E826E13EC804}" srcOrd="4" destOrd="0" presId="urn:microsoft.com/office/officeart/2005/8/layout/process1"/>
    <dgm:cxn modelId="{601E15F5-8920-3A4A-A2FC-1385C4B30D85}" type="presParOf" srcId="{79C4A986-283C-9E40-B379-049A17D12243}" destId="{7BE8643E-B81D-3D4A-B36D-9AB556D9E0F9}" srcOrd="5" destOrd="0" presId="urn:microsoft.com/office/officeart/2005/8/layout/process1"/>
    <dgm:cxn modelId="{EC5C8C0D-24F0-1640-A52A-F0F0F7C8C2D3}" type="presParOf" srcId="{7BE8643E-B81D-3D4A-B36D-9AB556D9E0F9}" destId="{C984F0DA-46B0-8043-9CB7-C06DAC4975AF}" srcOrd="0" destOrd="0" presId="urn:microsoft.com/office/officeart/2005/8/layout/process1"/>
    <dgm:cxn modelId="{851F7B72-628E-1D4A-BC5B-5D7B50F9198B}" type="presParOf" srcId="{79C4A986-283C-9E40-B379-049A17D12243}" destId="{F7B64E8F-AE7E-0E4B-A776-C6FECE77386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322D9-536E-674B-94C6-D200420EFFC7}">
      <dsp:nvSpPr>
        <dsp:cNvPr id="0" name=""/>
        <dsp:cNvSpPr/>
      </dsp:nvSpPr>
      <dsp:spPr>
        <a:xfrm>
          <a:off x="3429100" y="1219226"/>
          <a:ext cx="30824551" cy="7483173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3648275" y="1438401"/>
        <a:ext cx="20988515" cy="7044823"/>
      </dsp:txXfrm>
    </dsp:sp>
    <dsp:sp modelId="{5BE40C96-7A04-6447-801F-4E6FEF8BE42C}">
      <dsp:nvSpPr>
        <dsp:cNvPr id="0" name=""/>
        <dsp:cNvSpPr/>
      </dsp:nvSpPr>
      <dsp:spPr>
        <a:xfrm>
          <a:off x="5105266" y="11506188"/>
          <a:ext cx="27563611" cy="8458153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352997" y="11753919"/>
        <a:ext cx="19283517" cy="7962691"/>
      </dsp:txXfrm>
    </dsp:sp>
    <dsp:sp modelId="{73C296CE-DC3E-3540-B092-0613AC137975}">
      <dsp:nvSpPr>
        <dsp:cNvPr id="0" name=""/>
        <dsp:cNvSpPr/>
      </dsp:nvSpPr>
      <dsp:spPr>
        <a:xfrm>
          <a:off x="3124217" y="23317207"/>
          <a:ext cx="31400369" cy="3707296"/>
        </a:xfrm>
        <a:prstGeom prst="roundRect">
          <a:avLst>
            <a:gd name="adj" fmla="val 10000"/>
          </a:avLst>
        </a:prstGeom>
        <a:solidFill>
          <a:srgbClr val="AB212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endParaRPr lang="en-US" sz="65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60325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9956463" algn="l"/>
            </a:tabLst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Sensitivity, Specificity, and PPV/NPV of TcCO2 for Hypercapnia</a:t>
          </a:r>
          <a:endParaRPr lang="en-US" sz="6500" kern="1200" dirty="0"/>
        </a:p>
      </dsp:txBody>
      <dsp:txXfrm>
        <a:off x="3232800" y="23425790"/>
        <a:ext cx="22314978" cy="3490130"/>
      </dsp:txXfrm>
    </dsp:sp>
    <dsp:sp modelId="{849D6831-B7D5-E443-9FAD-337B7324635C}">
      <dsp:nvSpPr>
        <dsp:cNvPr id="0" name=""/>
        <dsp:cNvSpPr/>
      </dsp:nvSpPr>
      <dsp:spPr>
        <a:xfrm>
          <a:off x="15544777" y="7238982"/>
          <a:ext cx="6225921" cy="6225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6945609" y="7238982"/>
        <a:ext cx="3424257" cy="4685006"/>
      </dsp:txXfrm>
    </dsp:sp>
    <dsp:sp modelId="{5CBAAACE-868C-7C40-80EE-1A7718087569}">
      <dsp:nvSpPr>
        <dsp:cNvPr id="0" name=""/>
        <dsp:cNvSpPr/>
      </dsp:nvSpPr>
      <dsp:spPr>
        <a:xfrm>
          <a:off x="15620974" y="18516586"/>
          <a:ext cx="6225921" cy="622592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7021806" y="18516586"/>
        <a:ext cx="3424257" cy="4685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C53E8-46D3-1C46-992A-503FF6815B43}">
      <dsp:nvSpPr>
        <dsp:cNvPr id="0" name=""/>
        <dsp:cNvSpPr/>
      </dsp:nvSpPr>
      <dsp:spPr>
        <a:xfrm>
          <a:off x="12858" y="1666160"/>
          <a:ext cx="5622131" cy="3373278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76 medical centers with 115 million patients</a:t>
          </a:r>
        </a:p>
      </dsp:txBody>
      <dsp:txXfrm>
        <a:off x="111658" y="1764960"/>
        <a:ext cx="5424531" cy="3175678"/>
      </dsp:txXfrm>
    </dsp:sp>
    <dsp:sp modelId="{4FDA0352-93E7-F54F-8873-999C2F44F1D7}">
      <dsp:nvSpPr>
        <dsp:cNvPr id="0" name=""/>
        <dsp:cNvSpPr/>
      </dsp:nvSpPr>
      <dsp:spPr>
        <a:xfrm>
          <a:off x="6197203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6197203" y="2934513"/>
        <a:ext cx="834324" cy="836572"/>
      </dsp:txXfrm>
    </dsp:sp>
    <dsp:sp modelId="{301FA5EA-0B6F-2E41-84ED-EB71CEA8A21C}">
      <dsp:nvSpPr>
        <dsp:cNvPr id="0" name=""/>
        <dsp:cNvSpPr/>
      </dsp:nvSpPr>
      <dsp:spPr>
        <a:xfrm>
          <a:off x="7883842" y="1666160"/>
          <a:ext cx="5622131" cy="3373278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TriNetX database</a:t>
          </a:r>
        </a:p>
      </dsp:txBody>
      <dsp:txXfrm>
        <a:off x="7982642" y="1764960"/>
        <a:ext cx="5424531" cy="3175678"/>
      </dsp:txXfrm>
    </dsp:sp>
    <dsp:sp modelId="{01DBA9CB-A911-EF4F-84D1-308413D0FD89}">
      <dsp:nvSpPr>
        <dsp:cNvPr id="0" name=""/>
        <dsp:cNvSpPr/>
      </dsp:nvSpPr>
      <dsp:spPr>
        <a:xfrm>
          <a:off x="14068186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14068186" y="2934513"/>
        <a:ext cx="834324" cy="836572"/>
      </dsp:txXfrm>
    </dsp:sp>
    <dsp:sp modelId="{719419AF-2AEA-3044-8ADF-E826E13EC804}">
      <dsp:nvSpPr>
        <dsp:cNvPr id="0" name=""/>
        <dsp:cNvSpPr/>
      </dsp:nvSpPr>
      <dsp:spPr>
        <a:xfrm>
          <a:off x="15754826" y="1666160"/>
          <a:ext cx="5622131" cy="3373278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All database encounters between 01/01/2022 – 12/31/2022 with an ABG on admission</a:t>
          </a:r>
        </a:p>
      </dsp:txBody>
      <dsp:txXfrm>
        <a:off x="15853626" y="1764960"/>
        <a:ext cx="5424531" cy="3175678"/>
      </dsp:txXfrm>
    </dsp:sp>
    <dsp:sp modelId="{7BE8643E-B81D-3D4A-B36D-9AB556D9E0F9}">
      <dsp:nvSpPr>
        <dsp:cNvPr id="0" name=""/>
        <dsp:cNvSpPr/>
      </dsp:nvSpPr>
      <dsp:spPr>
        <a:xfrm>
          <a:off x="21939170" y="2655655"/>
          <a:ext cx="1191891" cy="1394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21939170" y="2934513"/>
        <a:ext cx="834324" cy="836572"/>
      </dsp:txXfrm>
    </dsp:sp>
    <dsp:sp modelId="{F7B64E8F-AE7E-0E4B-A776-C6FECE773861}">
      <dsp:nvSpPr>
        <dsp:cNvPr id="0" name=""/>
        <dsp:cNvSpPr/>
      </dsp:nvSpPr>
      <dsp:spPr>
        <a:xfrm>
          <a:off x="23625809" y="1666160"/>
          <a:ext cx="5622131" cy="3373278"/>
        </a:xfrm>
        <a:prstGeom prst="roundRect">
          <a:avLst>
            <a:gd name="adj" fmla="val 10000"/>
          </a:avLst>
        </a:prstGeom>
        <a:solidFill>
          <a:srgbClr val="0E006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197,698 ABGs </a:t>
          </a:r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(58% critical care, 55% male, 35% ventilated, 65% non-Hispanic white, 14% Black) </a:t>
          </a:r>
          <a:endParaRPr lang="en-US" sz="3800" kern="1200" dirty="0"/>
        </a:p>
      </dsp:txBody>
      <dsp:txXfrm>
        <a:off x="23724609" y="1764960"/>
        <a:ext cx="5424531" cy="3175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E7595-ED89-DE42-B5E7-73EC3FD99D7C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D7045-CDE4-F64E-9249-47AC85D5C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Preparing your poster for printing: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Go to File &gt; Save As. Under Save as type (Windows) or Format (OS X), select PDF.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1200" dirty="0"/>
              <a:t>Open the PDF in Adobe Photoshop. Go to File &gt; Save As. Under Format, select JPEG or TIFF. Choose a location and file name for your file and click Save. Click OK on the default save settings.</a:t>
            </a:r>
          </a:p>
          <a:p>
            <a:pPr marL="742950" indent="-74295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DO NOT SAVE TO A JPEG OR TIFF FROM POWERPOINT!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48 inches wide X 36 inches high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for graph:</a:t>
            </a:r>
          </a:p>
          <a:p>
            <a:r>
              <a:rPr lang="en-US" dirty="0"/>
              <a:t>* Create first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PaCO2 = </a:t>
            </a:r>
            <a:r>
              <a:rPr lang="en-US" dirty="0" err="1"/>
              <a:t>rnormal</a:t>
            </a:r>
            <a:r>
              <a:rPr lang="en-US" dirty="0"/>
              <a:t>(42.6, 17.3)</a:t>
            </a:r>
          </a:p>
          <a:p>
            <a:endParaRPr lang="en-US" dirty="0"/>
          </a:p>
          <a:p>
            <a:r>
              <a:rPr lang="en-US" dirty="0"/>
              <a:t>histogram PaCO2, bin(20) normal color(navy)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title("Distribution of PaCO₂ from TriNetX") ///</a:t>
            </a:r>
          </a:p>
          <a:p>
            <a:r>
              <a:rPr lang="en-US" dirty="0"/>
              <a:t>    name(hist1, replace)</a:t>
            </a:r>
          </a:p>
          <a:p>
            <a:endParaRPr lang="en-US" dirty="0"/>
          </a:p>
          <a:p>
            <a:r>
              <a:rPr lang="en-US" dirty="0"/>
              <a:t>* Create second histogram and save it</a:t>
            </a:r>
          </a:p>
          <a:p>
            <a:r>
              <a:rPr lang="en-US" dirty="0"/>
              <a:t>clear</a:t>
            </a:r>
          </a:p>
          <a:p>
            <a:r>
              <a:rPr lang="en-US" dirty="0"/>
              <a:t>set </a:t>
            </a:r>
            <a:r>
              <a:rPr lang="en-US" dirty="0" err="1"/>
              <a:t>obs</a:t>
            </a:r>
            <a:r>
              <a:rPr lang="en-US" dirty="0"/>
              <a:t> 1000</a:t>
            </a:r>
          </a:p>
          <a:p>
            <a:r>
              <a:rPr lang="en-US" dirty="0"/>
              <a:t>gen TcCO2 = </a:t>
            </a:r>
            <a:r>
              <a:rPr lang="en-US" dirty="0" err="1"/>
              <a:t>rnormal</a:t>
            </a:r>
            <a:r>
              <a:rPr lang="en-US" dirty="0"/>
              <a:t>(50, 17.3)</a:t>
            </a:r>
          </a:p>
          <a:p>
            <a:endParaRPr lang="en-US" dirty="0"/>
          </a:p>
          <a:p>
            <a:r>
              <a:rPr lang="en-US" dirty="0"/>
              <a:t>histogram TcCO2, bin(20) normal color(maroon) ///</a:t>
            </a:r>
          </a:p>
          <a:p>
            <a:r>
              <a:rPr lang="en-US" dirty="0"/>
              <a:t>    </a:t>
            </a:r>
            <a:r>
              <a:rPr lang="en-US" dirty="0" err="1"/>
              <a:t>xscale</a:t>
            </a:r>
            <a:r>
              <a:rPr lang="en-US" dirty="0"/>
              <a:t>(range(10 100)) </a:t>
            </a:r>
            <a:r>
              <a:rPr lang="en-US" dirty="0" err="1"/>
              <a:t>xlabel</a:t>
            </a:r>
            <a:r>
              <a:rPr lang="en-US" dirty="0"/>
              <a:t>(10(10)100) ///</a:t>
            </a:r>
          </a:p>
          <a:p>
            <a:r>
              <a:rPr lang="en-US" dirty="0"/>
              <a:t>    title("Simulated Distribution of TcCO₂") ///</a:t>
            </a:r>
          </a:p>
          <a:p>
            <a:r>
              <a:rPr lang="en-US" dirty="0"/>
              <a:t>    name(hist2, replace)</a:t>
            </a:r>
          </a:p>
          <a:p>
            <a:endParaRPr lang="en-US" dirty="0"/>
          </a:p>
          <a:p>
            <a:r>
              <a:rPr lang="en-US" dirty="0"/>
              <a:t>* Combine the two graphs side-by-side</a:t>
            </a:r>
          </a:p>
          <a:p>
            <a:r>
              <a:rPr lang="en-US" dirty="0"/>
              <a:t>graph combine hist1 hist2, cols(2)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D7045-CDE4-F64E-9249-47AC85D5C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0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3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3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5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6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6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4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3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CEA9A-37A9-48AB-B3C1-DBCDC4B264FB}" type="datetimeFigureOut">
              <a:rPr lang="en-US" smtClean="0"/>
              <a:pPr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4982F-5447-4FC4-AFCE-5F7174C58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0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0"/>
            <a:ext cx="43891200" cy="3733800"/>
          </a:xfrm>
          <a:prstGeom prst="rect">
            <a:avLst/>
          </a:prstGeom>
          <a:gradFill flip="none" rotWithShape="1">
            <a:gsLst>
              <a:gs pos="0">
                <a:srgbClr val="AB212F"/>
              </a:gs>
              <a:gs pos="100000">
                <a:srgbClr val="0E0062"/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94354" y="0"/>
            <a:ext cx="43822708" cy="381642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Is an ABG really necessary to detect Hypercapnia? </a:t>
            </a:r>
          </a:p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An In-Silico Simulation of Transcutaneous CO2 to Identify Hypercapnia on Admission </a:t>
            </a:r>
            <a:endParaRPr lang="en-US" sz="20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Dustin M Anderson-Bell MD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48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Brian W Locke MD MSc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n-US" sz="3600" dirty="0">
              <a:solidFill>
                <a:schemeClr val="bg1"/>
              </a:solidFill>
              <a:effectLst/>
              <a:latin typeface="Helvetic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1: University of Utah Health, Division of Pulmonary and Critical Care; 2: Intermountain Medical Center, Division of Pulmonary and Critical Care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733800"/>
            <a:ext cx="43891200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19200" y="4248150"/>
            <a:ext cx="1303020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19200" y="5276850"/>
            <a:ext cx="13030200" cy="10679847"/>
          </a:xfrm>
          <a:prstGeom prst="rect">
            <a:avLst/>
          </a:prstGeom>
          <a:solidFill>
            <a:srgbClr val="AB212F"/>
          </a:solidFill>
          <a:ln w="25400">
            <a:solidFill>
              <a:srgbClr val="0E0062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Problem: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Accurate detection of elevated arterial CO₂ (PaCO₂) is essential for studying hypercapnic respiratory failure.</a:t>
            </a:r>
          </a:p>
          <a:p>
            <a:pPr algn="l">
              <a:buNone/>
            </a:pPr>
            <a:endParaRPr lang="en-US" sz="48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>
              <a:buNone/>
            </a:pPr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Gap: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The invasive gold-standard ABG may deter participation, and the accuracy of non-invasive transcutaneous CO₂ (TcCO₂) sensors remains uncertain.</a:t>
            </a:r>
          </a:p>
          <a:p>
            <a:pPr algn="l"/>
            <a:endParaRPr lang="en-US" sz="4800" b="1" i="0" u="none" strike="noStrike" dirty="0">
              <a:solidFill>
                <a:schemeClr val="bg1"/>
              </a:solidFill>
              <a:effectLst/>
              <a:latin typeface="Helvetica" pitchFamily="2" charset="0"/>
              <a:cs typeface="Arial" panose="020B0604020202020204" pitchFamily="34" charset="0"/>
            </a:endParaRPr>
          </a:p>
          <a:p>
            <a:pPr algn="l"/>
            <a:r>
              <a:rPr lang="en-US" sz="4800" b="1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Objective:</a:t>
            </a:r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 Simulate TcCO₂ accuracy using published error estimates (Conway et al., 2017) to assess its ability to identify hypercapnia in hospitalized adults.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ptos" panose="020B0004020202020204" pitchFamily="34" charset="0"/>
              <a:buChar char="-"/>
            </a:pPr>
            <a:endParaRPr lang="en-US" sz="40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00150" y="16836390"/>
            <a:ext cx="1304544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813250" y="14180650"/>
            <a:ext cx="1305182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814253" y="15215939"/>
            <a:ext cx="13035153" cy="4893647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Patients receiving ABGs may have more extreme PaCO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2 derangements than those without ABGs.</a:t>
            </a:r>
          </a:p>
          <a:p>
            <a:pPr marL="571500" marR="0" indent="-5715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kern="100" dirty="0">
              <a:solidFill>
                <a:schemeClr val="bg1"/>
              </a:solidFill>
              <a:effectLst/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effectLst/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Disagreement between TcCO2 and PaCO2 may be non-Gaussian.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6E970B-2B03-DCC6-64B8-51F88E4D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336327"/>
            <a:ext cx="6172200" cy="22456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707370-017C-AEE0-5988-0A98337716B3}"/>
              </a:ext>
            </a:extLst>
          </p:cNvPr>
          <p:cNvSpPr txBox="1"/>
          <p:nvPr/>
        </p:nvSpPr>
        <p:spPr>
          <a:xfrm>
            <a:off x="13274566" y="19423117"/>
            <a:ext cx="18473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A2606-1923-8B43-546A-B3CB3B0D505B}"/>
              </a:ext>
            </a:extLst>
          </p:cNvPr>
          <p:cNvCxnSpPr/>
          <p:nvPr/>
        </p:nvCxnSpPr>
        <p:spPr>
          <a:xfrm>
            <a:off x="0" y="29946600"/>
            <a:ext cx="4382270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124536E-1174-C229-992C-11FB6C866B7D}"/>
              </a:ext>
            </a:extLst>
          </p:cNvPr>
          <p:cNvSpPr txBox="1"/>
          <p:nvPr/>
        </p:nvSpPr>
        <p:spPr>
          <a:xfrm>
            <a:off x="29794200" y="5285874"/>
            <a:ext cx="13030200" cy="7109639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In simulation, TcCO2 would have been highly accurate for identifying hypercapnia in those who received ABGs  because most obtained PaCO2 values are outside the TcCO2-PaCO2 use limits of agreement.</a:t>
            </a:r>
          </a:p>
          <a:p>
            <a:pPr marL="571500" marR="0" indent="-571500" algn="just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4800" kern="100" dirty="0">
              <a:solidFill>
                <a:schemeClr val="bg1"/>
              </a:solidFill>
              <a:latin typeface="Helvetica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algn="just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Next steps:  Similar testing for test characteristics in other populations (</a:t>
            </a:r>
            <a:r>
              <a:rPr lang="en-US" sz="4800" kern="100" dirty="0" err="1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ie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outpatient setting, critically ill, </a:t>
            </a:r>
            <a:r>
              <a:rPr lang="en-US" sz="4800" kern="100" dirty="0" err="1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etc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A33F96-F3C4-9F85-5A50-2033F4E43E70}"/>
              </a:ext>
            </a:extLst>
          </p:cNvPr>
          <p:cNvSpPr txBox="1"/>
          <p:nvPr/>
        </p:nvSpPr>
        <p:spPr>
          <a:xfrm>
            <a:off x="29788758" y="4262044"/>
            <a:ext cx="1303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1116" name="Picture 9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AADFADF-3746-03FF-2BFE-DD1612169CF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9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E5066DA-014B-1BC6-92BA-EFBFDFF69BC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F9F49A5-1258-4A92-0DBB-BE20021B4EE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3" name="Picture 8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F16C2B2-7AD2-F2CF-5212-46A39FBEA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9385BE5-CC7E-94E8-77E2-EAE601D7A7B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" name="Picture 8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76F49BD-310E-3877-27D8-E7A2018E9E2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735F683-0718-BD6C-4786-12D23816236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9" name="Picture 8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FB7B0C4-074D-C8CA-4AE4-FF6C6410FFD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3F1E4-09EE-E4E2-9025-9EB8423997B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7" name="Picture 8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06CED66-89AE-52B6-258E-F9F0476216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94D0C9C-9341-4E61-E3E4-92CCC67E6C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8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7F11C07-20B9-B041-9D85-9EFE4E0719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8EEA98-4587-0C9D-E2FD-8D19B8E103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79C5A98A-FE30-6902-4253-60DE01518E6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17F6C6D-FF30-7DFD-A4B8-992E142E4EE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1" name="Picture 7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86386B-0823-0191-420C-65A5BECDC13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27C9B3-6929-6C3A-8FB6-F5A87B90EA1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9" name="Picture 7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EFB3568-56E5-1B0C-7C45-AA2DF3FAE7B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595EA61-165A-39A4-1F84-DEBF4410AD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A98DFA6-9224-EB46-5F2A-E2F17E7E37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86FE0AAD-6442-E256-D4AF-7352DA98078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7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0005052-816B-7C7B-F0A4-DF436E2990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FCDB2A2-8B6A-7AC1-3F8C-B13FD2CACBA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6456AC8-97BA-B003-F051-B2B82E75AB2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062C6E4-477B-AA9B-E71B-337806308EC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67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2D17401E-9818-033F-C323-309967CBB0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06ED62F3-1B29-83E8-AB1B-16D7EB83F21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2ACFC2F-9774-301F-57E7-C5E9F441746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27498D6-91C1-116C-A076-B029EBE0E42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B244D64-C6A5-E329-39F6-E0546EF3A14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1205F7A8-A900-B33A-AC5C-F730C666F4E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B058F39D-0503-0075-E764-A6B6C77611C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AFB6C5-F893-A094-B426-B6F38578DE6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CE4D8B21-170D-64EE-E20A-7CD67FC7D56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D38C7C6-F1CA-8449-C0D0-D46DB6AE852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DFD7F-4455-DCEB-62FC-55DBD65AAF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2E26039-4881-DA31-DF97-D50E8CAAA12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935676F8-63C4-52DE-E16B-C6D841F031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1C7F781-2F97-A77F-94F4-A55183F70E3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F239773-B9BE-DADD-9D84-F678B4D0CD3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7CEB300-074F-6867-2CD7-C51F9ABFDC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6515364-7E74-5EDD-FCFC-1339C10ACEC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AC46ACD5-C238-BF98-7F46-DCE021DF2F3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C5B6EBDF-43DB-2501-2641-25A8D61758E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51E26A8-0209-82AD-6ED7-F8B8C48A9EB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7FD9F7D-EC45-49C4-2666-F7E66A53ED1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C667C31-E067-1302-3F9F-5266867DD2D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B4B1233-71CF-3F99-DEAE-67A240848DD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9B0D8DB-AA7E-3E20-0934-ECBF939FB99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E157CA47-6ABD-6679-D92E-AC09ABC8F07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B97345F7-1175-982F-04AF-33B88829E9F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637F625-56AD-938F-EA73-C521D9E89FD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9E98850-9FC9-0EAE-D840-49BC19E28C7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184F961D-E8B7-443B-DE11-F49979EFE98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B80DC6DD-1841-7851-5A5D-BDE25F25DDB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F7D4637-AF26-6DD9-DEFF-62D0DE4E5BB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BCD2A8E-7AA3-BEAC-040C-3C786243F7F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D4900E4-29AD-E7EE-18CE-B496A053DD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FC10F27F-AA87-9E96-B9A8-EA2FF4E798D7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79D5295-9C97-04F4-02ED-4663CCAC8BC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499EEAD-B6D0-EC72-1901-61D314997E4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38F3ADC3-C33E-C52E-B889-0BE1D881A3E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6E6C5731-08CF-02AD-F07A-7485F3AC04F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A121639-C918-F929-7241-058C3C080BEF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23FF171D-43AD-6308-58C9-25411AAE537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F0533E5-2077-2F2D-A031-38E58862817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D1A09E7-64FB-9283-C824-249D2DA9A20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31F4C300-6FEF-197C-2C79-F69780AFF5A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F75E830-4475-2E67-869B-7E81921B52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EA4EDFF-8E5D-84CB-A13C-EA6F1F42E95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C41E2E6-DA1A-5F01-27FF-B1B378364ED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07DF1627-62CB-1C32-6279-BFC7172908F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5A72BA68-BB83-7231-FA61-C3D63CF24E5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9F5C70AA-855A-B32B-1537-9823FEF4281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832CCBE-3E2D-068B-611A-1633FBE705B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10B716B2-2B48-C5FE-1241-CF7EFD64202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DCA956E5-87A2-DEBD-05F7-A0002F04693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ABF7C0D-EB5D-93A3-8226-3BFC43AA9E5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28E38CE-D03A-4833-4738-EB08D5A9136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EBE24CE3-BBB0-5462-A392-4E83CBA6EBD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8BBF41E-9518-8423-3C54-F3AB10B0929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336F73-889E-9E27-CFE8-6251B2AB827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7649C58A-6715-ECCD-DF9B-BD0F09B58E2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AB6BA242-22E9-0E4B-99AB-D9C20EB4EF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E62F6B0-A05A-13B2-5372-373A7930307C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225B2539-7DC2-A3B7-2166-782E657A7CF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D3E0EEFA-74DB-06D7-3967-B64B46406A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F7C8A1D3-E392-A746-221C-A9404603674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53A1A7E-E9E9-DAE4-AC69-E629AF1D4032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red circle with a black x in it&#10;&#10;Description automatically generated">
            <a:extLst>
              <a:ext uri="{FF2B5EF4-FFF2-40B4-BE49-F238E27FC236}">
                <a16:creationId xmlns:a16="http://schemas.microsoft.com/office/drawing/2014/main" id="{5C1D1053-1CF3-8741-122C-9B6A5A7B1C9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6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69F6F73F-0C02-7BB1-C236-C86B6F179A7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een circle with a black cross in it&#10;&#10;Description automatically generated">
            <a:extLst>
              <a:ext uri="{FF2B5EF4-FFF2-40B4-BE49-F238E27FC236}">
                <a16:creationId xmlns:a16="http://schemas.microsoft.com/office/drawing/2014/main" id="{4B50E1BA-1266-5C3D-D442-5352CF910E84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56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2063F4-608E-30F4-F871-DE66E0CBAF98}"/>
              </a:ext>
            </a:extLst>
          </p:cNvPr>
          <p:cNvSpPr txBox="1"/>
          <p:nvPr/>
        </p:nvSpPr>
        <p:spPr>
          <a:xfrm>
            <a:off x="29790190" y="22739683"/>
            <a:ext cx="13030200" cy="6370975"/>
          </a:xfrm>
          <a:prstGeom prst="rect">
            <a:avLst/>
          </a:prstGeom>
          <a:solidFill>
            <a:srgbClr val="AB212F"/>
          </a:solidFill>
          <a:ln w="25400">
            <a:solidFill>
              <a:schemeClr val="tx1"/>
            </a:solidFill>
          </a:ln>
        </p:spPr>
        <p:txBody>
          <a:bodyPr wrap="square" lIns="274320" tIns="182880" rIns="182880" bIns="274320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This work is supported by grants from the American Thoracic Society (ASPIRE fellowship), the Intermountain Fund, and the National Institutes of Health (Ruth L. </a:t>
            </a:r>
            <a:r>
              <a:rPr lang="en-US" sz="4800" kern="100" dirty="0" err="1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Kirschstein</a:t>
            </a:r>
            <a:r>
              <a:rPr lang="en-US" sz="4800" kern="100" dirty="0">
                <a:solidFill>
                  <a:schemeClr val="bg1"/>
                </a:solidFill>
                <a:latin typeface="Helvetica" pitchFamily="2" charset="0"/>
                <a:ea typeface="Aptos" panose="020B0004020202020204" pitchFamily="34" charset="0"/>
                <a:cs typeface="Arial" panose="020B0604020202020204" pitchFamily="34" charset="0"/>
              </a:rPr>
              <a:t> National Research Service Award 5T32HL105321 and National Center for Advancing Translational Sciences Award UM1TR004409 )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A42DAD-E743-BEF1-680E-8A263D486EC7}"/>
              </a:ext>
            </a:extLst>
          </p:cNvPr>
          <p:cNvSpPr txBox="1"/>
          <p:nvPr/>
        </p:nvSpPr>
        <p:spPr>
          <a:xfrm>
            <a:off x="29790190" y="21711987"/>
            <a:ext cx="1303020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ACKNOWLEDGEMENTS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3CCDD-4971-89ED-8394-0FF073B0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7600" y="30251400"/>
            <a:ext cx="5753100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6FAF67-D6A8-9330-EA60-C17AD574F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3157" y="5273095"/>
            <a:ext cx="13809043" cy="181563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157650-9D42-EA70-5C6F-5F6C8D5EBF62}"/>
              </a:ext>
            </a:extLst>
          </p:cNvPr>
          <p:cNvSpPr txBox="1"/>
          <p:nvPr/>
        </p:nvSpPr>
        <p:spPr>
          <a:xfrm>
            <a:off x="15392400" y="4267200"/>
            <a:ext cx="13182600" cy="1015663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Helvetica" pitchFamily="2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2C6E05-50F3-649C-AFA3-85F7EA588C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500" y="17873483"/>
            <a:ext cx="13550752" cy="110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2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6FB23-E1E7-AF58-7C8F-E03F662F0160}"/>
              </a:ext>
            </a:extLst>
          </p:cNvPr>
          <p:cNvSpPr txBox="1"/>
          <p:nvPr/>
        </p:nvSpPr>
        <p:spPr>
          <a:xfrm>
            <a:off x="1219200" y="7315200"/>
            <a:ext cx="2194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latin typeface="Helvetica" pitchFamily="2" charset="0"/>
              <a:cs typeface="Calibri" panose="020F0502020204030204" pitchFamily="34" charset="0"/>
            </a:endParaRPr>
          </a:p>
          <a:p>
            <a:endParaRPr lang="en-US" sz="4000" b="1" dirty="0">
              <a:latin typeface="Helvetica" pitchFamily="2" charset="0"/>
              <a:cs typeface="Calibri" panose="020F0502020204030204" pitchFamily="34" charset="0"/>
            </a:endParaRPr>
          </a:p>
          <a:p>
            <a:r>
              <a:rPr lang="en-US" sz="4000" b="1" dirty="0">
                <a:latin typeface="Helvetica" pitchFamily="2" charset="0"/>
                <a:cs typeface="Calibri" panose="020F0502020204030204" pitchFamily="34" charset="0"/>
              </a:rPr>
              <a:t>-</a:t>
            </a:r>
            <a:endParaRPr lang="en-US" sz="4000" dirty="0">
              <a:latin typeface="Helvetica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37CBD6-DF50-F227-50BC-DA31BF83D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861447"/>
              </p:ext>
            </p:extLst>
          </p:nvPr>
        </p:nvGraphicFramePr>
        <p:xfrm>
          <a:off x="1371600" y="3048000"/>
          <a:ext cx="37719000" cy="3192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F580A27-CED6-B08B-CE5C-0C28ACDB2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660692"/>
              </p:ext>
            </p:extLst>
          </p:nvPr>
        </p:nvGraphicFramePr>
        <p:xfrm>
          <a:off x="5791200" y="5029200"/>
          <a:ext cx="29260800" cy="670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FDD1066-623E-3CDB-5654-A3F99885C0BE}"/>
              </a:ext>
            </a:extLst>
          </p:cNvPr>
          <p:cNvSpPr txBox="1"/>
          <p:nvPr/>
        </p:nvSpPr>
        <p:spPr>
          <a:xfrm>
            <a:off x="5486400" y="4343400"/>
            <a:ext cx="721268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POPULATION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E7C28-94B1-E96C-2FE4-4897E4D6E506}"/>
              </a:ext>
            </a:extLst>
          </p:cNvPr>
          <p:cNvSpPr txBox="1"/>
          <p:nvPr/>
        </p:nvSpPr>
        <p:spPr>
          <a:xfrm>
            <a:off x="7162800" y="14706600"/>
            <a:ext cx="684398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E91DE-FEA5-3BE8-6E90-CF489556DC99}"/>
              </a:ext>
            </a:extLst>
          </p:cNvPr>
          <p:cNvSpPr txBox="1"/>
          <p:nvPr/>
        </p:nvSpPr>
        <p:spPr>
          <a:xfrm>
            <a:off x="4953000" y="26517600"/>
            <a:ext cx="582082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OUTCOME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916E5E-1FBD-7979-C750-03E507D80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41600" y="16611600"/>
            <a:ext cx="5296633" cy="617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0BF23748-BBDB-7203-89F1-2C628C9B225E}"/>
              </a:ext>
            </a:extLst>
          </p:cNvPr>
          <p:cNvSpPr/>
          <p:nvPr/>
        </p:nvSpPr>
        <p:spPr>
          <a:xfrm>
            <a:off x="13030200" y="18211800"/>
            <a:ext cx="14706600" cy="2667000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7DF33-23F1-0025-B3F2-B920BDDCE7DD}"/>
              </a:ext>
            </a:extLst>
          </p:cNvPr>
          <p:cNvSpPr txBox="1"/>
          <p:nvPr/>
        </p:nvSpPr>
        <p:spPr>
          <a:xfrm>
            <a:off x="13335000" y="19202400"/>
            <a:ext cx="13377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dirty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9E33B-72B8-5C79-A6D8-C58B6A9C673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3800" y="16611600"/>
            <a:ext cx="5261014" cy="617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F4196A-2FB4-F681-2D9F-A51C92A5D112}"/>
              </a:ext>
            </a:extLst>
          </p:cNvPr>
          <p:cNvSpPr txBox="1"/>
          <p:nvPr/>
        </p:nvSpPr>
        <p:spPr>
          <a:xfrm>
            <a:off x="11125200" y="17221200"/>
            <a:ext cx="5715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Mean = 42.6 ± 17.3 mmHg</a:t>
            </a:r>
          </a:p>
          <a:p>
            <a:pPr algn="ctr"/>
            <a:r>
              <a:rPr lang="en-US" sz="3600" dirty="0">
                <a:latin typeface="Helvetica" pitchFamily="2" charset="0"/>
              </a:rPr>
              <a:t>(30% &gt; 45 mmHg) </a:t>
            </a:r>
          </a:p>
        </p:txBody>
      </p:sp>
    </p:spTree>
    <p:extLst>
      <p:ext uri="{BB962C8B-B14F-4D97-AF65-F5344CB8AC3E}">
        <p14:creationId xmlns:p14="http://schemas.microsoft.com/office/powerpoint/2010/main" val="152868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747B1842-3872-7849-294D-75635604C885}"/>
              </a:ext>
            </a:extLst>
          </p:cNvPr>
          <p:cNvSpPr/>
          <p:nvPr/>
        </p:nvSpPr>
        <p:spPr>
          <a:xfrm>
            <a:off x="13716000" y="7620000"/>
            <a:ext cx="14706600" cy="2667000"/>
          </a:xfrm>
          <a:prstGeom prst="rightArrow">
            <a:avLst/>
          </a:prstGeom>
          <a:solidFill>
            <a:srgbClr val="0E006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2D02E-3E40-F534-195D-633C4CD0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0" y="990600"/>
            <a:ext cx="12420600" cy="1447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81177-1549-623F-3A9E-7A99DCCB7BB9}"/>
              </a:ext>
            </a:extLst>
          </p:cNvPr>
          <p:cNvSpPr txBox="1"/>
          <p:nvPr/>
        </p:nvSpPr>
        <p:spPr>
          <a:xfrm>
            <a:off x="13944600" y="8534400"/>
            <a:ext cx="14199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Simulated TcCO₂ = PaCO₂ + 0.09mmHg bias ± 4.60mmHg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50B00-4246-982F-1AF0-328725F2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990600"/>
            <a:ext cx="12340651" cy="1447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78B968-BE54-4E6C-780A-7E9BBE90BA1E}"/>
              </a:ext>
            </a:extLst>
          </p:cNvPr>
          <p:cNvSpPr txBox="1"/>
          <p:nvPr/>
        </p:nvSpPr>
        <p:spPr>
          <a:xfrm>
            <a:off x="9372600" y="3276600"/>
            <a:ext cx="10210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Mean = 42.6 ± 17.3 mmHg</a:t>
            </a:r>
          </a:p>
          <a:p>
            <a:pPr algn="ctr"/>
            <a:r>
              <a:rPr lang="en-US" sz="6000" dirty="0"/>
              <a:t>(30% &gt; 45 mmHg) </a:t>
            </a:r>
          </a:p>
        </p:txBody>
      </p:sp>
    </p:spTree>
    <p:extLst>
      <p:ext uri="{BB962C8B-B14F-4D97-AF65-F5344CB8AC3E}">
        <p14:creationId xmlns:p14="http://schemas.microsoft.com/office/powerpoint/2010/main" val="274897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5B6569-AA41-860D-8E5C-51CA1641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68174"/>
              </p:ext>
            </p:extLst>
          </p:nvPr>
        </p:nvGraphicFramePr>
        <p:xfrm>
          <a:off x="10998200" y="762000"/>
          <a:ext cx="20421599" cy="8400006"/>
        </p:xfrm>
        <a:graphic>
          <a:graphicData uri="http://schemas.openxmlformats.org/drawingml/2006/table">
            <a:tbl>
              <a:tblPr/>
              <a:tblGrid>
                <a:gridCol w="4477043">
                  <a:extLst>
                    <a:ext uri="{9D8B030D-6E8A-4147-A177-3AD203B41FA5}">
                      <a16:colId xmlns:a16="http://schemas.microsoft.com/office/drawing/2014/main" val="1549867885"/>
                    </a:ext>
                  </a:extLst>
                </a:gridCol>
                <a:gridCol w="4882239">
                  <a:extLst>
                    <a:ext uri="{9D8B030D-6E8A-4147-A177-3AD203B41FA5}">
                      <a16:colId xmlns:a16="http://schemas.microsoft.com/office/drawing/2014/main" val="3943570344"/>
                    </a:ext>
                  </a:extLst>
                </a:gridCol>
                <a:gridCol w="4331318">
                  <a:extLst>
                    <a:ext uri="{9D8B030D-6E8A-4147-A177-3AD203B41FA5}">
                      <a16:colId xmlns:a16="http://schemas.microsoft.com/office/drawing/2014/main" val="3070995879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2418418022"/>
                    </a:ext>
                  </a:extLst>
                </a:gridCol>
                <a:gridCol w="4360332">
                  <a:extLst>
                    <a:ext uri="{9D8B030D-6E8A-4147-A177-3AD203B41FA5}">
                      <a16:colId xmlns:a16="http://schemas.microsoft.com/office/drawing/2014/main" val="3380354484"/>
                    </a:ext>
                  </a:extLst>
                </a:gridCol>
              </a:tblGrid>
              <a:tr h="2204698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Abnormal </a:t>
                      </a:r>
                      <a:r>
                        <a:rPr lang="en-US" sz="48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4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TcCO₂ Normal </a:t>
                      </a:r>
                      <a:r>
                        <a:rPr lang="en-US" sz="48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4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4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396008"/>
                  </a:ext>
                </a:extLst>
              </a:tr>
              <a:tr h="16730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Positive </a:t>
                      </a:r>
                      <a:r>
                        <a:rPr lang="en-US" sz="48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(≥45 mmHg)</a:t>
                      </a:r>
                      <a:endParaRPr lang="en-US" sz="4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53,120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7,460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60,580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PPV = 90.9% </a:t>
                      </a:r>
                      <a:endParaRPr lang="en-US" sz="48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531592"/>
                  </a:ext>
                </a:extLst>
              </a:tr>
              <a:tr h="15549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PaCO₂ Normal </a:t>
                      </a:r>
                      <a:r>
                        <a:rPr lang="en-US" sz="4800" b="0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(&lt;45 mmHg)</a:t>
                      </a:r>
                      <a:endParaRPr lang="en-US" sz="48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5,165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131,953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137,118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NPV = 94.5%</a:t>
                      </a:r>
                      <a:endParaRPr lang="en-US" sz="48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65761"/>
                  </a:ext>
                </a:extLst>
              </a:tr>
              <a:tr h="6289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dirty="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Total</a:t>
                      </a:r>
                      <a:endParaRPr lang="en-US" sz="48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58,285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139,953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197,698</a:t>
                      </a:r>
                      <a:endParaRPr lang="en-US" sz="4800" b="0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459682"/>
                  </a:ext>
                </a:extLst>
              </a:tr>
              <a:tr h="1194708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solidFill>
                            <a:schemeClr val="bg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solidFill>
                          <a:schemeClr val="bg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2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Sens 87.4%</a:t>
                      </a:r>
                      <a:endParaRPr lang="en-US" sz="48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4800" b="1" u="sng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Spec = 96.1%</a:t>
                      </a:r>
                      <a:endParaRPr lang="en-US" sz="4800" b="1" u="sng" dirty="0">
                        <a:effectLst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4800" b="0" dirty="0">
                          <a:effectLst/>
                          <a:latin typeface="Helvetica" pitchFamily="2" charset="0"/>
                        </a:rPr>
                      </a:br>
                      <a:endParaRPr lang="en-US" sz="4800" b="0" dirty="0">
                        <a:effectLst/>
                        <a:latin typeface="Helvetica" pitchFamily="2" charset="0"/>
                      </a:endParaRPr>
                    </a:p>
                  </a:txBody>
                  <a:tcPr marL="10304" marR="10304" marT="10304" marB="103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39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6BEE169-1EB3-02A8-26C6-56206E46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075" y="18528186"/>
            <a:ext cx="21814591" cy="10907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51F102-F5CB-0477-52CD-39BA7FB27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529" y="10072881"/>
            <a:ext cx="20489780" cy="79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492E96F6ACC44BBBEB5EFA434EED1" ma:contentTypeVersion="1" ma:contentTypeDescription="Create a new document." ma:contentTypeScope="" ma:versionID="cf296b60bf990032323d1c6d41ae543b">
  <xsd:schema xmlns:xsd="http://www.w3.org/2001/XMLSchema" xmlns:xs="http://www.w3.org/2001/XMLSchema" xmlns:p="http://schemas.microsoft.com/office/2006/metadata/properties" xmlns:ns2="db534a5e-1222-4db9-a6da-47c142019016" targetNamespace="http://schemas.microsoft.com/office/2006/metadata/properties" ma:root="true" ma:fieldsID="491b76b6be48514c30ba3200299e7b7f" ns2:_="">
    <xsd:import namespace="db534a5e-1222-4db9-a6da-47c14201901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34a5e-1222-4db9-a6da-47c142019016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b534a5e-1222-4db9-a6da-47c142019016">RUP43XDAYXKA-2-4395</_dlc_DocId>
    <_dlc_DocIdUrl xmlns="db534a5e-1222-4db9-a6da-47c142019016">
      <Url>https://staffnet.library.utah.edu/personal/u0031319/_layouts/DocIdRedir.aspx?ID=RUP43XDAYXKA-2-4395</Url>
      <Description>RUP43XDAYXKA-2-4395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62BF48-A576-4D85-A587-1744F931CE21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81FD53D-2ABA-4B69-925F-BDB723FA0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534a5e-1222-4db9-a6da-47c1420190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8DB492-5879-4998-90FC-E865BEF428C1}">
  <ds:schemaRefs>
    <ds:schemaRef ds:uri="http://schemas.microsoft.com/office/2006/metadata/properties"/>
    <ds:schemaRef ds:uri="http://schemas.microsoft.com/office/infopath/2007/PartnerControls"/>
    <ds:schemaRef ds:uri="db534a5e-1222-4db9-a6da-47c142019016"/>
  </ds:schemaRefs>
</ds:datastoreItem>
</file>

<file path=customXml/itemProps4.xml><?xml version="1.0" encoding="utf-8"?>
<ds:datastoreItem xmlns:ds="http://schemas.openxmlformats.org/officeDocument/2006/customXml" ds:itemID="{507C3C16-BC59-4883-ABE4-0911E3FE1B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7464</TotalTime>
  <Words>668</Words>
  <Application>Microsoft Macintosh PowerPoint</Application>
  <PresentationFormat>Custom</PresentationFormat>
  <Paragraphs>103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Daureen Nesdill</dc:creator>
  <cp:lastModifiedBy>Brian Locke</cp:lastModifiedBy>
  <cp:revision>181</cp:revision>
  <cp:lastPrinted>2012-09-24T20:01:25Z</cp:lastPrinted>
  <dcterms:created xsi:type="dcterms:W3CDTF">2012-09-24T21:07:13Z</dcterms:created>
  <dcterms:modified xsi:type="dcterms:W3CDTF">2025-05-01T20:14:42Z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a5f5662c-f3dc-4072-b087-e23b30a21571</vt:lpwstr>
  </property>
  <property fmtid="{D5CDD505-2E9C-101B-9397-08002B2CF9AE}" pid="3" name="ContentTypeId">
    <vt:lpwstr>0x010100198492E96F6ACC44BBBEB5EFA434EED1</vt:lpwstr>
  </property>
</Properties>
</file>