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56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12F"/>
    <a:srgbClr val="EEEEEE"/>
    <a:srgbClr val="0E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 autoAdjust="0"/>
    <p:restoredTop sz="85034" autoAdjust="0"/>
  </p:normalViewPr>
  <p:slideViewPr>
    <p:cSldViewPr>
      <p:cViewPr varScale="1">
        <p:scale>
          <a:sx n="19" d="100"/>
          <a:sy n="19" d="100"/>
        </p:scale>
        <p:origin x="3368" y="624"/>
      </p:cViewPr>
      <p:guideLst>
        <p:guide orient="horz" pos="10368"/>
        <p:guide pos="1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38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7595-ED89-DE42-B5E7-73EC3FD99D7C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7045-CDE4-F64E-9249-47AC85D5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DO NOT SAVE TO A JPEG OR TIFF FROM POWERPOINT!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48 inches wide X 36 inches high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38100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228600" y="457200"/>
            <a:ext cx="43822708" cy="300595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Silico Estimation of the Performance of Transcutaneous CO2 Sensors for Detecting Hypercapnia in Newly Admitted Inpatients  </a:t>
            </a:r>
          </a:p>
          <a:p>
            <a:pPr algn="ctr"/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Dustin M Anderson-Bell MD</a:t>
            </a:r>
            <a:r>
              <a:rPr lang="en-US" sz="4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</a:t>
            </a: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Brian W Locke MD MSc</a:t>
            </a:r>
            <a:r>
              <a:rPr lang="en-US" sz="44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</a:t>
            </a:r>
          </a:p>
          <a:p>
            <a:pPr algn="ctr"/>
            <a:endParaRPr lang="en-US" sz="4400" baseline="300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algn="ctr"/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1: University of Utah Health, Division of Pulmonary and Critical Care; 2: Intermountain Medical Center, Division of Pulmonary and Critical Care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632400" y="3886200"/>
            <a:ext cx="13030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RESULTS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8100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3886200"/>
            <a:ext cx="13030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400" y="4953000"/>
            <a:ext cx="13030200" cy="8463855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Detecting elevated arterial CO₂ (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₂) is key for studying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hypercapnic respiratory failure.</a:t>
            </a:r>
          </a:p>
          <a:p>
            <a:pPr>
              <a:buNone/>
            </a:pPr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Arterial blood gas (ABG) is the gold standard but is invasive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and may bias patient participation.</a:t>
            </a:r>
          </a:p>
          <a:p>
            <a:pPr>
              <a:buNone/>
            </a:pPr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Transcutaneous CO₂ (TcCO₂) sensors could offer a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noninvasive solution.</a:t>
            </a:r>
          </a:p>
          <a:p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We simulated TcCO₂ measurement accuracy using existing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error estimates (Conway et al., 2017) to evaluate potential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for identifying hypercapnia in hospitalized adults.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4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8821400"/>
            <a:ext cx="129540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METHODS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19964400"/>
            <a:ext cx="13004800" cy="8463855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Population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ABGs drawn on admission (Jan 1–Dec 31, 2022) from the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TriNetX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network (~115 million patients across the U.S.).</a:t>
            </a:r>
          </a:p>
          <a:p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Simulation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1) Estimated TcCO₂ =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 + 0.09 mmHg bias ± 4.60mmHg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2) Classified outcomes:</a:t>
            </a:r>
          </a:p>
          <a:p>
            <a:pPr marL="457200" lvl="1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True Positive: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 &gt; 45mmHg and TcCO₂ &gt; 45mmHg</a:t>
            </a:r>
          </a:p>
          <a:p>
            <a:pPr marL="457200" lvl="1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False Positive: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 ≤ 45mmHg and TcCO₂ &gt; 45mmHg</a:t>
            </a:r>
          </a:p>
          <a:p>
            <a:pPr marL="457200" lvl="1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True Negative: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 ≤ 45mmHg and TcCO₂ ≤ 45mmHg</a:t>
            </a:r>
          </a:p>
          <a:p>
            <a:pPr marL="457200" lvl="1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- False Negative: </a:t>
            </a: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PaCO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₂ &gt; 45mmHg and TcCO₂ ≤ 45mmHg</a:t>
            </a:r>
          </a:p>
          <a:p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Outcomes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Sensitivity, specificity, predictive values.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632400" y="12877800"/>
            <a:ext cx="129794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LIMITATIONS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632400" y="14097000"/>
            <a:ext cx="13035153" cy="3539430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 Patients receiving ABGs may have more extreme PaCO</a:t>
            </a: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2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 derangements than those without ABGs</a:t>
            </a:r>
          </a:p>
          <a:p>
            <a:pPr marL="571500" marR="0" indent="-5715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 Disagreement between TcCO2 and PaCO2 may be non- Gaussian.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24536E-1174-C229-992C-11FB6C866B7D}"/>
              </a:ext>
            </a:extLst>
          </p:cNvPr>
          <p:cNvSpPr txBox="1"/>
          <p:nvPr/>
        </p:nvSpPr>
        <p:spPr>
          <a:xfrm>
            <a:off x="30632400" y="19050000"/>
            <a:ext cx="13030200" cy="5386090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 The accuracy of TcCO2 for binary classification of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 hypercapnia is likely high as many admitted patients have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 PaCO2 values sufficiently far from the threshold to make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 classification errors unlikely.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- 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TcCO2 may offer a useful tool to identify hypercapnia</a:t>
            </a: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 noninvasively among hospitalized adults.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4000" kern="100" dirty="0">
              <a:solidFill>
                <a:schemeClr val="bg1"/>
              </a:solidFill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A33F96-F3C4-9F85-5A50-2033F4E43E70}"/>
              </a:ext>
            </a:extLst>
          </p:cNvPr>
          <p:cNvSpPr txBox="1"/>
          <p:nvPr/>
        </p:nvSpPr>
        <p:spPr>
          <a:xfrm>
            <a:off x="30632400" y="17754600"/>
            <a:ext cx="13030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pic>
        <p:nvPicPr>
          <p:cNvPr id="1116" name="Picture 9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AADFADF-3746-03FF-2BFE-DD1612169CF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E5066DA-014B-1BC6-92BA-EFBFDFF69BC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F9F49A5-1258-4A92-0DBB-BE20021B4EE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F16C2B2-7AD2-F2CF-5212-46A39FBEA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9385BE5-CC7E-94E8-77E2-EAE601D7A7B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76F49BD-310E-3877-27D8-E7A2018E9E2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735F683-0718-BD6C-4786-12D23816236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FB7B0C4-074D-C8CA-4AE4-FF6C6410FFD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3F1E4-09EE-E4E2-9025-9EB8423997B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06CED66-89AE-52B6-258E-F9F0476216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94D0C9C-9341-4E61-E3E4-92CCC67E6C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7F11C07-20B9-B041-9D85-9EFE4E0719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8EEA98-4587-0C9D-E2FD-8D19B8E103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79C5A98A-FE30-6902-4253-60DE01518E6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17F6C6D-FF30-7DFD-A4B8-992E142E4EE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86386B-0823-0191-420C-65A5BECDC13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27C9B3-6929-6C3A-8FB6-F5A87B90EA1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EFB3568-56E5-1B0C-7C45-AA2DF3FAE7B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595EA61-165A-39A4-1F84-DEBF4410AD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A98DFA6-9224-EB46-5F2A-E2F17E7E37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6FE0AAD-6442-E256-D4AF-7352DA98078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0005052-816B-7C7B-F0A4-DF436E2990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FCDB2A2-8B6A-7AC1-3F8C-B13FD2CACB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6456AC8-97BA-B003-F051-B2B82E75AB2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062C6E4-477B-AA9B-E71B-337806308EC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2D17401E-9818-033F-C323-309967CBB0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06ED62F3-1B29-83E8-AB1B-16D7EB83F21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2ACFC2F-9774-301F-57E7-C5E9F441746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27498D6-91C1-116C-A076-B029EBE0E42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B244D64-C6A5-E329-39F6-E0546EF3A14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205F7A8-A900-B33A-AC5C-F730C666F4E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B058F39D-0503-0075-E764-A6B6C77611C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AFB6C5-F893-A094-B426-B6F38578DE6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E4D8B21-170D-64EE-E20A-7CD67FC7D56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D38C7C6-F1CA-8449-C0D0-D46DB6AE852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DFD7F-4455-DCEB-62FC-55DBD65AAF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2E26039-4881-DA31-DF97-D50E8CAAA12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935676F8-63C4-52DE-E16B-C6D841F031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1C7F781-2F97-A77F-94F4-A55183F70E3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F239773-B9BE-DADD-9D84-F678B4D0CD3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7CEB300-074F-6867-2CD7-C51F9ABFDC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515364-7E74-5EDD-FCFC-1339C10ACEC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C46ACD5-C238-BF98-7F46-DCE021DF2F3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5B6EBDF-43DB-2501-2641-25A8D61758E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51E26A8-0209-82AD-6ED7-F8B8C48A9EB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7FD9F7D-EC45-49C4-2666-F7E66A53ED1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C667C31-E067-1302-3F9F-5266867DD2D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B4B1233-71CF-3F99-DEAE-67A240848DD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9B0D8DB-AA7E-3E20-0934-ECBF939FB9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E157CA47-6ABD-6679-D92E-AC09ABC8F0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97345F7-1175-982F-04AF-33B88829E9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637F625-56AD-938F-EA73-C521D9E89FD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9E98850-9FC9-0EAE-D840-49BC19E28C7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184F961D-E8B7-443B-DE11-F49979EFE9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B80DC6DD-1841-7851-5A5D-BDE25F25DDB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F7D4637-AF26-6DD9-DEFF-62D0DE4E5BB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BCD2A8E-7AA3-BEAC-040C-3C786243F7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D4900E4-29AD-E7EE-18CE-B496A053DD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C10F27F-AA87-9E96-B9A8-EA2FF4E798D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79D5295-9C97-04F4-02ED-4663CCAC8BC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499EEAD-B6D0-EC72-1901-61D314997E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38F3ADC3-C33E-C52E-B889-0BE1D881A3E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E6C5731-08CF-02AD-F07A-7485F3AC04F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A121639-C918-F929-7241-058C3C080BE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3FF171D-43AD-6308-58C9-25411AAE537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F0533E5-2077-2F2D-A031-38E58862817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D1A09E7-64FB-9283-C824-249D2DA9A20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1F4C300-6FEF-197C-2C79-F69780AFF5A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F75E830-4475-2E67-869B-7E81921B52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EA4EDFF-8E5D-84CB-A13C-EA6F1F42E95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C41E2E6-DA1A-5F01-27FF-B1B378364ED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7DF1627-62CB-1C32-6279-BFC7172908F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A72BA68-BB83-7231-FA61-C3D63CF24E5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F5C70AA-855A-B32B-1537-9823FEF4281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832CCBE-3E2D-068B-611A-1633FBE705B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0B716B2-2B48-C5FE-1241-CF7EFD64202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CA956E5-87A2-DEBD-05F7-A0002F04693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ABF7C0D-EB5D-93A3-8226-3BFC43AA9E5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28E38CE-D03A-4833-4738-EB08D5A9136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E24CE3-BBB0-5462-A392-4E83CBA6EBD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8BBF41E-9518-8423-3C54-F3AB10B0929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336F73-889E-9E27-CFE8-6251B2AB8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649C58A-6715-ECCD-DF9B-BD0F09B58E2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BA242-22E9-0E4B-99AB-D9C20EB4EF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E62F6B0-A05A-13B2-5372-373A793030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225B2539-7DC2-A3B7-2166-782E657A7CF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3E0EEFA-74DB-06D7-3967-B64B46406A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7C8A1D3-E392-A746-221C-A940460367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3A1A7E-E9E9-DAE4-AC69-E629AF1D403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5C1D1053-1CF3-8741-122C-9B6A5A7B1C9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9F6F73F-0C02-7BB1-C236-C86B6F179A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50E1BA-1266-5C3D-D442-5352CF910E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063F4-608E-30F4-F871-DE66E0CBAF98}"/>
              </a:ext>
            </a:extLst>
          </p:cNvPr>
          <p:cNvSpPr txBox="1"/>
          <p:nvPr/>
        </p:nvSpPr>
        <p:spPr>
          <a:xfrm>
            <a:off x="30632400" y="25831800"/>
            <a:ext cx="13030200" cy="3231654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This work is supported by grants from the American Thoracic Society (ASPIRE fellowship), the Intermountain Fund, and the National Institutes of Health (Ruth L. </a:t>
            </a:r>
            <a:r>
              <a:rPr lang="en-US" sz="3600" kern="100" dirty="0" err="1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Kirschstein</a:t>
            </a:r>
            <a:r>
              <a:rPr lang="en-US" sz="3600" kern="1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National Research Service Award 5T32HL105321 and National Center for Advancing Translational Sciences Award UM1TR004409 )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42DAD-E743-BEF1-680E-8A263D486EC7}"/>
              </a:ext>
            </a:extLst>
          </p:cNvPr>
          <p:cNvSpPr txBox="1"/>
          <p:nvPr/>
        </p:nvSpPr>
        <p:spPr>
          <a:xfrm>
            <a:off x="30632400" y="24765000"/>
            <a:ext cx="130302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ACKNOWLEDGEMENTS</a:t>
            </a:r>
          </a:p>
        </p:txBody>
      </p:sp>
      <p:pic>
        <p:nvPicPr>
          <p:cNvPr id="6" name="Picture 5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4CA8A29B-AF38-2A4E-ABF5-75CEF265B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800" y="16916400"/>
            <a:ext cx="16629853" cy="1108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02D739-9D79-BBDB-D823-FC04208F72CF}"/>
              </a:ext>
            </a:extLst>
          </p:cNvPr>
          <p:cNvSpPr txBox="1"/>
          <p:nvPr/>
        </p:nvSpPr>
        <p:spPr>
          <a:xfrm>
            <a:off x="30632400" y="4800600"/>
            <a:ext cx="13030200" cy="7848302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- 158,228 ABGs were included (57.8% critical care, 54.9% male, 35.3% ventilated, 65.4% non-Hispanic white, 14.4% Black) </a:t>
            </a:r>
          </a:p>
          <a:p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Mean PaCO2: 42.6 ± 17.3 mmHg; (&gt; 45 mmHg in 30.3% of  cases. </a:t>
            </a:r>
          </a:p>
          <a:p>
            <a:endParaRPr 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Simulated test characteristics: 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- Sensitivity: 84.2%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- Specificity: 91.0%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- Negative predictive value: 93.0%</a:t>
            </a:r>
          </a:p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- Positive predictive value: 80.4%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D66FEB-D082-7472-2DA2-D7B0F459E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02273"/>
              </p:ext>
            </p:extLst>
          </p:nvPr>
        </p:nvGraphicFramePr>
        <p:xfrm>
          <a:off x="14097000" y="7772400"/>
          <a:ext cx="15582900" cy="6553200"/>
        </p:xfrm>
        <a:graphic>
          <a:graphicData uri="http://schemas.openxmlformats.org/drawingml/2006/table">
            <a:tbl>
              <a:tblPr/>
              <a:tblGrid>
                <a:gridCol w="3519902">
                  <a:extLst>
                    <a:ext uri="{9D8B030D-6E8A-4147-A177-3AD203B41FA5}">
                      <a16:colId xmlns:a16="http://schemas.microsoft.com/office/drawing/2014/main" val="1549867885"/>
                    </a:ext>
                  </a:extLst>
                </a:gridCol>
                <a:gridCol w="3776561">
                  <a:extLst>
                    <a:ext uri="{9D8B030D-6E8A-4147-A177-3AD203B41FA5}">
                      <a16:colId xmlns:a16="http://schemas.microsoft.com/office/drawing/2014/main" val="3943570344"/>
                    </a:ext>
                  </a:extLst>
                </a:gridCol>
                <a:gridCol w="3299909">
                  <a:extLst>
                    <a:ext uri="{9D8B030D-6E8A-4147-A177-3AD203B41FA5}">
                      <a16:colId xmlns:a16="http://schemas.microsoft.com/office/drawing/2014/main" val="3070995879"/>
                    </a:ext>
                  </a:extLst>
                </a:gridCol>
                <a:gridCol w="1979944">
                  <a:extLst>
                    <a:ext uri="{9D8B030D-6E8A-4147-A177-3AD203B41FA5}">
                      <a16:colId xmlns:a16="http://schemas.microsoft.com/office/drawing/2014/main" val="2418418022"/>
                    </a:ext>
                  </a:extLst>
                </a:gridCol>
                <a:gridCol w="3006584">
                  <a:extLst>
                    <a:ext uri="{9D8B030D-6E8A-4147-A177-3AD203B41FA5}">
                      <a16:colId xmlns:a16="http://schemas.microsoft.com/office/drawing/2014/main" val="3380354484"/>
                    </a:ext>
                  </a:extLst>
                </a:gridCol>
              </a:tblGrid>
              <a:tr h="1321672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 err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₂ Abnormal </a:t>
                      </a:r>
                      <a:r>
                        <a:rPr lang="en-US" sz="32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 err="1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</a:t>
                      </a: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₂ Normal </a:t>
                      </a:r>
                      <a:r>
                        <a:rPr lang="en-US" sz="32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3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96008"/>
                  </a:ext>
                </a:extLst>
              </a:tr>
              <a:tr h="14431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Positive </a:t>
                      </a:r>
                      <a:r>
                        <a:rPr lang="en-US" sz="32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40,423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9,881</a:t>
                      </a:r>
                      <a:endParaRPr lang="en-US" sz="3200" b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50,304</a:t>
                      </a:r>
                      <a:endParaRPr lang="en-US" sz="3200" b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PPV = 80.4% 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31592"/>
                  </a:ext>
                </a:extLst>
              </a:tr>
              <a:tr h="14850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Normal </a:t>
                      </a:r>
                      <a:r>
                        <a:rPr lang="en-US" sz="32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3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7,572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100,352</a:t>
                      </a:r>
                      <a:endParaRPr lang="en-US" sz="3200" b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107,924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NPV = 93.0%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65761"/>
                  </a:ext>
                </a:extLst>
              </a:tr>
              <a:tr h="11516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3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47,995</a:t>
                      </a:r>
                      <a:endParaRPr lang="en-US" sz="3200" b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110,233</a:t>
                      </a:r>
                      <a:endParaRPr lang="en-US" sz="3200" b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158,228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59682"/>
                  </a:ext>
                </a:extLst>
              </a:tr>
              <a:tr h="1151657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Sens = 84.2%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 = 91.0%</a:t>
                      </a:r>
                      <a:endParaRPr lang="en-US" sz="32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3200" b="0" dirty="0">
                          <a:effectLst/>
                          <a:latin typeface="Helvetica" pitchFamily="2" charset="0"/>
                        </a:rPr>
                      </a:br>
                      <a:endParaRPr lang="en-US" sz="32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39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E83CCDD-4971-89ED-8394-0FF073B0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7600" y="30251400"/>
            <a:ext cx="5753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3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619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Helvetica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150</cp:revision>
  <cp:lastPrinted>2012-09-24T20:01:25Z</cp:lastPrinted>
  <dcterms:created xsi:type="dcterms:W3CDTF">2012-09-24T21:07:13Z</dcterms:created>
  <dcterms:modified xsi:type="dcterms:W3CDTF">2025-04-29T15:05:27Z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