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1"/>
  </p:notesMasterIdLst>
  <p:sldIdLst>
    <p:sldId id="258" r:id="rId2"/>
    <p:sldId id="268" r:id="rId3"/>
    <p:sldId id="259" r:id="rId4"/>
    <p:sldId id="260" r:id="rId5"/>
    <p:sldId id="262" r:id="rId6"/>
    <p:sldId id="263" r:id="rId7"/>
    <p:sldId id="264" r:id="rId8"/>
    <p:sldId id="267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D7AFF-92B9-37AB-85BC-F5B7A6E027BB}" v="5" dt="2022-09-27T15:20:46.393"/>
    <p1510:client id="{B17C0E3E-F062-A27C-6C9A-34510B0A3BC3}" v="516" dt="2022-09-26T22:37:17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5755" autoAdjust="0"/>
  </p:normalViewPr>
  <p:slideViewPr>
    <p:cSldViewPr snapToGrid="0">
      <p:cViewPr varScale="1">
        <p:scale>
          <a:sx n="96" d="100"/>
          <a:sy n="96" d="100"/>
        </p:scale>
        <p:origin x="87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88A22-FB00-46E3-AD50-5A88C5CC65D9}" type="datetimeFigureOut">
              <a:t>27/11/2023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27C8-9289-40CD-B8D8-CC29F823E2B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Linus Torvalds</a:t>
            </a:r>
          </a:p>
          <a:p>
            <a:r>
              <a:rPr lang="en-US" dirty="0" err="1"/>
              <a:t>BitKeeper</a:t>
            </a:r>
            <a:r>
              <a:rPr lang="en-US" dirty="0"/>
              <a:t> </a:t>
            </a:r>
            <a:r>
              <a:rPr lang="en-US" dirty="0" err="1"/>
              <a:t>décentralisé</a:t>
            </a:r>
            <a:r>
              <a:rPr lang="en-US" dirty="0"/>
              <a:t>, pull des branches à tester, au lieu de </a:t>
            </a:r>
            <a:r>
              <a:rPr lang="en-US" dirty="0" err="1"/>
              <a:t>patchs</a:t>
            </a:r>
            <a:r>
              <a:rPr lang="en-US" dirty="0"/>
              <a:t> par mail</a:t>
            </a:r>
            <a:endParaRPr lang="en-US" dirty="0">
              <a:cs typeface="Calibri"/>
            </a:endParaRPr>
          </a:p>
          <a:p>
            <a:r>
              <a:rPr lang="en-US" dirty="0" err="1"/>
              <a:t>Logiciel</a:t>
            </a:r>
            <a:r>
              <a:rPr lang="en-US" dirty="0"/>
              <a:t> propriétaire, limitation, obligation de </a:t>
            </a:r>
            <a:r>
              <a:rPr lang="en-US" dirty="0" err="1"/>
              <a:t>maj</a:t>
            </a:r>
            <a:r>
              <a:rPr lang="en-US" dirty="0"/>
              <a:t>, </a:t>
            </a:r>
            <a:r>
              <a:rPr lang="en-US" dirty="0" err="1"/>
              <a:t>impossibilité</a:t>
            </a:r>
            <a:r>
              <a:rPr lang="en-US" dirty="0"/>
              <a:t> de reverse </a:t>
            </a:r>
            <a:r>
              <a:rPr lang="en-US" dirty="0" err="1"/>
              <a:t>inginere</a:t>
            </a:r>
            <a:r>
              <a:rPr lang="en-US" dirty="0"/>
              <a:t>, impossible de dev un </a:t>
            </a:r>
            <a:r>
              <a:rPr lang="en-US" dirty="0" err="1"/>
              <a:t>autre</a:t>
            </a:r>
            <a:r>
              <a:rPr lang="en-US" dirty="0"/>
              <a:t> </a:t>
            </a:r>
            <a:r>
              <a:rPr lang="en-US" dirty="0" err="1"/>
              <a:t>logiciel</a:t>
            </a:r>
            <a:r>
              <a:rPr lang="en-US" dirty="0"/>
              <a:t> de source</a:t>
            </a:r>
            <a:endParaRPr lang="en-US" dirty="0">
              <a:cs typeface="Calibri"/>
            </a:endParaRPr>
          </a:p>
          <a:p>
            <a:r>
              <a:rPr lang="en-US" dirty="0" err="1"/>
              <a:t>L'outil</a:t>
            </a:r>
            <a:r>
              <a:rPr lang="en-US" dirty="0"/>
              <a:t> </a:t>
            </a:r>
            <a:r>
              <a:rPr lang="en-US" dirty="0" err="1"/>
              <a:t>devient</a:t>
            </a:r>
            <a:r>
              <a:rPr lang="en-US" dirty="0"/>
              <a:t> </a:t>
            </a:r>
            <a:r>
              <a:rPr lang="en-US" dirty="0" err="1"/>
              <a:t>payant</a:t>
            </a:r>
            <a:r>
              <a:rPr lang="en-US" dirty="0"/>
              <a:t> et </a:t>
            </a:r>
            <a:r>
              <a:rPr lang="en-US" dirty="0" err="1"/>
              <a:t>n'est</a:t>
            </a:r>
            <a:r>
              <a:rPr lang="en-US" dirty="0"/>
              <a:t> plus </a:t>
            </a:r>
            <a:r>
              <a:rPr lang="en-US" dirty="0" err="1"/>
              <a:t>utilisé</a:t>
            </a:r>
            <a:r>
              <a:rPr lang="en-US" dirty="0"/>
              <a:t> pour la maintenance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527C8-9289-40CD-B8D8-CC29F823E2B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log --no-merges main ^origin/main</a:t>
            </a:r>
          </a:p>
          <a:p>
            <a:r>
              <a:rPr lang="fr-FR" dirty="0"/>
              <a:t>Rebase -&gt; historique propre</a:t>
            </a:r>
            <a:endParaRPr lang="en-US" dirty="0"/>
          </a:p>
          <a:p>
            <a:r>
              <a:rPr lang="fr-FR" dirty="0"/>
              <a:t>Merge -&gt; résolution de conflit plus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527C8-9289-40CD-B8D8-CC29F823E2B8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Revert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on ne </a:t>
            </a:r>
            <a:r>
              <a:rPr lang="en-US" dirty="0" err="1">
                <a:cs typeface="Calibri"/>
              </a:rPr>
              <a:t>veut</a:t>
            </a:r>
            <a:r>
              <a:rPr lang="en-US" dirty="0">
                <a:cs typeface="Calibri"/>
              </a:rPr>
              <a:t> plus merger 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527C8-9289-40CD-B8D8-CC29F823E2B8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1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0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93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423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8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973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281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14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8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9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0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92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5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22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06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7BB7AF-2C02-4F3C-951D-D24377ABC65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7654-9269-40E7-96AD-9452DEDBC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872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cognitive-services/openai-servic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yanbraun.com/2020/04/24/drawing-git-branching-diagram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AF4F1-0958-9BEE-8E05-293E8D4E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60408"/>
            <a:ext cx="8825658" cy="3329581"/>
          </a:xfrm>
        </p:spPr>
        <p:txBody>
          <a:bodyPr/>
          <a:lstStyle/>
          <a:p>
            <a:r>
              <a:rPr lang="fr-FR" dirty="0"/>
              <a:t>Azure </a:t>
            </a:r>
            <a:r>
              <a:rPr lang="fr-FR" dirty="0" err="1"/>
              <a:t>OpenAI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AF84D6-3F12-2FD6-4A0B-F91C70963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89988"/>
            <a:ext cx="8825658" cy="861420"/>
          </a:xfrm>
        </p:spPr>
        <p:txBody>
          <a:bodyPr>
            <a:noAutofit/>
          </a:bodyPr>
          <a:lstStyle/>
          <a:p>
            <a:r>
              <a:rPr lang="fr-FR" sz="2800" dirty="0">
                <a:ea typeface="+mj-lt"/>
                <a:cs typeface="+mj-lt"/>
              </a:rPr>
              <a:t>INTEGRER Les IA </a:t>
            </a:r>
            <a:r>
              <a:rPr lang="fr-FR" sz="2800" dirty="0" err="1">
                <a:ea typeface="+mj-lt"/>
                <a:cs typeface="+mj-lt"/>
              </a:rPr>
              <a:t>GENERATIVEs</a:t>
            </a:r>
            <a:r>
              <a:rPr lang="fr-FR" sz="2800" dirty="0">
                <a:ea typeface="+mj-lt"/>
                <a:cs typeface="+mj-lt"/>
              </a:rPr>
              <a:t> dans vos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66BCC-B9C1-9E7D-8407-D180FD30B9D9}"/>
              </a:ext>
            </a:extLst>
          </p:cNvPr>
          <p:cNvSpPr/>
          <p:nvPr/>
        </p:nvSpPr>
        <p:spPr>
          <a:xfrm>
            <a:off x="8956222" y="5663293"/>
            <a:ext cx="2626177" cy="707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ogo&#10;&#10;Description automatically generated">
            <a:extLst>
              <a:ext uri="{FF2B5EF4-FFF2-40B4-BE49-F238E27FC236}">
                <a16:creationId xmlns:a16="http://schemas.microsoft.com/office/drawing/2014/main" id="{418A31F9-0436-803E-788E-BC7F0378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1" y="5666117"/>
            <a:ext cx="2743200" cy="718251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C2DB1-C2AA-BD37-9BCF-1072A4B201CB}"/>
              </a:ext>
            </a:extLst>
          </p:cNvPr>
          <p:cNvSpPr txBox="1"/>
          <p:nvPr/>
        </p:nvSpPr>
        <p:spPr>
          <a:xfrm>
            <a:off x="6781800" y="5780315"/>
            <a:ext cx="21730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Yohann </a:t>
            </a:r>
            <a:r>
              <a:rPr lang="en-US" b="1" dirty="0" err="1"/>
              <a:t>Jolain</a:t>
            </a:r>
            <a:endParaRPr lang="en-US" b="1" dirty="0"/>
          </a:p>
        </p:txBody>
      </p:sp>
      <p:pic>
        <p:nvPicPr>
          <p:cNvPr id="8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F09A104-922B-AD99-4619-709BD6C9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4" y="5067299"/>
            <a:ext cx="1436915" cy="14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78F25-3F08-7295-CD64-3B02F843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48696"/>
            <a:ext cx="9404723" cy="604551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Sommaire</a:t>
            </a:r>
            <a:endParaRPr lang="en-US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6020B-1882-E2C1-0E3E-65640D96325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Calibri"/>
                <a:cs typeface="Calibri"/>
              </a:rPr>
              <a:t>Présentation de Azure </a:t>
            </a:r>
            <a:r>
              <a:rPr lang="fr-FR" sz="2800" dirty="0" err="1">
                <a:latin typeface="Calibri"/>
                <a:cs typeface="Calibri"/>
              </a:rPr>
              <a:t>OpenAI</a:t>
            </a:r>
            <a:endParaRPr lang="fr-FR" sz="28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latin typeface="Calibri"/>
                <a:cs typeface="Calibri"/>
              </a:rPr>
              <a:t>Fonctionnalités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Calibri"/>
                <a:cs typeface="Calibri"/>
              </a:rPr>
              <a:t>Démo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Calibri"/>
                <a:cs typeface="Calibri"/>
              </a:rPr>
              <a:t>Conclusion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737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78F25-3F08-7295-CD64-3B02F843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48696"/>
            <a:ext cx="9404723" cy="604551"/>
          </a:xfrm>
        </p:spPr>
        <p:txBody>
          <a:bodyPr/>
          <a:lstStyle/>
          <a:p>
            <a:r>
              <a:rPr lang="fr-MA" dirty="0">
                <a:ea typeface="+mj-lt"/>
                <a:cs typeface="+mj-lt"/>
              </a:rPr>
              <a:t>Présentation Azure </a:t>
            </a:r>
            <a:r>
              <a:rPr lang="fr-MA" dirty="0" err="1">
                <a:ea typeface="+mj-lt"/>
                <a:cs typeface="+mj-lt"/>
              </a:rPr>
              <a:t>OpenAI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6020B-1882-E2C1-0E3E-65640D96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40192"/>
          </a:xfrm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Service permettant de communiquer avec les modèles d’</a:t>
            </a:r>
            <a:r>
              <a:rPr lang="fr-FR" dirty="0" err="1"/>
              <a:t>OpenAI</a:t>
            </a:r>
            <a:endParaRPr lang="fr-FR" dirty="0"/>
          </a:p>
          <a:p>
            <a:pPr lvl="1">
              <a:lnSpc>
                <a:spcPct val="90000"/>
              </a:lnSpc>
            </a:pPr>
            <a:r>
              <a:rPr lang="fr-FR" dirty="0"/>
              <a:t>GPT – 3.5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DALL-E (East US)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GPT 4 =&gt; Demande d’accès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F5C1A2D-BC25-33A9-1A1C-BBA94EBDA5D7}"/>
              </a:ext>
            </a:extLst>
          </p:cNvPr>
          <p:cNvSpPr txBox="1">
            <a:spLocks/>
          </p:cNvSpPr>
          <p:nvPr/>
        </p:nvSpPr>
        <p:spPr>
          <a:xfrm>
            <a:off x="1103312" y="3655348"/>
            <a:ext cx="8946541" cy="228304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Accès béta fermée =&gt; Demande d’accès</a:t>
            </a:r>
          </a:p>
          <a:p>
            <a:r>
              <a:rPr lang="fr-FR" dirty="0"/>
              <a:t>Azure </a:t>
            </a:r>
            <a:r>
              <a:rPr lang="fr-FR" dirty="0" err="1"/>
              <a:t>OpenAI</a:t>
            </a:r>
            <a:r>
              <a:rPr lang="fr-FR" dirty="0"/>
              <a:t> Studio</a:t>
            </a:r>
          </a:p>
          <a:p>
            <a:r>
              <a:rPr lang="fr-FR" dirty="0"/>
              <a:t>Disponible depuis la marketplace Azure</a:t>
            </a:r>
          </a:p>
          <a:p>
            <a:r>
              <a:rPr lang="fr-FR" dirty="0"/>
              <a:t>SDK disponible en .NET, Go, Java, JS, Python</a:t>
            </a:r>
          </a:p>
          <a:p>
            <a:pPr marL="0" indent="0">
              <a:lnSpc>
                <a:spcPct val="9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5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78F25-3F08-7295-CD64-3B02F843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48696"/>
            <a:ext cx="9404723" cy="604551"/>
          </a:xfrm>
        </p:spPr>
        <p:txBody>
          <a:bodyPr/>
          <a:lstStyle/>
          <a:p>
            <a:r>
              <a:rPr lang="fr-FR" dirty="0">
                <a:latin typeface="Calibri"/>
                <a:cs typeface="Calibri"/>
              </a:rPr>
              <a:t>Fonctionnalités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6020B-1882-E2C1-0E3E-65640D96325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fr-FR" dirty="0"/>
              <a:t>Gestion conversation contextuelle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fr-FR" dirty="0"/>
              <a:t>Réponse à partir d’une base de connaissances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fr-FR" dirty="0" err="1"/>
              <a:t>Function</a:t>
            </a:r>
            <a:r>
              <a:rPr lang="fr-FR" dirty="0"/>
              <a:t> Call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fr-FR" dirty="0"/>
              <a:t>Générations d’images</a:t>
            </a:r>
          </a:p>
        </p:txBody>
      </p:sp>
    </p:spTree>
    <p:extLst>
      <p:ext uri="{BB962C8B-B14F-4D97-AF65-F5344CB8AC3E}">
        <p14:creationId xmlns:p14="http://schemas.microsoft.com/office/powerpoint/2010/main" val="41271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6020B-1882-E2C1-0E3E-65640D96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626790"/>
            <a:ext cx="8946541" cy="4195481"/>
          </a:xfrm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fr-FR" sz="6000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28302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78F25-3F08-7295-CD64-3B02F843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48696"/>
            <a:ext cx="9404723" cy="604551"/>
          </a:xfrm>
        </p:spPr>
        <p:txBody>
          <a:bodyPr/>
          <a:lstStyle/>
          <a:p>
            <a:r>
              <a:rPr lang="fr-FR" dirty="0"/>
              <a:t>Point sur les prix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6020B-1882-E2C1-0E3E-65640D96325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B0B0B0"/>
              </a:buClr>
            </a:pPr>
            <a:r>
              <a:rPr lang="fr-FR" dirty="0"/>
              <a:t>Tarifs (1000 </a:t>
            </a:r>
            <a:r>
              <a:rPr lang="fr-FR" dirty="0" err="1"/>
              <a:t>tokens</a:t>
            </a:r>
            <a:r>
              <a:rPr lang="fr-FR" dirty="0"/>
              <a:t> =&gt; 750 mots environ)</a:t>
            </a:r>
          </a:p>
          <a:p>
            <a:pPr>
              <a:buClr>
                <a:srgbClr val="B0B0B0"/>
              </a:buClr>
            </a:pPr>
            <a:endParaRPr lang="fr-FR" dirty="0"/>
          </a:p>
          <a:p>
            <a:pPr>
              <a:buClr>
                <a:srgbClr val="B0B0B0"/>
              </a:buClr>
            </a:pPr>
            <a:endParaRPr lang="fr-FR" dirty="0"/>
          </a:p>
          <a:p>
            <a:pPr>
              <a:buClr>
                <a:srgbClr val="B0B0B0"/>
              </a:buClr>
            </a:pPr>
            <a:endParaRPr lang="fr-FR" dirty="0"/>
          </a:p>
          <a:p>
            <a:pPr>
              <a:buClr>
                <a:srgbClr val="B0B0B0"/>
              </a:buClr>
            </a:pPr>
            <a:endParaRPr lang="fr-FR" dirty="0"/>
          </a:p>
          <a:p>
            <a:pPr>
              <a:buClr>
                <a:srgbClr val="B0B0B0"/>
              </a:buClr>
            </a:pPr>
            <a:endParaRPr lang="fr-FR" dirty="0"/>
          </a:p>
          <a:p>
            <a:pPr>
              <a:buClr>
                <a:srgbClr val="B0B0B0"/>
              </a:buClr>
            </a:pPr>
            <a:endParaRPr lang="fr-FR" dirty="0"/>
          </a:p>
          <a:p>
            <a:pPr>
              <a:buClr>
                <a:srgbClr val="B0B0B0"/>
              </a:buClr>
            </a:pPr>
            <a:endParaRPr lang="fr-FR" dirty="0"/>
          </a:p>
          <a:p>
            <a:pPr>
              <a:buClr>
                <a:srgbClr val="B0B0B0"/>
              </a:buClr>
            </a:pPr>
            <a:endParaRPr lang="fr-FR" dirty="0"/>
          </a:p>
          <a:p>
            <a:pPr>
              <a:buClr>
                <a:srgbClr val="B0B0B0"/>
              </a:buClr>
            </a:pPr>
            <a:r>
              <a:rPr lang="fr-FR" dirty="0"/>
              <a:t>Plus d’infos sur </a:t>
            </a:r>
            <a:r>
              <a:rPr lang="fr-FR" dirty="0">
                <a:hlinkClick r:id="rId3"/>
              </a:rPr>
              <a:t>https://azure.microsoft.com/en-us/pricing/details/cognitive-services/openai-service/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C1070E-4953-C376-A8A7-58F91AC3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794" y="2544710"/>
            <a:ext cx="8380521" cy="17685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CBDFF-10A0-2828-E202-8C1663CD8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794" y="4512960"/>
            <a:ext cx="8380521" cy="9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78F25-3F08-7295-CD64-3B02F843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48696"/>
            <a:ext cx="9404723" cy="604551"/>
          </a:xfrm>
        </p:spPr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6020B-1882-E2C1-0E3E-65640D96325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Clr>
                <a:srgbClr val="B0B0B0"/>
              </a:buClr>
            </a:pPr>
            <a:r>
              <a:rPr lang="fr-FR" dirty="0"/>
              <a:t>Intégration est très simple dans le code</a:t>
            </a:r>
          </a:p>
          <a:p>
            <a:pPr>
              <a:lnSpc>
                <a:spcPct val="150000"/>
              </a:lnSpc>
              <a:buClr>
                <a:srgbClr val="B0B0B0"/>
              </a:buClr>
            </a:pPr>
            <a:r>
              <a:rPr lang="fr-FR" dirty="0"/>
              <a:t>Certains modèles restent accessibles à l’utilisation</a:t>
            </a:r>
          </a:p>
          <a:p>
            <a:pPr>
              <a:lnSpc>
                <a:spcPct val="150000"/>
              </a:lnSpc>
              <a:buClr>
                <a:srgbClr val="B0B0B0"/>
              </a:buClr>
            </a:pPr>
            <a:r>
              <a:rPr lang="fr-FR" dirty="0"/>
              <a:t>SDK compatible avec </a:t>
            </a:r>
            <a:r>
              <a:rPr lang="fr-FR" dirty="0" err="1"/>
              <a:t>OpenAI</a:t>
            </a:r>
            <a:endParaRPr lang="fr-FR" dirty="0"/>
          </a:p>
          <a:p>
            <a:pPr>
              <a:lnSpc>
                <a:spcPct val="150000"/>
              </a:lnSpc>
              <a:buClr>
                <a:srgbClr val="B0B0B0"/>
              </a:buClr>
            </a:pPr>
            <a:r>
              <a:rPr lang="fr-FR" dirty="0"/>
              <a:t>S’intègre très facilement avec les autres services Azure</a:t>
            </a:r>
          </a:p>
        </p:txBody>
      </p:sp>
    </p:spTree>
    <p:extLst>
      <p:ext uri="{BB962C8B-B14F-4D97-AF65-F5344CB8AC3E}">
        <p14:creationId xmlns:p14="http://schemas.microsoft.com/office/powerpoint/2010/main" val="28645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78F25-3F08-7295-CD64-3B02F843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48696"/>
            <a:ext cx="9404723" cy="604551"/>
          </a:xfrm>
        </p:spPr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6020B-1882-E2C1-0E3E-65640D96325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alibri"/>
                <a:ea typeface="+mj-lt"/>
                <a:cs typeface="+mj-lt"/>
              </a:rPr>
              <a:t>Source du PoC :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+mj-lt"/>
                <a:cs typeface="+mj-lt"/>
                <a:hlinkClick r:id="rId2"/>
              </a:rPr>
              <a:t>https://github.com/reboot-conseil/mtg-poc-azure-openai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alibri"/>
              <a:ea typeface="+mj-lt"/>
              <a:cs typeface="+mj-lt"/>
              <a:hlinkClick r:id="rId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latin typeface="Calibri"/>
                <a:ea typeface="+mj-lt"/>
                <a:cs typeface="+mj-lt"/>
              </a:rPr>
              <a:t>Ressources</a:t>
            </a:r>
            <a:r>
              <a:rPr lang="en-US" dirty="0">
                <a:latin typeface="Calibri"/>
                <a:ea typeface="+mj-lt"/>
                <a:cs typeface="+mj-lt"/>
              </a:rPr>
              <a:t> </a:t>
            </a:r>
            <a:r>
              <a:rPr lang="en-US" dirty="0" err="1">
                <a:latin typeface="Calibri"/>
                <a:ea typeface="+mj-lt"/>
                <a:cs typeface="+mj-lt"/>
              </a:rPr>
              <a:t>externes</a:t>
            </a:r>
            <a:endParaRPr lang="en-US" dirty="0">
              <a:latin typeface="Calibri"/>
              <a:ea typeface="+mj-lt"/>
              <a:cs typeface="+mj-lt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+mj-lt"/>
                <a:cs typeface="+mj-lt"/>
                <a:hlinkClick r:id="rId2"/>
              </a:rPr>
              <a:t>https://learn.microsoft.com/fr-fr/azure/ai-services/openai/overview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alibri"/>
              <a:ea typeface="+mj-lt"/>
              <a:cs typeface="+mj-lt"/>
              <a:hlinkClick r:id="rId2"/>
            </a:endParaRPr>
          </a:p>
          <a:p>
            <a:pPr>
              <a:lnSpc>
                <a:spcPct val="90000"/>
              </a:lnSpc>
              <a:buClr>
                <a:srgbClr val="B0B0B0"/>
              </a:buClr>
            </a:pP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B0B0B0"/>
              </a:buClr>
            </a:pP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B0B0B0"/>
              </a:buClr>
            </a:pP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Clr>
                <a:srgbClr val="B0B0B0"/>
              </a:buClr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69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AF4F1-0958-9BEE-8E05-293E8D4E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12" y="2117065"/>
            <a:ext cx="8825658" cy="2415181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Merci pour votre attention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66BCC-B9C1-9E7D-8407-D180FD30B9D9}"/>
              </a:ext>
            </a:extLst>
          </p:cNvPr>
          <p:cNvSpPr/>
          <p:nvPr/>
        </p:nvSpPr>
        <p:spPr>
          <a:xfrm>
            <a:off x="8956222" y="5663293"/>
            <a:ext cx="2626177" cy="707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ogo&#10;&#10;Description automatically generated">
            <a:extLst>
              <a:ext uri="{FF2B5EF4-FFF2-40B4-BE49-F238E27FC236}">
                <a16:creationId xmlns:a16="http://schemas.microsoft.com/office/drawing/2014/main" id="{418A31F9-0436-803E-788E-BC7F0378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1" y="5666117"/>
            <a:ext cx="2743200" cy="718251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C2DB1-C2AA-BD37-9BCF-1072A4B201CB}"/>
              </a:ext>
            </a:extLst>
          </p:cNvPr>
          <p:cNvSpPr txBox="1"/>
          <p:nvPr/>
        </p:nvSpPr>
        <p:spPr>
          <a:xfrm>
            <a:off x="6509657" y="5791200"/>
            <a:ext cx="21730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Yohann JOLAIN</a:t>
            </a:r>
            <a:endParaRPr lang="en-US" dirty="0"/>
          </a:p>
        </p:txBody>
      </p:sp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A818FBA-D48C-4EB5-5C1A-09F33432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936671"/>
            <a:ext cx="1556658" cy="15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1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TG">
      <a:dk1>
        <a:sysClr val="windowText" lastClr="000000"/>
      </a:dk1>
      <a:lt1>
        <a:sysClr val="window" lastClr="FFFFFF"/>
      </a:lt1>
      <a:dk2>
        <a:srgbClr val="3A3A3A"/>
      </a:dk2>
      <a:lt2>
        <a:srgbClr val="EBEBEB"/>
      </a:lt2>
      <a:accent1>
        <a:srgbClr val="EF2027"/>
      </a:accent1>
      <a:accent2>
        <a:srgbClr val="EA6312"/>
      </a:accent2>
      <a:accent3>
        <a:srgbClr val="F5BD13"/>
      </a:accent3>
      <a:accent4>
        <a:srgbClr val="6AAC90"/>
      </a:accent4>
      <a:accent5>
        <a:srgbClr val="0354E9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967</TotalTime>
  <Words>266</Words>
  <Application>Microsoft Office PowerPoint</Application>
  <PresentationFormat>Grand écran</PresentationFormat>
  <Paragraphs>61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Azure OpenAI</vt:lpstr>
      <vt:lpstr>Sommaire</vt:lpstr>
      <vt:lpstr>Présentation Azure OpenAI</vt:lpstr>
      <vt:lpstr>Fonctionnalités</vt:lpstr>
      <vt:lpstr>Présentation PowerPoint</vt:lpstr>
      <vt:lpstr>Point sur les prix</vt:lpstr>
      <vt:lpstr>Conclusion</vt:lpstr>
      <vt:lpstr>Ressources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Gigax</dc:creator>
  <cp:lastModifiedBy>Yohann JOLAIN</cp:lastModifiedBy>
  <cp:revision>240</cp:revision>
  <dcterms:created xsi:type="dcterms:W3CDTF">2022-05-19T16:01:10Z</dcterms:created>
  <dcterms:modified xsi:type="dcterms:W3CDTF">2023-11-27T18:12:34Z</dcterms:modified>
</cp:coreProperties>
</file>