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90" r:id="rId2"/>
    <p:sldId id="312" r:id="rId3"/>
    <p:sldId id="313" r:id="rId4"/>
    <p:sldId id="314" r:id="rId5"/>
    <p:sldId id="318" r:id="rId6"/>
    <p:sldId id="317" r:id="rId7"/>
    <p:sldId id="328" r:id="rId8"/>
    <p:sldId id="315" r:id="rId9"/>
    <p:sldId id="326" r:id="rId10"/>
    <p:sldId id="316" r:id="rId11"/>
    <p:sldId id="327" r:id="rId12"/>
    <p:sldId id="319" r:id="rId13"/>
    <p:sldId id="320" r:id="rId14"/>
    <p:sldId id="321" r:id="rId15"/>
    <p:sldId id="322" r:id="rId16"/>
    <p:sldId id="323" r:id="rId17"/>
    <p:sldId id="324" r:id="rId18"/>
    <p:sldId id="325" r:id="rId19"/>
  </p:sldIdLst>
  <p:sldSz cx="9902825" cy="6858000"/>
  <p:notesSz cx="9874250" cy="67976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1503" userDrawn="1">
          <p15:clr>
            <a:srgbClr val="A4A3A4"/>
          </p15:clr>
        </p15:guide>
        <p15:guide id="2" pos="449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1" autoAdjust="0"/>
    <p:restoredTop sz="93725" autoAdjust="0"/>
  </p:normalViewPr>
  <p:slideViewPr>
    <p:cSldViewPr>
      <p:cViewPr>
        <p:scale>
          <a:sx n="120" d="100"/>
          <a:sy n="120" d="100"/>
        </p:scale>
        <p:origin x="2500" y="1084"/>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4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143" y="-1124"/>
            <a:ext cx="4232128"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788">
              <a:defRPr sz="1000" i="1"/>
            </a:lvl1pPr>
          </a:lstStyle>
          <a:p>
            <a:pPr>
              <a:defRPr/>
            </a:pPr>
            <a:endParaRPr lang="en-US"/>
          </a:p>
        </p:txBody>
      </p:sp>
      <p:sp>
        <p:nvSpPr>
          <p:cNvPr id="4099" name="Rectangle 3"/>
          <p:cNvSpPr>
            <a:spLocks noGrp="1" noChangeArrowheads="1"/>
          </p:cNvSpPr>
          <p:nvPr>
            <p:ph type="dt" sz="quarter" idx="1"/>
          </p:nvPr>
        </p:nvSpPr>
        <p:spPr bwMode="auto">
          <a:xfrm>
            <a:off x="5609981" y="-1124"/>
            <a:ext cx="4232128"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788">
              <a:defRPr sz="1000" i="1"/>
            </a:lvl1pPr>
          </a:lstStyle>
          <a:p>
            <a:pPr>
              <a:defRPr/>
            </a:pPr>
            <a:endParaRPr lang="en-US"/>
          </a:p>
        </p:txBody>
      </p:sp>
      <p:sp>
        <p:nvSpPr>
          <p:cNvPr id="4100" name="Rectangle 4"/>
          <p:cNvSpPr>
            <a:spLocks noGrp="1" noChangeArrowheads="1"/>
          </p:cNvSpPr>
          <p:nvPr>
            <p:ph type="ftr" sz="quarter" idx="2"/>
          </p:nvPr>
        </p:nvSpPr>
        <p:spPr bwMode="auto">
          <a:xfrm>
            <a:off x="32143" y="6430142"/>
            <a:ext cx="4232128"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788">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5609981" y="6430142"/>
            <a:ext cx="4232128"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788">
              <a:defRPr sz="1000" i="1"/>
            </a:lvl1pPr>
          </a:lstStyle>
          <a:p>
            <a:pPr>
              <a:defRPr/>
            </a:pPr>
            <a:fld id="{B0AC2A3D-B99B-4BE3-904E-8F9BDE86B7D8}" type="slidenum">
              <a:rPr lang="en-US"/>
              <a:pPr>
                <a:defRPr/>
              </a:pPr>
              <a:t>‹#›</a:t>
            </a:fld>
            <a:endParaRPr lang="en-US"/>
          </a:p>
        </p:txBody>
      </p:sp>
    </p:spTree>
    <p:extLst>
      <p:ext uri="{BB962C8B-B14F-4D97-AF65-F5344CB8AC3E}">
        <p14:creationId xmlns:p14="http://schemas.microsoft.com/office/powerpoint/2010/main" val="117156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714" y="-6743"/>
            <a:ext cx="4315698"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786">
              <a:defRPr sz="1000" i="1"/>
            </a:lvl1pPr>
          </a:lstStyle>
          <a:p>
            <a:pPr>
              <a:defRPr/>
            </a:pPr>
            <a:endParaRPr lang="en-US"/>
          </a:p>
        </p:txBody>
      </p:sp>
      <p:sp>
        <p:nvSpPr>
          <p:cNvPr id="2051" name="Rectangle 3"/>
          <p:cNvSpPr>
            <a:spLocks noGrp="1" noChangeArrowheads="1"/>
          </p:cNvSpPr>
          <p:nvPr>
            <p:ph type="dt" idx="1"/>
          </p:nvPr>
        </p:nvSpPr>
        <p:spPr bwMode="auto">
          <a:xfrm>
            <a:off x="5584267" y="-6743"/>
            <a:ext cx="4315698"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786">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098800" y="512763"/>
            <a:ext cx="3676650" cy="2546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2854" y="3230244"/>
            <a:ext cx="7328544" cy="3070643"/>
          </a:xfrm>
          <a:prstGeom prst="rect">
            <a:avLst/>
          </a:prstGeom>
          <a:noFill/>
          <a:ln w="9525">
            <a:noFill/>
            <a:miter lim="800000"/>
            <a:headEnd/>
            <a:tailEnd/>
          </a:ln>
          <a:effectLst/>
        </p:spPr>
        <p:txBody>
          <a:bodyPr vert="horz" wrap="square" lIns="87569" tIns="41397" rIns="87569" bIns="413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25714" y="6466109"/>
            <a:ext cx="4315698"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786">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5584267" y="6466109"/>
            <a:ext cx="4315698"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786">
              <a:defRPr sz="1000" i="1"/>
            </a:lvl1pPr>
          </a:lstStyle>
          <a:p>
            <a:pPr>
              <a:defRPr/>
            </a:pPr>
            <a:fld id="{A7E88535-4BEA-4EE8-AB4A-C9FA970A9824}" type="slidenum">
              <a:rPr lang="en-US"/>
              <a:pPr>
                <a:defRPr/>
              </a:pPr>
              <a:t>‹#›</a:t>
            </a:fld>
            <a:endParaRPr lang="en-US"/>
          </a:p>
        </p:txBody>
      </p:sp>
    </p:spTree>
    <p:extLst>
      <p:ext uri="{BB962C8B-B14F-4D97-AF65-F5344CB8AC3E}">
        <p14:creationId xmlns:p14="http://schemas.microsoft.com/office/powerpoint/2010/main" val="1836913820"/>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sz="1000"/>
              <a:t>Software Design</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9230C636-ECB8-47BE-92DE-F91BE5C0FACE}" type="slidenum">
              <a:rPr lang="en-US" sz="1000" smtClean="0"/>
              <a:pPr/>
              <a:t>1</a:t>
            </a:fld>
            <a:endParaRPr lang="en-US" sz="10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31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pPr>
                <a:defRPr/>
              </a:pPr>
              <a:t>‹#›</a:t>
            </a:fld>
            <a:endParaRPr lang="en-US"/>
          </a:p>
        </p:txBody>
      </p:sp>
    </p:spTree>
    <p:extLst>
      <p:ext uri="{BB962C8B-B14F-4D97-AF65-F5344CB8AC3E}">
        <p14:creationId xmlns:p14="http://schemas.microsoft.com/office/powerpoint/2010/main" val="3444432482"/>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EDE836C-C506-41B6-AE73-6EC51D540379}" type="slidenum">
              <a:rPr lang="en-US"/>
              <a:pPr>
                <a:defRPr/>
              </a:pPr>
              <a:t>‹#›</a:t>
            </a:fld>
            <a:endParaRPr lang="en-US"/>
          </a:p>
        </p:txBody>
      </p:sp>
    </p:spTree>
    <p:extLst>
      <p:ext uri="{BB962C8B-B14F-4D97-AF65-F5344CB8AC3E}">
        <p14:creationId xmlns:p14="http://schemas.microsoft.com/office/powerpoint/2010/main" val="20081907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C807D62A-A25F-4874-AB67-6CF4C9C4736C}" type="slidenum">
              <a:rPr lang="en-US"/>
              <a:pPr>
                <a:defRPr/>
              </a:pPr>
              <a:t>‹#›</a:t>
            </a:fld>
            <a:endParaRPr lang="en-US"/>
          </a:p>
        </p:txBody>
      </p:sp>
    </p:spTree>
    <p:extLst>
      <p:ext uri="{BB962C8B-B14F-4D97-AF65-F5344CB8AC3E}">
        <p14:creationId xmlns:p14="http://schemas.microsoft.com/office/powerpoint/2010/main" val="41684203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5792DDC3-EFA3-4647-8A6E-E8039DA1A91A}" type="slidenum">
              <a:rPr lang="en-US"/>
              <a:pPr>
                <a:defRPr/>
              </a:pPr>
              <a:t>‹#›</a:t>
            </a:fld>
            <a:endParaRPr lang="en-US"/>
          </a:p>
        </p:txBody>
      </p:sp>
    </p:spTree>
    <p:extLst>
      <p:ext uri="{BB962C8B-B14F-4D97-AF65-F5344CB8AC3E}">
        <p14:creationId xmlns:p14="http://schemas.microsoft.com/office/powerpoint/2010/main" val="1249592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3B8F44C-0EDE-4D7D-9086-BD1CF3CE7AF7}" type="slidenum">
              <a:rPr lang="en-US"/>
              <a:pPr>
                <a:defRPr/>
              </a:pPr>
              <a:t>‹#›</a:t>
            </a:fld>
            <a:endParaRPr lang="en-US"/>
          </a:p>
        </p:txBody>
      </p:sp>
    </p:spTree>
    <p:extLst>
      <p:ext uri="{BB962C8B-B14F-4D97-AF65-F5344CB8AC3E}">
        <p14:creationId xmlns:p14="http://schemas.microsoft.com/office/powerpoint/2010/main" val="3531888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ECCD115F-8D68-417D-BE51-0997C55306EF}" type="slidenum">
              <a:rPr lang="en-US"/>
              <a:pPr>
                <a:defRPr/>
              </a:pPr>
              <a:t>‹#›</a:t>
            </a:fld>
            <a:endParaRPr lang="en-US"/>
          </a:p>
        </p:txBody>
      </p:sp>
    </p:spTree>
    <p:extLst>
      <p:ext uri="{BB962C8B-B14F-4D97-AF65-F5344CB8AC3E}">
        <p14:creationId xmlns:p14="http://schemas.microsoft.com/office/powerpoint/2010/main" val="1283244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D6C972CB-25A0-49CA-A04F-81E0CCB967DE}" type="slidenum">
              <a:rPr lang="en-US"/>
              <a:pPr>
                <a:defRPr/>
              </a:pPr>
              <a:t>‹#›</a:t>
            </a:fld>
            <a:endParaRPr lang="en-US"/>
          </a:p>
        </p:txBody>
      </p:sp>
    </p:spTree>
    <p:extLst>
      <p:ext uri="{BB962C8B-B14F-4D97-AF65-F5344CB8AC3E}">
        <p14:creationId xmlns:p14="http://schemas.microsoft.com/office/powerpoint/2010/main" val="32456723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65FA675B-1F56-4A1F-B974-9460B94FF877}" type="slidenum">
              <a:rPr lang="en-US"/>
              <a:pPr>
                <a:defRPr/>
              </a:pPr>
              <a:t>‹#›</a:t>
            </a:fld>
            <a:endParaRPr lang="en-US"/>
          </a:p>
        </p:txBody>
      </p:sp>
    </p:spTree>
    <p:extLst>
      <p:ext uri="{BB962C8B-B14F-4D97-AF65-F5344CB8AC3E}">
        <p14:creationId xmlns:p14="http://schemas.microsoft.com/office/powerpoint/2010/main" val="42526140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55598A2-17A2-444F-952B-9804449BE04B}" type="slidenum">
              <a:rPr lang="en-US"/>
              <a:pPr>
                <a:defRPr/>
              </a:pPr>
              <a:t>‹#›</a:t>
            </a:fld>
            <a:endParaRPr lang="en-US"/>
          </a:p>
        </p:txBody>
      </p:sp>
    </p:spTree>
    <p:extLst>
      <p:ext uri="{BB962C8B-B14F-4D97-AF65-F5344CB8AC3E}">
        <p14:creationId xmlns:p14="http://schemas.microsoft.com/office/powerpoint/2010/main" val="1326147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1AD18685-0001-4CA4-BB9B-682137D85FB6}" type="slidenum">
              <a:rPr lang="en-US"/>
              <a:pPr>
                <a:defRPr/>
              </a:pPr>
              <a:t>‹#›</a:t>
            </a:fld>
            <a:endParaRPr lang="en-US"/>
          </a:p>
        </p:txBody>
      </p:sp>
    </p:spTree>
    <p:extLst>
      <p:ext uri="{BB962C8B-B14F-4D97-AF65-F5344CB8AC3E}">
        <p14:creationId xmlns:p14="http://schemas.microsoft.com/office/powerpoint/2010/main" val="2696603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00572DE-3297-44C9-8095-AE1A459C6662}" type="slidenum">
              <a:rPr lang="en-US"/>
              <a:pPr>
                <a:defRPr/>
              </a:pPr>
              <a:t>‹#›</a:t>
            </a:fld>
            <a:endParaRPr lang="en-US"/>
          </a:p>
        </p:txBody>
      </p:sp>
    </p:spTree>
    <p:extLst>
      <p:ext uri="{BB962C8B-B14F-4D97-AF65-F5344CB8AC3E}">
        <p14:creationId xmlns:p14="http://schemas.microsoft.com/office/powerpoint/2010/main" val="4225642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C68E5FA2-5579-48D2-AAEA-0395A9685864}" type="slidenum">
              <a:rPr lang="en-US"/>
              <a:pPr>
                <a:defRPr/>
              </a:pPr>
              <a:t>‹#›</a:t>
            </a:fld>
            <a:endParaRPr lang="en-US"/>
          </a:p>
        </p:txBody>
      </p:sp>
    </p:spTree>
    <p:extLst>
      <p:ext uri="{BB962C8B-B14F-4D97-AF65-F5344CB8AC3E}">
        <p14:creationId xmlns:p14="http://schemas.microsoft.com/office/powerpoint/2010/main" val="161092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defRPr>
            </a:lvl1pPr>
          </a:lstStyle>
          <a:p>
            <a:pPr>
              <a:defRPr/>
            </a:pPr>
            <a:r>
              <a:rPr lang="en-US" dirty="0"/>
              <a:t>EC6001</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defRPr>
            </a:lvl1pPr>
          </a:lstStyle>
          <a:p>
            <a:pPr>
              <a:defRPr/>
            </a:pPr>
            <a:fld id="{BD8E331F-9D83-4245-9A62-97CA84DE22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ransition/>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eeeauthorcenter.ieee.org/wp-content/uploads/Computer_Society_Word_template.z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0465E2E4-7374-46A0-BB59-F56978D5F671}" type="slidenum">
              <a:rPr lang="en-US" sz="1400" smtClean="0">
                <a:solidFill>
                  <a:schemeClr val="folHlink"/>
                </a:solidFill>
              </a:rPr>
              <a:pPr/>
              <a:t>1</a:t>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br>
              <a:rPr lang="en-US" sz="7200" dirty="0"/>
            </a:br>
            <a:r>
              <a:rPr lang="en-US" sz="7200" dirty="0"/>
              <a:t>Course Project </a:t>
            </a:r>
            <a:br>
              <a:rPr lang="en-US" sz="7200" dirty="0"/>
            </a:br>
            <a:r>
              <a:rPr lang="en-US" sz="4800" dirty="0"/>
              <a:t>in CS5351 Software Engineering</a:t>
            </a:r>
            <a:endParaRPr lang="en-US" sz="7200" dirty="0"/>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Dr W.K. Chan</a:t>
            </a:r>
          </a:p>
          <a:p>
            <a:pPr>
              <a:lnSpc>
                <a:spcPct val="90000"/>
              </a:lnSpc>
            </a:pPr>
            <a:r>
              <a:rPr lang="en-US" sz="2400" dirty="0"/>
              <a:t>Department of Computer Science</a:t>
            </a:r>
          </a:p>
          <a:p>
            <a:pPr>
              <a:lnSpc>
                <a:spcPct val="90000"/>
              </a:lnSpc>
            </a:pPr>
            <a:r>
              <a:rPr lang="en-US" sz="2400" dirty="0"/>
              <a:t>Email:</a:t>
            </a:r>
            <a:r>
              <a:rPr lang="en-US" sz="1800" dirty="0">
                <a:latin typeface="Courier New" pitchFamily="49" charset="0"/>
              </a:rPr>
              <a:t> </a:t>
            </a:r>
            <a:r>
              <a:rPr lang="en-US" sz="2000" b="1" dirty="0">
                <a:latin typeface="Courier New" pitchFamily="49" charset="0"/>
              </a:rPr>
              <a:t>wkchan@cityu.edu.hk</a:t>
            </a:r>
            <a:endParaRPr lang="en-US" sz="2000" dirty="0">
              <a:latin typeface="Courier New" pitchFamily="49" charset="0"/>
            </a:endParaRPr>
          </a:p>
          <a:p>
            <a:pPr>
              <a:lnSpc>
                <a:spcPct val="90000"/>
              </a:lnSpc>
            </a:pPr>
            <a:r>
              <a:rPr lang="en-US" sz="2400" dirty="0"/>
              <a:t>Website:</a:t>
            </a:r>
            <a:r>
              <a:rPr lang="en-US" sz="1800" dirty="0">
                <a:latin typeface="Courier New" pitchFamily="49" charset="0"/>
              </a:rPr>
              <a:t> </a:t>
            </a:r>
            <a:r>
              <a:rPr lang="en-US" sz="2000" b="1" dirty="0">
                <a:latin typeface="Courier New" pitchFamily="49" charset="0"/>
              </a:rPr>
              <a:t>http://www.cs.cityu.edu.hk/~wkchan </a:t>
            </a:r>
            <a:endParaRPr lang="en-US" sz="2000" b="1" dirty="0">
              <a:solidFill>
                <a:schemeClr val="folHlink"/>
              </a:solidFill>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AC37-D54C-40F5-95FF-EF17686646A6}"/>
              </a:ext>
            </a:extLst>
          </p:cNvPr>
          <p:cNvSpPr>
            <a:spLocks noGrp="1"/>
          </p:cNvSpPr>
          <p:nvPr>
            <p:ph type="title"/>
          </p:nvPr>
        </p:nvSpPr>
        <p:spPr/>
        <p:txBody>
          <a:bodyPr/>
          <a:lstStyle/>
          <a:p>
            <a:r>
              <a:rPr lang="en-HK" dirty="0"/>
              <a:t>Contributions of Team Members</a:t>
            </a:r>
          </a:p>
        </p:txBody>
      </p:sp>
      <p:sp>
        <p:nvSpPr>
          <p:cNvPr id="3" name="Content Placeholder 2">
            <a:extLst>
              <a:ext uri="{FF2B5EF4-FFF2-40B4-BE49-F238E27FC236}">
                <a16:creationId xmlns:a16="http://schemas.microsoft.com/office/drawing/2014/main" id="{4D5E3A5F-0229-43CE-BB19-AF90B7403E10}"/>
              </a:ext>
            </a:extLst>
          </p:cNvPr>
          <p:cNvSpPr>
            <a:spLocks noGrp="1"/>
          </p:cNvSpPr>
          <p:nvPr>
            <p:ph idx="1"/>
          </p:nvPr>
        </p:nvSpPr>
        <p:spPr>
          <a:xfrm>
            <a:off x="412750" y="1676400"/>
            <a:ext cx="9415462" cy="4953000"/>
          </a:xfrm>
        </p:spPr>
        <p:txBody>
          <a:bodyPr/>
          <a:lstStyle/>
          <a:p>
            <a:r>
              <a:rPr lang="en-HK" sz="2800" dirty="0"/>
              <a:t>Use contributed efforts (e.g., hours) instead of number of feature points in determining the relative contributions of team members.</a:t>
            </a:r>
          </a:p>
          <a:p>
            <a:pPr marL="0" indent="0">
              <a:buNone/>
            </a:pPr>
            <a:endParaRPr lang="en-HK" sz="2800" dirty="0"/>
          </a:p>
          <a:p>
            <a:pPr marL="0" indent="0">
              <a:buNone/>
            </a:pPr>
            <a:endParaRPr lang="en-HK" sz="2800" dirty="0"/>
          </a:p>
          <a:p>
            <a:pPr marL="0" indent="0">
              <a:buNone/>
            </a:pPr>
            <a:endParaRPr lang="en-HK" sz="2800" dirty="0"/>
          </a:p>
          <a:p>
            <a:pPr marL="0" indent="0">
              <a:buNone/>
            </a:pPr>
            <a:endParaRPr lang="en-HK" sz="2800" dirty="0"/>
          </a:p>
          <a:p>
            <a:endParaRPr lang="en-HK" sz="1200" dirty="0"/>
          </a:p>
          <a:p>
            <a:r>
              <a:rPr lang="en-HK" sz="2400" dirty="0"/>
              <a:t>Marks will be pro-rated accordingly. </a:t>
            </a:r>
            <a:r>
              <a:rPr lang="en-HK" sz="1400" dirty="0"/>
              <a:t>[bounded if extreme, e.g., the presence of a </a:t>
            </a:r>
            <a:r>
              <a:rPr lang="en-HK" sz="1400" dirty="0" err="1"/>
              <a:t>freerunner</a:t>
            </a:r>
            <a:r>
              <a:rPr lang="en-HK" sz="1400" dirty="0"/>
              <a:t>]</a:t>
            </a:r>
            <a:endParaRPr lang="en-HK" sz="2400" dirty="0"/>
          </a:p>
          <a:p>
            <a:r>
              <a:rPr lang="en-HK" sz="2400" dirty="0"/>
              <a:t>Present the contributions in the final report</a:t>
            </a:r>
          </a:p>
          <a:p>
            <a:r>
              <a:rPr lang="en-HK" sz="2400" dirty="0"/>
              <a:t>Respect your teammates as not every one wants A+.</a:t>
            </a:r>
          </a:p>
        </p:txBody>
      </p:sp>
      <p:sp>
        <p:nvSpPr>
          <p:cNvPr id="4" name="Slide Number Placeholder 3">
            <a:extLst>
              <a:ext uri="{FF2B5EF4-FFF2-40B4-BE49-F238E27FC236}">
                <a16:creationId xmlns:a16="http://schemas.microsoft.com/office/drawing/2014/main" id="{240B3326-B548-4194-9E5C-49214DE95EA6}"/>
              </a:ext>
            </a:extLst>
          </p:cNvPr>
          <p:cNvSpPr>
            <a:spLocks noGrp="1"/>
          </p:cNvSpPr>
          <p:nvPr>
            <p:ph type="sldNum" sz="quarter" idx="12"/>
          </p:nvPr>
        </p:nvSpPr>
        <p:spPr/>
        <p:txBody>
          <a:bodyPr/>
          <a:lstStyle/>
          <a:p>
            <a:pPr>
              <a:defRPr/>
            </a:pPr>
            <a:fld id="{63B8F44C-0EDE-4D7D-9086-BD1CF3CE7AF7}" type="slidenum">
              <a:rPr lang="en-US" smtClean="0"/>
              <a:pPr>
                <a:defRPr/>
              </a:pPr>
              <a:t>10</a:t>
            </a:fld>
            <a:endParaRPr lang="en-US"/>
          </a:p>
        </p:txBody>
      </p:sp>
      <p:graphicFrame>
        <p:nvGraphicFramePr>
          <p:cNvPr id="6" name="Table 5">
            <a:extLst>
              <a:ext uri="{FF2B5EF4-FFF2-40B4-BE49-F238E27FC236}">
                <a16:creationId xmlns:a16="http://schemas.microsoft.com/office/drawing/2014/main" id="{0E9FB0B3-E7D7-4723-9679-6314495D2947}"/>
              </a:ext>
            </a:extLst>
          </p:cNvPr>
          <p:cNvGraphicFramePr>
            <a:graphicFrameLocks noGrp="1"/>
          </p:cNvGraphicFramePr>
          <p:nvPr>
            <p:extLst>
              <p:ext uri="{D42A27DB-BD31-4B8C-83A1-F6EECF244321}">
                <p14:modId xmlns:p14="http://schemas.microsoft.com/office/powerpoint/2010/main" val="4056863444"/>
              </p:ext>
            </p:extLst>
          </p:nvPr>
        </p:nvGraphicFramePr>
        <p:xfrm>
          <a:off x="836612" y="3048000"/>
          <a:ext cx="8915400" cy="2083119"/>
        </p:xfrm>
        <a:graphic>
          <a:graphicData uri="http://schemas.openxmlformats.org/drawingml/2006/table">
            <a:tbl>
              <a:tblPr firstRow="1" firstCol="1" bandRow="1">
                <a:tableStyleId>{21E4AEA4-8DFA-4A89-87EB-49C32662AFE0}</a:tableStyleId>
              </a:tblPr>
              <a:tblGrid>
                <a:gridCol w="1740294">
                  <a:extLst>
                    <a:ext uri="{9D8B030D-6E8A-4147-A177-3AD203B41FA5}">
                      <a16:colId xmlns:a16="http://schemas.microsoft.com/office/drawing/2014/main" val="735713592"/>
                    </a:ext>
                  </a:extLst>
                </a:gridCol>
                <a:gridCol w="1079106">
                  <a:extLst>
                    <a:ext uri="{9D8B030D-6E8A-4147-A177-3AD203B41FA5}">
                      <a16:colId xmlns:a16="http://schemas.microsoft.com/office/drawing/2014/main" val="1639402451"/>
                    </a:ext>
                  </a:extLst>
                </a:gridCol>
                <a:gridCol w="1219200">
                  <a:extLst>
                    <a:ext uri="{9D8B030D-6E8A-4147-A177-3AD203B41FA5}">
                      <a16:colId xmlns:a16="http://schemas.microsoft.com/office/drawing/2014/main" val="2986049032"/>
                    </a:ext>
                  </a:extLst>
                </a:gridCol>
                <a:gridCol w="1219200">
                  <a:extLst>
                    <a:ext uri="{9D8B030D-6E8A-4147-A177-3AD203B41FA5}">
                      <a16:colId xmlns:a16="http://schemas.microsoft.com/office/drawing/2014/main" val="1692906945"/>
                    </a:ext>
                  </a:extLst>
                </a:gridCol>
                <a:gridCol w="1219200">
                  <a:extLst>
                    <a:ext uri="{9D8B030D-6E8A-4147-A177-3AD203B41FA5}">
                      <a16:colId xmlns:a16="http://schemas.microsoft.com/office/drawing/2014/main" val="2278007348"/>
                    </a:ext>
                  </a:extLst>
                </a:gridCol>
                <a:gridCol w="1219200">
                  <a:extLst>
                    <a:ext uri="{9D8B030D-6E8A-4147-A177-3AD203B41FA5}">
                      <a16:colId xmlns:a16="http://schemas.microsoft.com/office/drawing/2014/main" val="3795115410"/>
                    </a:ext>
                  </a:extLst>
                </a:gridCol>
                <a:gridCol w="1219200">
                  <a:extLst>
                    <a:ext uri="{9D8B030D-6E8A-4147-A177-3AD203B41FA5}">
                      <a16:colId xmlns:a16="http://schemas.microsoft.com/office/drawing/2014/main" val="3276870572"/>
                    </a:ext>
                  </a:extLst>
                </a:gridCol>
              </a:tblGrid>
              <a:tr h="0">
                <a:tc rowSpan="2">
                  <a:txBody>
                    <a:bodyPr/>
                    <a:lstStyle/>
                    <a:p>
                      <a:pPr algn="ctr">
                        <a:lnSpc>
                          <a:spcPct val="107000"/>
                        </a:lnSpc>
                        <a:spcAft>
                          <a:spcPts val="0"/>
                        </a:spcAft>
                      </a:pPr>
                      <a:r>
                        <a:rPr lang="en-US" sz="1600" dirty="0" err="1">
                          <a:effectLst/>
                        </a:rPr>
                        <a:t>MyTool</a:t>
                      </a:r>
                      <a:endParaRPr lang="en-HK"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gridSpan="6">
                  <a:txBody>
                    <a:bodyPr/>
                    <a:lstStyle/>
                    <a:p>
                      <a:pPr algn="ctr">
                        <a:lnSpc>
                          <a:spcPct val="107000"/>
                        </a:lnSpc>
                        <a:spcAft>
                          <a:spcPts val="0"/>
                        </a:spcAft>
                      </a:pPr>
                      <a:r>
                        <a:rPr lang="en-US" sz="1600">
                          <a:effectLst/>
                        </a:rPr>
                        <a:t>Actual productive hours spent on the project (hrs)</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605370216"/>
                  </a:ext>
                </a:extLst>
              </a:tr>
              <a:tr h="0">
                <a:tc vMerge="1">
                  <a:txBody>
                    <a:bodyPr/>
                    <a:lstStyle/>
                    <a:p>
                      <a:endParaRPr lang="en-HK"/>
                    </a:p>
                  </a:txBody>
                  <a:tcPr/>
                </a:tc>
                <a:tc>
                  <a:txBody>
                    <a:bodyPr/>
                    <a:lstStyle/>
                    <a:p>
                      <a:pPr>
                        <a:lnSpc>
                          <a:spcPct val="107000"/>
                        </a:lnSpc>
                        <a:spcAft>
                          <a:spcPts val="0"/>
                        </a:spcAft>
                      </a:pPr>
                      <a:r>
                        <a:rPr lang="en-US" sz="1600">
                          <a:effectLst/>
                        </a:rPr>
                        <a:t>Sprint 1</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Sprint 2</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Sprint 3</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Sprint 4</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Sprint 5</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Total</a:t>
                      </a:r>
                      <a:endParaRPr lang="en-HK" sz="16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28303404"/>
                  </a:ext>
                </a:extLst>
              </a:tr>
              <a:tr h="0">
                <a:tc>
                  <a:txBody>
                    <a:bodyPr/>
                    <a:lstStyle/>
                    <a:p>
                      <a:pPr>
                        <a:lnSpc>
                          <a:spcPct val="107000"/>
                        </a:lnSpc>
                        <a:spcAft>
                          <a:spcPts val="0"/>
                        </a:spcAft>
                      </a:pPr>
                      <a:r>
                        <a:rPr lang="en-US" sz="1600" dirty="0">
                          <a:effectLst/>
                        </a:rPr>
                        <a:t>Wei, Zhengyuan</a:t>
                      </a:r>
                      <a:endParaRPr lang="en-HK"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60</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83007963"/>
                  </a:ext>
                </a:extLst>
              </a:tr>
              <a:tr h="0">
                <a:tc>
                  <a:txBody>
                    <a:bodyPr/>
                    <a:lstStyle/>
                    <a:p>
                      <a:pPr>
                        <a:lnSpc>
                          <a:spcPct val="107000"/>
                        </a:lnSpc>
                        <a:spcAft>
                          <a:spcPts val="0"/>
                        </a:spcAft>
                      </a:pPr>
                      <a:r>
                        <a:rPr lang="en-HK" sz="1600" dirty="0">
                          <a:effectLst/>
                          <a:latin typeface="Calibri" panose="020F0502020204030204" pitchFamily="34" charset="0"/>
                          <a:ea typeface="PMingLiU" panose="02020500000000000000" pitchFamily="18" charset="-120"/>
                          <a:cs typeface="Times New Roman" panose="02020603050405020304" pitchFamily="18" charset="0"/>
                        </a:rPr>
                        <a:t>CHAN, W.K.</a:t>
                      </a: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12</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10</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5</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20</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Calibri" panose="020F0502020204030204" pitchFamily="34" charset="0"/>
                          <a:ea typeface="PMingLiU" panose="02020500000000000000" pitchFamily="18" charset="-120"/>
                          <a:cs typeface="Times New Roman" panose="02020603050405020304" pitchFamily="18" charset="0"/>
                        </a:rPr>
                        <a:t>8</a:t>
                      </a:r>
                      <a:endParaRPr lang="en-HK" sz="18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55</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9647772"/>
                  </a:ext>
                </a:extLst>
              </a:tr>
              <a:tr h="0">
                <a:tc gridSpan="7">
                  <a:txBody>
                    <a:bodyPr/>
                    <a:lstStyle/>
                    <a:p>
                      <a:pPr>
                        <a:lnSpc>
                          <a:spcPct val="107000"/>
                        </a:lnSpc>
                        <a:spcAft>
                          <a:spcPts val="0"/>
                        </a:spcAft>
                      </a:pPr>
                      <a:r>
                        <a:rPr lang="en-HK" sz="1600" dirty="0">
                          <a:solidFill>
                            <a:sysClr val="windowText" lastClr="000000"/>
                          </a:solidFill>
                          <a:effectLst/>
                        </a:rPr>
                        <a:t>Mean contribution = ( 60+55 ) / 2 = 57.5</a:t>
                      </a:r>
                    </a:p>
                    <a:p>
                      <a:pPr>
                        <a:lnSpc>
                          <a:spcPct val="107000"/>
                        </a:lnSpc>
                        <a:spcAft>
                          <a:spcPts val="0"/>
                        </a:spcAft>
                      </a:pPr>
                      <a:r>
                        <a:rPr lang="en-HK" sz="1600" dirty="0">
                          <a:solidFill>
                            <a:sysClr val="windowText" lastClr="000000"/>
                          </a:solidFill>
                          <a:effectLst/>
                        </a:rPr>
                        <a:t>Wei:  60 / Mean contribution = 60 / 57.5 = 1.04</a:t>
                      </a:r>
                    </a:p>
                    <a:p>
                      <a:pPr>
                        <a:lnSpc>
                          <a:spcPct val="107000"/>
                        </a:lnSpc>
                        <a:spcAft>
                          <a:spcPts val="0"/>
                        </a:spcAft>
                      </a:pPr>
                      <a:r>
                        <a:rPr lang="en-HK" sz="1600" dirty="0">
                          <a:solidFill>
                            <a:sysClr val="windowText" lastClr="000000"/>
                          </a:solidFill>
                          <a:effectLst/>
                        </a:rPr>
                        <a:t>Chan: 55 / Mean contribution = 55 / 57.5 = 0.96</a:t>
                      </a:r>
                    </a:p>
                    <a:p>
                      <a:pPr>
                        <a:lnSpc>
                          <a:spcPct val="107000"/>
                        </a:lnSpc>
                        <a:spcAft>
                          <a:spcPts val="0"/>
                        </a:spcAft>
                      </a:pPr>
                      <a:r>
                        <a:rPr lang="en-HK" sz="1600" dirty="0">
                          <a:solidFill>
                            <a:sysClr val="windowText" lastClr="000000"/>
                          </a:solidFill>
                          <a:effectLst/>
                        </a:rPr>
                        <a:t>If the project gets 69 (in the range of B+ [66.5, 69.5), then Zhang gets 72 (A-) and Chan gets 66 (B+)</a:t>
                      </a:r>
                    </a:p>
                  </a:txBody>
                  <a:tcPr marL="68580" marR="68580" marT="0" marB="0">
                    <a:solidFill>
                      <a:schemeClr val="bg1"/>
                    </a:solidFill>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614719946"/>
                  </a:ext>
                </a:extLst>
              </a:tr>
            </a:tbl>
          </a:graphicData>
        </a:graphic>
      </p:graphicFrame>
    </p:spTree>
    <p:extLst>
      <p:ext uri="{BB962C8B-B14F-4D97-AF65-F5344CB8AC3E}">
        <p14:creationId xmlns:p14="http://schemas.microsoft.com/office/powerpoint/2010/main" val="39740999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Milestone 0</a:t>
            </a:r>
          </a:p>
        </p:txBody>
      </p:sp>
      <p:sp>
        <p:nvSpPr>
          <p:cNvPr id="3" name="Content Placeholder 2"/>
          <p:cNvSpPr>
            <a:spLocks noGrp="1"/>
          </p:cNvSpPr>
          <p:nvPr>
            <p:ph idx="1"/>
          </p:nvPr>
        </p:nvSpPr>
        <p:spPr>
          <a:xfrm>
            <a:off x="451201" y="1447800"/>
            <a:ext cx="9036050" cy="4953000"/>
          </a:xfrm>
        </p:spPr>
        <p:txBody>
          <a:bodyPr/>
          <a:lstStyle/>
          <a:p>
            <a:r>
              <a:rPr lang="en-HK" dirty="0"/>
              <a:t>Form team in Week 1</a:t>
            </a:r>
          </a:p>
          <a:p>
            <a:pPr lvl="1"/>
            <a:r>
              <a:rPr lang="en-HK" dirty="0"/>
              <a:t>Nominate a team leader</a:t>
            </a:r>
          </a:p>
          <a:p>
            <a:pPr lvl="1"/>
            <a:r>
              <a:rPr lang="en-HK" dirty="0"/>
              <a:t>Team leader chooses and joins an empty project group.</a:t>
            </a:r>
          </a:p>
          <a:p>
            <a:pPr lvl="2"/>
            <a:r>
              <a:rPr lang="en-HK" dirty="0"/>
              <a:t>the first one to join an empty group is the team leader.</a:t>
            </a:r>
          </a:p>
          <a:p>
            <a:pPr lvl="1"/>
            <a:r>
              <a:rPr lang="en-HK" dirty="0"/>
              <a:t>Other team members join that group</a:t>
            </a:r>
          </a:p>
          <a:p>
            <a:pPr lvl="1"/>
            <a:r>
              <a:rPr lang="en-HK" b="1" dirty="0"/>
              <a:t>Email to TA about your team list and project number in Week 2</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11</a:t>
            </a:fld>
            <a:endParaRPr lang="en-US"/>
          </a:p>
        </p:txBody>
      </p:sp>
      <p:sp>
        <p:nvSpPr>
          <p:cNvPr id="7" name="Right Arrow 6"/>
          <p:cNvSpPr/>
          <p:nvPr/>
        </p:nvSpPr>
        <p:spPr bwMode="auto">
          <a:xfrm>
            <a:off x="4799012" y="5638800"/>
            <a:ext cx="533400" cy="3048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8" name="TextBox 7"/>
          <p:cNvSpPr txBox="1"/>
          <p:nvPr/>
        </p:nvSpPr>
        <p:spPr>
          <a:xfrm>
            <a:off x="74612" y="4744798"/>
            <a:ext cx="1239442" cy="523220"/>
          </a:xfrm>
          <a:prstGeom prst="rect">
            <a:avLst/>
          </a:prstGeom>
          <a:noFill/>
        </p:spPr>
        <p:txBody>
          <a:bodyPr wrap="none" rtlCol="0">
            <a:spAutoFit/>
          </a:bodyPr>
          <a:lstStyle/>
          <a:p>
            <a:r>
              <a:rPr lang="en-HK" dirty="0"/>
              <a:t>Canvas</a:t>
            </a:r>
          </a:p>
        </p:txBody>
      </p:sp>
      <p:pic>
        <p:nvPicPr>
          <p:cNvPr id="10" name="Picture 9">
            <a:extLst>
              <a:ext uri="{FF2B5EF4-FFF2-40B4-BE49-F238E27FC236}">
                <a16:creationId xmlns:a16="http://schemas.microsoft.com/office/drawing/2014/main" id="{DE938473-E968-4789-80B1-E57FD9F4E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60" y="5183864"/>
            <a:ext cx="3943553" cy="1536779"/>
          </a:xfrm>
          <a:prstGeom prst="rect">
            <a:avLst/>
          </a:prstGeom>
        </p:spPr>
      </p:pic>
      <p:pic>
        <p:nvPicPr>
          <p:cNvPr id="12" name="Picture 11">
            <a:extLst>
              <a:ext uri="{FF2B5EF4-FFF2-40B4-BE49-F238E27FC236}">
                <a16:creationId xmlns:a16="http://schemas.microsoft.com/office/drawing/2014/main" id="{9483D89A-6957-4CFB-AE4B-E421F257E8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2839" y="4776696"/>
            <a:ext cx="5155375" cy="1441517"/>
          </a:xfrm>
          <a:prstGeom prst="rect">
            <a:avLst/>
          </a:prstGeom>
        </p:spPr>
      </p:pic>
    </p:spTree>
    <p:extLst>
      <p:ext uri="{BB962C8B-B14F-4D97-AF65-F5344CB8AC3E}">
        <p14:creationId xmlns:p14="http://schemas.microsoft.com/office/powerpoint/2010/main" val="386695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A931-C8C4-4FF7-BE4D-A7555E813605}"/>
              </a:ext>
            </a:extLst>
          </p:cNvPr>
          <p:cNvSpPr>
            <a:spLocks noGrp="1"/>
          </p:cNvSpPr>
          <p:nvPr>
            <p:ph type="title"/>
          </p:nvPr>
        </p:nvSpPr>
        <p:spPr/>
        <p:txBody>
          <a:bodyPr/>
          <a:lstStyle/>
          <a:p>
            <a:r>
              <a:rPr lang="en-HK" dirty="0"/>
              <a:t>Milestone 1: Week 7</a:t>
            </a:r>
          </a:p>
        </p:txBody>
      </p:sp>
      <p:sp>
        <p:nvSpPr>
          <p:cNvPr id="3" name="Content Placeholder 2">
            <a:extLst>
              <a:ext uri="{FF2B5EF4-FFF2-40B4-BE49-F238E27FC236}">
                <a16:creationId xmlns:a16="http://schemas.microsoft.com/office/drawing/2014/main" id="{CEF971A4-75F8-4627-9737-582440E7B4A6}"/>
              </a:ext>
            </a:extLst>
          </p:cNvPr>
          <p:cNvSpPr>
            <a:spLocks noGrp="1"/>
          </p:cNvSpPr>
          <p:nvPr>
            <p:ph idx="1"/>
          </p:nvPr>
        </p:nvSpPr>
        <p:spPr/>
        <p:txBody>
          <a:bodyPr/>
          <a:lstStyle/>
          <a:p>
            <a:r>
              <a:rPr lang="en-HK" dirty="0"/>
              <a:t>The Workshop in Week 7 is a checkpoint.</a:t>
            </a:r>
          </a:p>
          <a:p>
            <a:pPr lvl="1"/>
            <a:r>
              <a:rPr lang="en-HK" dirty="0"/>
              <a:t>Some software engineering task requirements will be presented in the lecture time, your team should collaboratively solve them</a:t>
            </a:r>
          </a:p>
          <a:p>
            <a:pPr lvl="2"/>
            <a:r>
              <a:rPr lang="en-HK" sz="2800" b="1" dirty="0"/>
              <a:t>submit a solution to Canvas (as an assignment) before 10pm in that evening.</a:t>
            </a:r>
          </a:p>
          <a:p>
            <a:pPr lvl="2"/>
            <a:r>
              <a:rPr lang="en-HK" dirty="0"/>
              <a:t>The tasks will be specified around the process, testing and debugging activities of your code project.</a:t>
            </a:r>
          </a:p>
          <a:p>
            <a:pPr lvl="2"/>
            <a:endParaRPr lang="en-US" dirty="0"/>
          </a:p>
          <a:p>
            <a:r>
              <a:rPr lang="en-US" sz="2400" dirty="0"/>
              <a:t>N</a:t>
            </a:r>
            <a:r>
              <a:rPr lang="en-HK" sz="2400" dirty="0" err="1"/>
              <a:t>ote</a:t>
            </a:r>
            <a:r>
              <a:rPr lang="en-HK" sz="2400" dirty="0"/>
              <a:t>: the workshop also contains other non-project assessment.</a:t>
            </a:r>
          </a:p>
          <a:p>
            <a:pPr marL="0" indent="0">
              <a:buNone/>
            </a:pPr>
            <a:endParaRPr lang="en-HK" dirty="0"/>
          </a:p>
        </p:txBody>
      </p:sp>
      <p:sp>
        <p:nvSpPr>
          <p:cNvPr id="4" name="Slide Number Placeholder 3">
            <a:extLst>
              <a:ext uri="{FF2B5EF4-FFF2-40B4-BE49-F238E27FC236}">
                <a16:creationId xmlns:a16="http://schemas.microsoft.com/office/drawing/2014/main" id="{531A66B1-823D-481B-B24A-32D16D373E8D}"/>
              </a:ext>
            </a:extLst>
          </p:cNvPr>
          <p:cNvSpPr>
            <a:spLocks noGrp="1"/>
          </p:cNvSpPr>
          <p:nvPr>
            <p:ph type="sldNum" sz="quarter" idx="12"/>
          </p:nvPr>
        </p:nvSpPr>
        <p:spPr/>
        <p:txBody>
          <a:bodyPr/>
          <a:lstStyle/>
          <a:p>
            <a:pPr>
              <a:defRPr/>
            </a:pPr>
            <a:fld id="{63B8F44C-0EDE-4D7D-9086-BD1CF3CE7AF7}" type="slidenum">
              <a:rPr lang="en-US" smtClean="0"/>
              <a:pPr>
                <a:defRPr/>
              </a:pPr>
              <a:t>12</a:t>
            </a:fld>
            <a:endParaRPr lang="en-US"/>
          </a:p>
        </p:txBody>
      </p:sp>
    </p:spTree>
    <p:extLst>
      <p:ext uri="{BB962C8B-B14F-4D97-AF65-F5344CB8AC3E}">
        <p14:creationId xmlns:p14="http://schemas.microsoft.com/office/powerpoint/2010/main" val="7843980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1BF3-34F8-49FC-A10F-B3AC100F1E05}"/>
              </a:ext>
            </a:extLst>
          </p:cNvPr>
          <p:cNvSpPr>
            <a:spLocks noGrp="1"/>
          </p:cNvSpPr>
          <p:nvPr>
            <p:ph type="title"/>
          </p:nvPr>
        </p:nvSpPr>
        <p:spPr/>
        <p:txBody>
          <a:bodyPr/>
          <a:lstStyle/>
          <a:p>
            <a:r>
              <a:rPr lang="en-HK" dirty="0"/>
              <a:t>Milestone 2: Final Deliverable</a:t>
            </a:r>
          </a:p>
        </p:txBody>
      </p:sp>
      <p:sp>
        <p:nvSpPr>
          <p:cNvPr id="3" name="Content Placeholder 2">
            <a:extLst>
              <a:ext uri="{FF2B5EF4-FFF2-40B4-BE49-F238E27FC236}">
                <a16:creationId xmlns:a16="http://schemas.microsoft.com/office/drawing/2014/main" id="{96C88F27-46CD-47A6-86D2-EF9E7C0A554E}"/>
              </a:ext>
            </a:extLst>
          </p:cNvPr>
          <p:cNvSpPr>
            <a:spLocks noGrp="1"/>
          </p:cNvSpPr>
          <p:nvPr>
            <p:ph idx="1"/>
          </p:nvPr>
        </p:nvSpPr>
        <p:spPr/>
        <p:txBody>
          <a:bodyPr/>
          <a:lstStyle/>
          <a:p>
            <a:r>
              <a:rPr lang="en-HK" sz="2800" dirty="0"/>
              <a:t>a </a:t>
            </a:r>
            <a:r>
              <a:rPr lang="en-HK" sz="2400" dirty="0"/>
              <a:t>15-minute</a:t>
            </a:r>
            <a:r>
              <a:rPr lang="en-HK" sz="2800" dirty="0"/>
              <a:t> </a:t>
            </a:r>
            <a:r>
              <a:rPr lang="en-HK" sz="2800" b="1" dirty="0"/>
              <a:t>Video</a:t>
            </a:r>
            <a:r>
              <a:rPr lang="en-HK" sz="2800" dirty="0"/>
              <a:t> to present your project</a:t>
            </a:r>
          </a:p>
          <a:p>
            <a:pPr lvl="1"/>
            <a:r>
              <a:rPr lang="en-HK" sz="2400" dirty="0"/>
              <a:t>Submit by </a:t>
            </a:r>
            <a:r>
              <a:rPr lang="en-HK" sz="2400" b="1" dirty="0"/>
              <a:t>30 November Monday 11:59pm. </a:t>
            </a:r>
          </a:p>
          <a:p>
            <a:r>
              <a:rPr lang="en-HK" sz="2800" b="1" dirty="0"/>
              <a:t>an Oral (Live) Presentation in Week 13</a:t>
            </a:r>
          </a:p>
          <a:p>
            <a:pPr lvl="1"/>
            <a:r>
              <a:rPr lang="en-US" sz="2400" dirty="0"/>
              <a:t>15 minutes for presentation </a:t>
            </a:r>
          </a:p>
          <a:p>
            <a:pPr lvl="1"/>
            <a:r>
              <a:rPr lang="en-US" sz="2400" dirty="0"/>
              <a:t>5 minutes Q&amp;A</a:t>
            </a:r>
            <a:endParaRPr lang="en-HK" sz="2400" dirty="0"/>
          </a:p>
          <a:p>
            <a:pPr lvl="1"/>
            <a:r>
              <a:rPr lang="en-HK" sz="2400" dirty="0"/>
              <a:t>Timeslot selection will be available in Week 11</a:t>
            </a:r>
          </a:p>
          <a:p>
            <a:r>
              <a:rPr lang="en-HK" sz="2800" b="1" dirty="0"/>
              <a:t>a Final Report and the source code</a:t>
            </a:r>
          </a:p>
          <a:p>
            <a:pPr lvl="1"/>
            <a:r>
              <a:rPr lang="en-HK" sz="2400" dirty="0"/>
              <a:t>Submit in </a:t>
            </a:r>
            <a:r>
              <a:rPr lang="en-HK" sz="2400" b="1" dirty="0"/>
              <a:t>Week 13 on 30 November</a:t>
            </a:r>
          </a:p>
          <a:p>
            <a:pPr lvl="1"/>
            <a:r>
              <a:rPr lang="en-US" sz="2400" b="1" dirty="0"/>
              <a:t>P</a:t>
            </a:r>
            <a:r>
              <a:rPr lang="en-HK" sz="2400" b="1" dirty="0"/>
              <a:t>lace your project code in a </a:t>
            </a:r>
            <a:r>
              <a:rPr lang="en-HK" sz="2400" b="1" dirty="0" err="1"/>
              <a:t>github</a:t>
            </a:r>
            <a:r>
              <a:rPr lang="en-HK" sz="2400" b="1" dirty="0"/>
              <a:t> project. </a:t>
            </a:r>
            <a:r>
              <a:rPr lang="en-HK" sz="2400" dirty="0"/>
              <a:t>Later, we will provide you an GitHub account for the course assessment. We will fork a branch of your project to serve as the submission.</a:t>
            </a:r>
            <a:endParaRPr lang="en-HK" sz="2800" dirty="0"/>
          </a:p>
          <a:p>
            <a:pPr lvl="1"/>
            <a:endParaRPr lang="en-HK" sz="2400" dirty="0"/>
          </a:p>
          <a:p>
            <a:endParaRPr lang="en-HK" sz="2800" dirty="0"/>
          </a:p>
        </p:txBody>
      </p:sp>
      <p:sp>
        <p:nvSpPr>
          <p:cNvPr id="4" name="Slide Number Placeholder 3">
            <a:extLst>
              <a:ext uri="{FF2B5EF4-FFF2-40B4-BE49-F238E27FC236}">
                <a16:creationId xmlns:a16="http://schemas.microsoft.com/office/drawing/2014/main" id="{3E74B9BA-90B7-4AE8-8D3F-8677942E5A8E}"/>
              </a:ext>
            </a:extLst>
          </p:cNvPr>
          <p:cNvSpPr>
            <a:spLocks noGrp="1"/>
          </p:cNvSpPr>
          <p:nvPr>
            <p:ph type="sldNum" sz="quarter" idx="12"/>
          </p:nvPr>
        </p:nvSpPr>
        <p:spPr/>
        <p:txBody>
          <a:bodyPr/>
          <a:lstStyle/>
          <a:p>
            <a:pPr>
              <a:defRPr/>
            </a:pPr>
            <a:fld id="{63B8F44C-0EDE-4D7D-9086-BD1CF3CE7AF7}" type="slidenum">
              <a:rPr lang="en-US" smtClean="0"/>
              <a:pPr>
                <a:defRPr/>
              </a:pPr>
              <a:t>13</a:t>
            </a:fld>
            <a:endParaRPr lang="en-US"/>
          </a:p>
        </p:txBody>
      </p:sp>
    </p:spTree>
    <p:extLst>
      <p:ext uri="{BB962C8B-B14F-4D97-AF65-F5344CB8AC3E}">
        <p14:creationId xmlns:p14="http://schemas.microsoft.com/office/powerpoint/2010/main" val="1254373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(1/4)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p:txBody>
          <a:bodyPr/>
          <a:lstStyle/>
          <a:p>
            <a:r>
              <a:rPr lang="en-HK" dirty="0"/>
              <a:t>Around 10000 words, where each figure/table counts as 250 words.</a:t>
            </a:r>
          </a:p>
          <a:p>
            <a:r>
              <a:rPr lang="en-HK" dirty="0"/>
              <a:t>All contents, including project title, student name, abstract, introduction, related work, preliminaries, all figures/tables, technical contents, evaluation, except the reference list and the bio of each student, should be presented within 10-page in the IEEE Transactions format.</a:t>
            </a:r>
          </a:p>
          <a:p>
            <a:pPr lvl="1"/>
            <a:r>
              <a:rPr lang="en-HK" dirty="0">
                <a:hlinkClick r:id="rId2"/>
              </a:rPr>
              <a:t>http://ieeeauthorcenter.ieee.org/wp-content/uploads/Computer_Society_Word_template.zip</a:t>
            </a:r>
            <a:endParaRPr lang="en-HK" dirty="0"/>
          </a:p>
          <a:p>
            <a:endParaRPr lang="en-HK" dirty="0"/>
          </a:p>
        </p:txBody>
      </p:sp>
      <p:sp>
        <p:nvSpPr>
          <p:cNvPr id="4" name="Slide Number Placeholder 3">
            <a:extLst>
              <a:ext uri="{FF2B5EF4-FFF2-40B4-BE49-F238E27FC236}">
                <a16:creationId xmlns:a16="http://schemas.microsoft.com/office/drawing/2014/main" id="{815789A8-9AB4-4B03-B747-0955A597E664}"/>
              </a:ext>
            </a:extLst>
          </p:cNvPr>
          <p:cNvSpPr>
            <a:spLocks noGrp="1"/>
          </p:cNvSpPr>
          <p:nvPr>
            <p:ph type="sldNum" sz="quarter" idx="12"/>
          </p:nvPr>
        </p:nvSpPr>
        <p:spPr/>
        <p:txBody>
          <a:bodyPr/>
          <a:lstStyle/>
          <a:p>
            <a:pPr>
              <a:defRPr/>
            </a:pPr>
            <a:fld id="{63B8F44C-0EDE-4D7D-9086-BD1CF3CE7AF7}" type="slidenum">
              <a:rPr lang="en-US" smtClean="0"/>
              <a:pPr>
                <a:defRPr/>
              </a:pPr>
              <a:t>14</a:t>
            </a:fld>
            <a:endParaRPr lang="en-US"/>
          </a:p>
        </p:txBody>
      </p:sp>
    </p:spTree>
    <p:extLst>
      <p:ext uri="{BB962C8B-B14F-4D97-AF65-F5344CB8AC3E}">
        <p14:creationId xmlns:p14="http://schemas.microsoft.com/office/powerpoint/2010/main" val="15623820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(2/4)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412750" y="1447800"/>
            <a:ext cx="9339262" cy="4953000"/>
          </a:xfrm>
        </p:spPr>
        <p:txBody>
          <a:bodyPr/>
          <a:lstStyle/>
          <a:p>
            <a:pPr marL="0" indent="0">
              <a:buNone/>
            </a:pPr>
            <a:r>
              <a:rPr lang="en-HK" sz="2400" b="1" dirty="0"/>
              <a:t>A final report is pretty like a paper listed in the reference and resource section of each set of slides presented in the lectures</a:t>
            </a:r>
          </a:p>
          <a:p>
            <a:r>
              <a:rPr lang="en-HK" sz="2800" b="1" dirty="0"/>
              <a:t>Project Title</a:t>
            </a:r>
            <a:r>
              <a:rPr lang="en-HK" sz="2800" dirty="0"/>
              <a:t>: A short title is better than a long title. </a:t>
            </a:r>
          </a:p>
          <a:p>
            <a:r>
              <a:rPr lang="en-HK" sz="2800" dirty="0"/>
              <a:t>Present your team name before listing out each student with their student ID (not EID!)</a:t>
            </a:r>
          </a:p>
          <a:p>
            <a:r>
              <a:rPr lang="en-HK" sz="2800" b="1" dirty="0"/>
              <a:t>Abstract</a:t>
            </a:r>
            <a:r>
              <a:rPr lang="en-HK" sz="2800" dirty="0"/>
              <a:t>: (</a:t>
            </a:r>
            <a:r>
              <a:rPr lang="en-HK" sz="2800" b="1" dirty="0"/>
              <a:t>150 words</a:t>
            </a:r>
            <a:r>
              <a:rPr lang="en-HK" sz="2800" dirty="0"/>
              <a:t>) Summarize the main problem solved, how your project solves it and its evaluation results.</a:t>
            </a:r>
          </a:p>
          <a:p>
            <a:r>
              <a:rPr lang="en-HK" sz="2800" b="1" dirty="0"/>
              <a:t>Introduction (1-1.5 pages)</a:t>
            </a:r>
            <a:r>
              <a:rPr lang="en-HK" sz="2800" dirty="0"/>
              <a:t>: Summarize the background, the problem you solve, the solutions taken by existing approaches/tools, the reason on why existing tools/approaches are still inadequate to solve the problem, your idea, your solution, evaluation.</a:t>
            </a:r>
          </a:p>
          <a:p>
            <a:endParaRPr lang="en-HK" sz="2800" dirty="0"/>
          </a:p>
        </p:txBody>
      </p:sp>
    </p:spTree>
    <p:extLst>
      <p:ext uri="{BB962C8B-B14F-4D97-AF65-F5344CB8AC3E}">
        <p14:creationId xmlns:p14="http://schemas.microsoft.com/office/powerpoint/2010/main" val="4001082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(3/4)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412749" y="1676400"/>
            <a:ext cx="9490075" cy="4953000"/>
          </a:xfrm>
        </p:spPr>
        <p:txBody>
          <a:bodyPr/>
          <a:lstStyle/>
          <a:p>
            <a:r>
              <a:rPr lang="en-HK" sz="2800" b="1" dirty="0"/>
              <a:t>Related Work (0.5-1 page)</a:t>
            </a:r>
            <a:r>
              <a:rPr lang="en-HK" sz="2800" dirty="0"/>
              <a:t>: Present your fact finding done about existing solutions toward solving the problem stated in the section on Introduction. </a:t>
            </a:r>
          </a:p>
          <a:p>
            <a:r>
              <a:rPr lang="en-HK" sz="2800" b="1" dirty="0"/>
              <a:t>Preliminaries (0-2 page)</a:t>
            </a:r>
            <a:r>
              <a:rPr lang="en-HK" sz="2800" dirty="0"/>
              <a:t>: Summary the technical background information necessary to follow your idea and solution. </a:t>
            </a:r>
          </a:p>
          <a:p>
            <a:r>
              <a:rPr lang="en-HK" sz="2800" b="1" dirty="0"/>
              <a:t>Solution (3-4 pages)</a:t>
            </a:r>
            <a:r>
              <a:rPr lang="en-HK" sz="2800" dirty="0"/>
              <a:t>: Present your solution, probably with algorithm, figures, code listing, example walkthrough to assist you to present your solution.</a:t>
            </a:r>
          </a:p>
          <a:p>
            <a:r>
              <a:rPr lang="en-HK" sz="2800" b="1" dirty="0"/>
              <a:t>Evaluation (2-4 pages)</a:t>
            </a:r>
            <a:r>
              <a:rPr lang="en-HK" sz="2800" dirty="0"/>
              <a:t>: Summarize what you have verified your solution to have solved the problem stated in the report, compare to the results of existing tools</a:t>
            </a:r>
          </a:p>
        </p:txBody>
      </p:sp>
    </p:spTree>
    <p:extLst>
      <p:ext uri="{BB962C8B-B14F-4D97-AF65-F5344CB8AC3E}">
        <p14:creationId xmlns:p14="http://schemas.microsoft.com/office/powerpoint/2010/main" val="27354099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(4/4)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412749" y="1676400"/>
            <a:ext cx="9415463" cy="4953000"/>
          </a:xfrm>
        </p:spPr>
        <p:txBody>
          <a:bodyPr/>
          <a:lstStyle/>
          <a:p>
            <a:r>
              <a:rPr lang="en-US" sz="2400" b="1" dirty="0"/>
              <a:t>Follow the template provided in Week 1</a:t>
            </a:r>
            <a:endParaRPr lang="en-HK" sz="2400" b="1" dirty="0"/>
          </a:p>
          <a:p>
            <a:r>
              <a:rPr lang="en-HK" sz="2400" b="1" dirty="0"/>
              <a:t>Abstract (200-300 words)</a:t>
            </a:r>
            <a:r>
              <a:rPr lang="en-HK" sz="2400" dirty="0"/>
              <a:t>: Summarize the whole report and include the future work. </a:t>
            </a:r>
          </a:p>
          <a:p>
            <a:r>
              <a:rPr lang="en-US" sz="2400" b="1" dirty="0"/>
              <a:t>Main Content</a:t>
            </a:r>
            <a:r>
              <a:rPr lang="en-US" sz="2400" dirty="0"/>
              <a:t>: Introduction, Problem, Solution, Evaluation, Software Engineering Techniques applied, Discussion</a:t>
            </a:r>
            <a:endParaRPr lang="en-HK" sz="2400" dirty="0"/>
          </a:p>
          <a:p>
            <a:r>
              <a:rPr lang="en-HK" sz="2400" b="1" dirty="0"/>
              <a:t>Student Bio</a:t>
            </a:r>
            <a:r>
              <a:rPr lang="en-HK" sz="2400" dirty="0"/>
              <a:t>: Present a bio of each student. Who you are, your background, your technical ideas and current interests, etc. Give a self-reflection on the work done by you.</a:t>
            </a:r>
          </a:p>
          <a:p>
            <a:r>
              <a:rPr lang="en-HK" sz="2400" b="1" dirty="0"/>
              <a:t>Relative Contribution</a:t>
            </a:r>
            <a:r>
              <a:rPr lang="en-HK" sz="2400" dirty="0"/>
              <a:t>:  Present the relative contribution as illustrated on Slide 8 (e.g., Chan contributes 40 hours, May contributes 39 hours). If the information is missing, equal contributions among all team members will be assumed.</a:t>
            </a:r>
          </a:p>
          <a:p>
            <a:endParaRPr lang="en-HK" sz="2400" dirty="0"/>
          </a:p>
        </p:txBody>
      </p:sp>
    </p:spTree>
    <p:extLst>
      <p:ext uri="{BB962C8B-B14F-4D97-AF65-F5344CB8AC3E}">
        <p14:creationId xmlns:p14="http://schemas.microsoft.com/office/powerpoint/2010/main" val="38244962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9A68A-724D-4B66-B23F-550FEE6FF0F4}"/>
              </a:ext>
            </a:extLst>
          </p:cNvPr>
          <p:cNvSpPr>
            <a:spLocks noGrp="1"/>
          </p:cNvSpPr>
          <p:nvPr>
            <p:ph type="ctrTitle" sz="quarter"/>
          </p:nvPr>
        </p:nvSpPr>
        <p:spPr/>
        <p:txBody>
          <a:bodyPr/>
          <a:lstStyle/>
          <a:p>
            <a:r>
              <a:rPr lang="en-HK" dirty="0"/>
              <a:t>Enjoy Your Project</a:t>
            </a:r>
          </a:p>
        </p:txBody>
      </p:sp>
      <p:sp>
        <p:nvSpPr>
          <p:cNvPr id="4" name="Slide Number Placeholder 3">
            <a:extLst>
              <a:ext uri="{FF2B5EF4-FFF2-40B4-BE49-F238E27FC236}">
                <a16:creationId xmlns:a16="http://schemas.microsoft.com/office/drawing/2014/main" id="{E0F95320-4360-476A-92A6-2D2341A4807B}"/>
              </a:ext>
            </a:extLst>
          </p:cNvPr>
          <p:cNvSpPr>
            <a:spLocks noGrp="1"/>
          </p:cNvSpPr>
          <p:nvPr>
            <p:ph type="sldNum" sz="quarter" idx="12"/>
          </p:nvPr>
        </p:nvSpPr>
        <p:spPr/>
        <p:txBody>
          <a:bodyPr/>
          <a:lstStyle/>
          <a:p>
            <a:pPr>
              <a:defRPr/>
            </a:pPr>
            <a:fld id="{63B8F44C-0EDE-4D7D-9086-BD1CF3CE7AF7}" type="slidenum">
              <a:rPr lang="en-US" smtClean="0"/>
              <a:pPr>
                <a:defRPr/>
              </a:pPr>
              <a:t>18</a:t>
            </a:fld>
            <a:endParaRPr lang="en-US"/>
          </a:p>
        </p:txBody>
      </p:sp>
    </p:spTree>
    <p:extLst>
      <p:ext uri="{BB962C8B-B14F-4D97-AF65-F5344CB8AC3E}">
        <p14:creationId xmlns:p14="http://schemas.microsoft.com/office/powerpoint/2010/main" val="37425612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t>
            </a:r>
          </a:p>
        </p:txBody>
      </p:sp>
      <p:sp>
        <p:nvSpPr>
          <p:cNvPr id="3" name="Content Placeholder 2"/>
          <p:cNvSpPr>
            <a:spLocks noGrp="1"/>
          </p:cNvSpPr>
          <p:nvPr>
            <p:ph idx="1"/>
          </p:nvPr>
        </p:nvSpPr>
        <p:spPr/>
        <p:txBody>
          <a:bodyPr/>
          <a:lstStyle/>
          <a:p>
            <a:r>
              <a:rPr lang="en-HK" dirty="0"/>
              <a:t>This is a </a:t>
            </a:r>
            <a:r>
              <a:rPr lang="en-HK" b="1" dirty="0"/>
              <a:t>code project</a:t>
            </a:r>
          </a:p>
          <a:p>
            <a:r>
              <a:rPr lang="en-HK" dirty="0"/>
              <a:t>This is a </a:t>
            </a:r>
            <a:r>
              <a:rPr lang="en-HK" b="1" dirty="0"/>
              <a:t>team-based project</a:t>
            </a:r>
          </a:p>
          <a:p>
            <a:endParaRPr lang="en-HK" dirty="0"/>
          </a:p>
          <a:p>
            <a:r>
              <a:rPr lang="en-HK" dirty="0"/>
              <a:t>Develop a </a:t>
            </a:r>
            <a:r>
              <a:rPr lang="en-HK" b="1" dirty="0"/>
              <a:t>software engineering tool</a:t>
            </a:r>
            <a:r>
              <a:rPr lang="en-HK" dirty="0"/>
              <a:t>, in which you realize your original new idea</a:t>
            </a:r>
          </a:p>
          <a:p>
            <a:pPr lvl="1"/>
            <a:r>
              <a:rPr lang="en-HK" dirty="0"/>
              <a:t>A software engineering tool is a tool for developers to assist them to carry out their daily technical tasks.</a:t>
            </a:r>
          </a:p>
          <a:p>
            <a:pPr lvl="1"/>
            <a:r>
              <a:rPr lang="en-US" dirty="0"/>
              <a:t>N</a:t>
            </a:r>
            <a:r>
              <a:rPr lang="en-HK" dirty="0" err="1"/>
              <a:t>ote</a:t>
            </a:r>
            <a:r>
              <a:rPr lang="en-HK" dirty="0"/>
              <a:t> that it is </a:t>
            </a:r>
            <a:r>
              <a:rPr lang="en-HK" b="1" dirty="0"/>
              <a:t>not</a:t>
            </a:r>
            <a:r>
              <a:rPr lang="en-HK" dirty="0"/>
              <a:t> developing a software application or App for ordinary people.</a:t>
            </a:r>
            <a:endParaRPr lang="en-US" dirty="0"/>
          </a:p>
          <a:p>
            <a:pPr marL="512763" lvl="1" indent="0">
              <a:buNone/>
            </a:pPr>
            <a:endParaRPr lang="en-US" sz="3200"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a:t>
            </a:fld>
            <a:endParaRPr lang="en-US"/>
          </a:p>
        </p:txBody>
      </p:sp>
    </p:spTree>
    <p:extLst>
      <p:ext uri="{BB962C8B-B14F-4D97-AF65-F5344CB8AC3E}">
        <p14:creationId xmlns:p14="http://schemas.microsoft.com/office/powerpoint/2010/main" val="19878987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278F-3829-43CA-BF97-37BBBA0E9F3F}"/>
              </a:ext>
            </a:extLst>
          </p:cNvPr>
          <p:cNvSpPr>
            <a:spLocks noGrp="1"/>
          </p:cNvSpPr>
          <p:nvPr>
            <p:ph type="title"/>
          </p:nvPr>
        </p:nvSpPr>
        <p:spPr/>
        <p:txBody>
          <a:bodyPr/>
          <a:lstStyle/>
          <a:p>
            <a:r>
              <a:rPr lang="en-HK" dirty="0"/>
              <a:t>Software Engineering Tool</a:t>
            </a:r>
          </a:p>
        </p:txBody>
      </p:sp>
      <p:sp>
        <p:nvSpPr>
          <p:cNvPr id="3" name="Content Placeholder 2">
            <a:extLst>
              <a:ext uri="{FF2B5EF4-FFF2-40B4-BE49-F238E27FC236}">
                <a16:creationId xmlns:a16="http://schemas.microsoft.com/office/drawing/2014/main" id="{E149A59E-499B-4C9F-A549-05507979DFF5}"/>
              </a:ext>
            </a:extLst>
          </p:cNvPr>
          <p:cNvSpPr>
            <a:spLocks noGrp="1"/>
          </p:cNvSpPr>
          <p:nvPr>
            <p:ph idx="1"/>
          </p:nvPr>
        </p:nvSpPr>
        <p:spPr>
          <a:xfrm>
            <a:off x="412750" y="1676400"/>
            <a:ext cx="9036050" cy="4953000"/>
          </a:xfrm>
        </p:spPr>
        <p:txBody>
          <a:bodyPr/>
          <a:lstStyle/>
          <a:p>
            <a:r>
              <a:rPr lang="en-HK" dirty="0"/>
              <a:t>E.g., a scrum tool, project management tool, a code review assistance, a testing tool, a debugging tool, a code smell tool, a technical debt tool, a design framework, a requirement tracking tool, a tool to identify critical issue in app review pool, …</a:t>
            </a:r>
          </a:p>
          <a:p>
            <a:r>
              <a:rPr lang="en-HK" dirty="0"/>
              <a:t>It can be developed using whatever languages you like.</a:t>
            </a:r>
          </a:p>
          <a:p>
            <a:r>
              <a:rPr lang="en-HK" dirty="0"/>
              <a:t>It can be developed as a standalone tool, a web service, an app, a browser extension, ….</a:t>
            </a:r>
          </a:p>
        </p:txBody>
      </p:sp>
      <p:sp>
        <p:nvSpPr>
          <p:cNvPr id="4" name="Slide Number Placeholder 3">
            <a:extLst>
              <a:ext uri="{FF2B5EF4-FFF2-40B4-BE49-F238E27FC236}">
                <a16:creationId xmlns:a16="http://schemas.microsoft.com/office/drawing/2014/main" id="{A2432C10-8E8B-4DE3-856A-E5154CB4AF99}"/>
              </a:ext>
            </a:extLst>
          </p:cNvPr>
          <p:cNvSpPr>
            <a:spLocks noGrp="1"/>
          </p:cNvSpPr>
          <p:nvPr>
            <p:ph type="sldNum" sz="quarter" idx="12"/>
          </p:nvPr>
        </p:nvSpPr>
        <p:spPr/>
        <p:txBody>
          <a:bodyPr/>
          <a:lstStyle/>
          <a:p>
            <a:pPr>
              <a:defRPr/>
            </a:pPr>
            <a:fld id="{63B8F44C-0EDE-4D7D-9086-BD1CF3CE7AF7}" type="slidenum">
              <a:rPr lang="en-US" smtClean="0"/>
              <a:pPr>
                <a:defRPr/>
              </a:pPr>
              <a:t>3</a:t>
            </a:fld>
            <a:endParaRPr lang="en-US"/>
          </a:p>
        </p:txBody>
      </p:sp>
    </p:spTree>
    <p:extLst>
      <p:ext uri="{BB962C8B-B14F-4D97-AF65-F5344CB8AC3E}">
        <p14:creationId xmlns:p14="http://schemas.microsoft.com/office/powerpoint/2010/main" val="24568642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D42F-6035-40A1-977A-F163BEAA519D}"/>
              </a:ext>
            </a:extLst>
          </p:cNvPr>
          <p:cNvSpPr>
            <a:spLocks noGrp="1"/>
          </p:cNvSpPr>
          <p:nvPr>
            <p:ph type="title"/>
          </p:nvPr>
        </p:nvSpPr>
        <p:spPr/>
        <p:txBody>
          <a:bodyPr/>
          <a:lstStyle/>
          <a:p>
            <a:r>
              <a:rPr lang="en-HK" dirty="0"/>
              <a:t>Recommendation</a:t>
            </a:r>
          </a:p>
        </p:txBody>
      </p:sp>
      <p:sp>
        <p:nvSpPr>
          <p:cNvPr id="3" name="Content Placeholder 2">
            <a:extLst>
              <a:ext uri="{FF2B5EF4-FFF2-40B4-BE49-F238E27FC236}">
                <a16:creationId xmlns:a16="http://schemas.microsoft.com/office/drawing/2014/main" id="{E191F47C-4C2A-4EFE-BB6C-DF26DE361D0C}"/>
              </a:ext>
            </a:extLst>
          </p:cNvPr>
          <p:cNvSpPr>
            <a:spLocks noGrp="1"/>
          </p:cNvSpPr>
          <p:nvPr>
            <p:ph idx="1"/>
          </p:nvPr>
        </p:nvSpPr>
        <p:spPr/>
        <p:txBody>
          <a:bodyPr/>
          <a:lstStyle/>
          <a:p>
            <a:r>
              <a:rPr lang="en-HK" sz="2800" b="1" dirty="0"/>
              <a:t>Warning 1</a:t>
            </a:r>
            <a:r>
              <a:rPr lang="en-HK" sz="2800" dirty="0"/>
              <a:t>: A full-feature tool is too large for a student team to target it within the project timeline. </a:t>
            </a:r>
          </a:p>
          <a:p>
            <a:pPr lvl="1"/>
            <a:r>
              <a:rPr lang="en-HK" sz="2400" dirty="0"/>
              <a:t>Don’t do it!</a:t>
            </a:r>
          </a:p>
          <a:p>
            <a:r>
              <a:rPr lang="en-HK" sz="2800" b="1" dirty="0"/>
              <a:t>Recommendation</a:t>
            </a:r>
            <a:r>
              <a:rPr lang="en-HK" sz="2800" dirty="0"/>
              <a:t>: Start with an operable open-source project (e.g., a project with its source code you can get from </a:t>
            </a:r>
            <a:r>
              <a:rPr lang="en-HK" sz="2800" dirty="0" err="1"/>
              <a:t>Github</a:t>
            </a:r>
            <a:r>
              <a:rPr lang="en-HK" sz="2800" dirty="0"/>
              <a:t>).</a:t>
            </a:r>
          </a:p>
          <a:p>
            <a:pPr lvl="1"/>
            <a:r>
              <a:rPr lang="en-HK" sz="2400" dirty="0"/>
              <a:t>The best kind is a tool related to a research paper so that you can read the paper about the key technique implemented in the tool.</a:t>
            </a:r>
          </a:p>
          <a:p>
            <a:pPr lvl="1"/>
            <a:r>
              <a:rPr lang="en-HK" sz="2400" dirty="0"/>
              <a:t>Implement your original/improved algorithms to solve a specific software development problem.</a:t>
            </a:r>
          </a:p>
        </p:txBody>
      </p:sp>
      <p:sp>
        <p:nvSpPr>
          <p:cNvPr id="4" name="Slide Number Placeholder 3">
            <a:extLst>
              <a:ext uri="{FF2B5EF4-FFF2-40B4-BE49-F238E27FC236}">
                <a16:creationId xmlns:a16="http://schemas.microsoft.com/office/drawing/2014/main" id="{49202D10-DEBC-403B-B3F1-117B61165EF0}"/>
              </a:ext>
            </a:extLst>
          </p:cNvPr>
          <p:cNvSpPr>
            <a:spLocks noGrp="1"/>
          </p:cNvSpPr>
          <p:nvPr>
            <p:ph type="sldNum" sz="quarter" idx="12"/>
          </p:nvPr>
        </p:nvSpPr>
        <p:spPr/>
        <p:txBody>
          <a:bodyPr/>
          <a:lstStyle/>
          <a:p>
            <a:pPr>
              <a:defRPr/>
            </a:pPr>
            <a:fld id="{63B8F44C-0EDE-4D7D-9086-BD1CF3CE7AF7}" type="slidenum">
              <a:rPr lang="en-US" smtClean="0"/>
              <a:pPr>
                <a:defRPr/>
              </a:pPr>
              <a:t>4</a:t>
            </a:fld>
            <a:endParaRPr lang="en-US"/>
          </a:p>
        </p:txBody>
      </p:sp>
    </p:spTree>
    <p:extLst>
      <p:ext uri="{BB962C8B-B14F-4D97-AF65-F5344CB8AC3E}">
        <p14:creationId xmlns:p14="http://schemas.microsoft.com/office/powerpoint/2010/main" val="32047351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(1)</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412750" y="1676400"/>
            <a:ext cx="9263062" cy="4953000"/>
          </a:xfrm>
        </p:spPr>
        <p:txBody>
          <a:bodyPr/>
          <a:lstStyle/>
          <a:p>
            <a:r>
              <a:rPr lang="en-HK" sz="2800" b="1" dirty="0"/>
              <a:t>Improvement on existing tasks</a:t>
            </a:r>
            <a:r>
              <a:rPr lang="en-HK" sz="2800" dirty="0"/>
              <a:t>: The main focus of a SE tool is to implement a SE technique, which consists of a sequence of tasks. Some tasks may not be good enough (not accurate, far too slow, ineffective, not scalable enough etc). If this is the case, you may develop an alternate approach to solving the same (or larger) problem of that task (i.e., replacing the existing module by your module for that task)</a:t>
            </a:r>
          </a:p>
          <a:p>
            <a:r>
              <a:rPr lang="en-HK" sz="2800" b="1" dirty="0"/>
              <a:t>Lower the acceptance boundary of an existing tool</a:t>
            </a:r>
            <a:r>
              <a:rPr lang="en-HK" sz="2800" dirty="0"/>
              <a:t>: The input/output of a tool may depend on too many setups or assumptions to prevent them to be used practically. Your project may develop a module to solve that problems</a:t>
            </a:r>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5</a:t>
            </a:fld>
            <a:endParaRPr lang="en-US" dirty="0"/>
          </a:p>
        </p:txBody>
      </p:sp>
    </p:spTree>
    <p:extLst>
      <p:ext uri="{BB962C8B-B14F-4D97-AF65-F5344CB8AC3E}">
        <p14:creationId xmlns:p14="http://schemas.microsoft.com/office/powerpoint/2010/main" val="8228639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(2)</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412750" y="1676400"/>
            <a:ext cx="9263062" cy="4953000"/>
          </a:xfrm>
        </p:spPr>
        <p:txBody>
          <a:bodyPr/>
          <a:lstStyle/>
          <a:p>
            <a:r>
              <a:rPr lang="en-HK" sz="2800" b="1" dirty="0"/>
              <a:t>Extension on top of existing tool</a:t>
            </a:r>
            <a:r>
              <a:rPr lang="en-HK" sz="2800" dirty="0"/>
              <a:t>: The tool provides an API and solves a particular problem. Your project may modify or enhance the tool to solve a related problem.</a:t>
            </a:r>
          </a:p>
          <a:p>
            <a:pPr lvl="1"/>
            <a:r>
              <a:rPr lang="en-US" sz="2400" dirty="0"/>
              <a:t>E</a:t>
            </a:r>
            <a:r>
              <a:rPr lang="en-HK" sz="2400" dirty="0"/>
              <a:t>.g., in your ML course, you may use </a:t>
            </a:r>
            <a:r>
              <a:rPr lang="en-HK" sz="2400" dirty="0" err="1"/>
              <a:t>Pytorch</a:t>
            </a:r>
            <a:r>
              <a:rPr lang="en-HK" sz="2400" dirty="0"/>
              <a:t> to write code for training deep learning models. Can you develop a drag-and-drop GUI so that developers can write code like playing Lego?</a:t>
            </a:r>
          </a:p>
          <a:p>
            <a:r>
              <a:rPr lang="en-HK" sz="2800" b="1" dirty="0"/>
              <a:t>Changing the applicability of an existing tool</a:t>
            </a:r>
            <a:r>
              <a:rPr lang="en-HK" sz="2800" dirty="0"/>
              <a:t>: A tool may statically check the source code and then generate an outputs. Or, a tool may dynamically analyse the execution logs to generate outputs to spot errors in the program executions. You may change the static analysis component to a dynamic analysis component, and vice versa.</a:t>
            </a:r>
          </a:p>
          <a:p>
            <a:r>
              <a:rPr lang="en-HK" sz="2800" b="1" dirty="0"/>
              <a:t>Your Own Idea: Highly preferable. </a:t>
            </a:r>
            <a:r>
              <a:rPr lang="en-HK" sz="2800" dirty="0"/>
              <a:t>Do not bound by what have been described above or presented in lecture notes.</a:t>
            </a:r>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6</a:t>
            </a:fld>
            <a:endParaRPr lang="en-US"/>
          </a:p>
        </p:txBody>
      </p:sp>
    </p:spTree>
    <p:extLst>
      <p:ext uri="{BB962C8B-B14F-4D97-AF65-F5344CB8AC3E}">
        <p14:creationId xmlns:p14="http://schemas.microsoft.com/office/powerpoint/2010/main" val="8730622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(3)</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412750" y="1676400"/>
            <a:ext cx="9263062" cy="4953000"/>
          </a:xfrm>
        </p:spPr>
        <p:txBody>
          <a:bodyPr/>
          <a:lstStyle/>
          <a:p>
            <a:r>
              <a:rPr lang="en-HK" sz="2800" b="1" dirty="0"/>
              <a:t>Your Own Idea: Highly preferable. </a:t>
            </a:r>
            <a:r>
              <a:rPr lang="en-HK" sz="2800" dirty="0"/>
              <a:t>Do not bound by what have been described in the previous slides or presented in lecture notes.</a:t>
            </a:r>
          </a:p>
          <a:p>
            <a:endParaRPr lang="en-US" sz="2800" dirty="0"/>
          </a:p>
          <a:p>
            <a:pPr marL="0" indent="0">
              <a:buNone/>
            </a:pPr>
            <a:endParaRPr lang="en-HK" sz="2800" dirty="0"/>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7</a:t>
            </a:fld>
            <a:endParaRPr lang="en-US"/>
          </a:p>
        </p:txBody>
      </p:sp>
    </p:spTree>
    <p:extLst>
      <p:ext uri="{BB962C8B-B14F-4D97-AF65-F5344CB8AC3E}">
        <p14:creationId xmlns:p14="http://schemas.microsoft.com/office/powerpoint/2010/main" val="28309154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D45E-7CE1-4351-9066-D8BD870D8BEE}"/>
              </a:ext>
            </a:extLst>
          </p:cNvPr>
          <p:cNvSpPr>
            <a:spLocks noGrp="1"/>
          </p:cNvSpPr>
          <p:nvPr>
            <p:ph type="title"/>
          </p:nvPr>
        </p:nvSpPr>
        <p:spPr/>
        <p:txBody>
          <a:bodyPr/>
          <a:lstStyle/>
          <a:p>
            <a:r>
              <a:rPr lang="en-HK" dirty="0"/>
              <a:t>Project Team</a:t>
            </a:r>
          </a:p>
        </p:txBody>
      </p:sp>
      <p:sp>
        <p:nvSpPr>
          <p:cNvPr id="3" name="Content Placeholder 2">
            <a:extLst>
              <a:ext uri="{FF2B5EF4-FFF2-40B4-BE49-F238E27FC236}">
                <a16:creationId xmlns:a16="http://schemas.microsoft.com/office/drawing/2014/main" id="{6D56D7BF-FC2B-4E73-B3BA-B178597E41C8}"/>
              </a:ext>
            </a:extLst>
          </p:cNvPr>
          <p:cNvSpPr>
            <a:spLocks noGrp="1"/>
          </p:cNvSpPr>
          <p:nvPr>
            <p:ph idx="1"/>
          </p:nvPr>
        </p:nvSpPr>
        <p:spPr>
          <a:xfrm>
            <a:off x="412750" y="1676400"/>
            <a:ext cx="8882062" cy="4953000"/>
          </a:xfrm>
        </p:spPr>
        <p:txBody>
          <a:bodyPr/>
          <a:lstStyle/>
          <a:p>
            <a:r>
              <a:rPr lang="en-HK" dirty="0"/>
              <a:t>A project team consists of 6-7 students. </a:t>
            </a:r>
          </a:p>
          <a:p>
            <a:pPr lvl="1"/>
            <a:r>
              <a:rPr lang="en-HK" sz="2400" b="1" dirty="0"/>
              <a:t>Warning 2: </a:t>
            </a:r>
            <a:r>
              <a:rPr lang="en-HK" sz="2400" dirty="0"/>
              <a:t>Don’t change teams! </a:t>
            </a:r>
          </a:p>
          <a:p>
            <a:pPr lvl="1"/>
            <a:r>
              <a:rPr lang="en-HK" sz="2400" b="1" dirty="0"/>
              <a:t>Warning 3</a:t>
            </a:r>
            <a:r>
              <a:rPr lang="en-HK" sz="2400" dirty="0"/>
              <a:t>: As your project contains research elements, and a team probably only has around 2 months to develop it, a small team will create a risk that the team fails to deliver the tool.</a:t>
            </a:r>
          </a:p>
          <a:p>
            <a:pPr lvl="1"/>
            <a:r>
              <a:rPr lang="en-HK" sz="2400" b="1" dirty="0"/>
              <a:t>Warning 4</a:t>
            </a:r>
            <a:r>
              <a:rPr lang="en-HK" sz="2400" dirty="0"/>
              <a:t>: Different team members have different levels of commitment and their available timeslots may not be synchronized. </a:t>
            </a:r>
          </a:p>
          <a:p>
            <a:pPr lvl="2"/>
            <a:r>
              <a:rPr lang="en-HK" dirty="0"/>
              <a:t>Try asynchronous project management</a:t>
            </a:r>
          </a:p>
          <a:p>
            <a:pPr lvl="2"/>
            <a:r>
              <a:rPr lang="en-HK" dirty="0"/>
              <a:t>If a team targets to deliver the tool in 10 weeks, and attempts to use two weeks for a sprint (in the Scrum sense), your project will have 5 sprints. Use each sprint carefully.</a:t>
            </a:r>
          </a:p>
          <a:p>
            <a:endParaRPr lang="en-HK" dirty="0"/>
          </a:p>
        </p:txBody>
      </p:sp>
      <p:sp>
        <p:nvSpPr>
          <p:cNvPr id="4" name="Slide Number Placeholder 3">
            <a:extLst>
              <a:ext uri="{FF2B5EF4-FFF2-40B4-BE49-F238E27FC236}">
                <a16:creationId xmlns:a16="http://schemas.microsoft.com/office/drawing/2014/main" id="{76B5EA1E-F446-43C2-B19F-597D7E6C6C85}"/>
              </a:ext>
            </a:extLst>
          </p:cNvPr>
          <p:cNvSpPr>
            <a:spLocks noGrp="1"/>
          </p:cNvSpPr>
          <p:nvPr>
            <p:ph type="sldNum" sz="quarter" idx="12"/>
          </p:nvPr>
        </p:nvSpPr>
        <p:spPr/>
        <p:txBody>
          <a:bodyPr/>
          <a:lstStyle/>
          <a:p>
            <a:pPr>
              <a:defRPr/>
            </a:pPr>
            <a:fld id="{63B8F44C-0EDE-4D7D-9086-BD1CF3CE7AF7}" type="slidenum">
              <a:rPr lang="en-US" smtClean="0"/>
              <a:pPr>
                <a:defRPr/>
              </a:pPr>
              <a:t>8</a:t>
            </a:fld>
            <a:endParaRPr lang="en-US"/>
          </a:p>
        </p:txBody>
      </p:sp>
    </p:spTree>
    <p:extLst>
      <p:ext uri="{BB962C8B-B14F-4D97-AF65-F5344CB8AC3E}">
        <p14:creationId xmlns:p14="http://schemas.microsoft.com/office/powerpoint/2010/main" val="10318493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1D5-8539-4109-AFD9-FAF7B60C6138}"/>
              </a:ext>
            </a:extLst>
          </p:cNvPr>
          <p:cNvSpPr>
            <a:spLocks noGrp="1"/>
          </p:cNvSpPr>
          <p:nvPr>
            <p:ph type="title"/>
          </p:nvPr>
        </p:nvSpPr>
        <p:spPr/>
        <p:txBody>
          <a:bodyPr/>
          <a:lstStyle/>
          <a:p>
            <a:r>
              <a:rPr lang="en-HK" dirty="0"/>
              <a:t>Project Size</a:t>
            </a:r>
          </a:p>
        </p:txBody>
      </p:sp>
      <p:sp>
        <p:nvSpPr>
          <p:cNvPr id="3" name="Content Placeholder 2">
            <a:extLst>
              <a:ext uri="{FF2B5EF4-FFF2-40B4-BE49-F238E27FC236}">
                <a16:creationId xmlns:a16="http://schemas.microsoft.com/office/drawing/2014/main" id="{A987925A-1BAD-41FD-83D9-86EFD3C7028B}"/>
              </a:ext>
            </a:extLst>
          </p:cNvPr>
          <p:cNvSpPr>
            <a:spLocks noGrp="1"/>
          </p:cNvSpPr>
          <p:nvPr>
            <p:ph idx="1"/>
          </p:nvPr>
        </p:nvSpPr>
        <p:spPr/>
        <p:txBody>
          <a:bodyPr/>
          <a:lstStyle/>
          <a:p>
            <a:r>
              <a:rPr lang="en-HK" dirty="0"/>
              <a:t>The project together with the presentation accounts for 30% of the coursework component. </a:t>
            </a:r>
          </a:p>
          <a:p>
            <a:pPr lvl="1"/>
            <a:r>
              <a:rPr lang="en-HK" dirty="0"/>
              <a:t>A few percent is in the quiz</a:t>
            </a:r>
          </a:p>
          <a:p>
            <a:r>
              <a:rPr lang="en-HK" dirty="0" err="1"/>
              <a:t>CityU</a:t>
            </a:r>
            <a:r>
              <a:rPr lang="en-HK" dirty="0"/>
              <a:t> CS weights a FYP as three courses with coursework components.</a:t>
            </a:r>
          </a:p>
          <a:p>
            <a:r>
              <a:rPr lang="en-HK" dirty="0"/>
              <a:t>For a team of 6-7 students, the project size is similar to a single-person FYP in your undergraduate study.</a:t>
            </a:r>
          </a:p>
        </p:txBody>
      </p:sp>
      <p:sp>
        <p:nvSpPr>
          <p:cNvPr id="4" name="Slide Number Placeholder 3">
            <a:extLst>
              <a:ext uri="{FF2B5EF4-FFF2-40B4-BE49-F238E27FC236}">
                <a16:creationId xmlns:a16="http://schemas.microsoft.com/office/drawing/2014/main" id="{51E56F62-1580-4F9E-9624-AC8B0C179635}"/>
              </a:ext>
            </a:extLst>
          </p:cNvPr>
          <p:cNvSpPr>
            <a:spLocks noGrp="1"/>
          </p:cNvSpPr>
          <p:nvPr>
            <p:ph type="sldNum" sz="quarter" idx="12"/>
          </p:nvPr>
        </p:nvSpPr>
        <p:spPr/>
        <p:txBody>
          <a:bodyPr/>
          <a:lstStyle/>
          <a:p>
            <a:pPr>
              <a:defRPr/>
            </a:pPr>
            <a:fld id="{63B8F44C-0EDE-4D7D-9086-BD1CF3CE7AF7}" type="slidenum">
              <a:rPr lang="en-US" smtClean="0"/>
              <a:pPr>
                <a:defRPr/>
              </a:pPr>
              <a:t>9</a:t>
            </a:fld>
            <a:endParaRPr lang="en-US"/>
          </a:p>
        </p:txBody>
      </p:sp>
    </p:spTree>
    <p:extLst>
      <p:ext uri="{BB962C8B-B14F-4D97-AF65-F5344CB8AC3E}">
        <p14:creationId xmlns:p14="http://schemas.microsoft.com/office/powerpoint/2010/main" val="98545084"/>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ppt/theme/themeOverride2.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20397</TotalTime>
  <Words>1673</Words>
  <Application>Microsoft Office PowerPoint</Application>
  <PresentationFormat>Custom</PresentationFormat>
  <Paragraphs>145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PMingLiU</vt:lpstr>
      <vt:lpstr>Arial</vt:lpstr>
      <vt:lpstr>Calibri</vt:lpstr>
      <vt:lpstr>Courier New</vt:lpstr>
      <vt:lpstr>Times New Roman</vt:lpstr>
      <vt:lpstr>Wingdings</vt:lpstr>
      <vt:lpstr>Side Bar</vt:lpstr>
      <vt:lpstr> Course Project  in CS5351 Software Engineering</vt:lpstr>
      <vt:lpstr>Goal </vt:lpstr>
      <vt:lpstr>Software Engineering Tool</vt:lpstr>
      <vt:lpstr>Recommendation</vt:lpstr>
      <vt:lpstr>Some Areas You May Consider (1)</vt:lpstr>
      <vt:lpstr>Some Areas You May Consider (2)</vt:lpstr>
      <vt:lpstr>Some Areas You May Consider (3)</vt:lpstr>
      <vt:lpstr>Project Team</vt:lpstr>
      <vt:lpstr>Project Size</vt:lpstr>
      <vt:lpstr>Contributions of Team Members</vt:lpstr>
      <vt:lpstr>Milestone 0</vt:lpstr>
      <vt:lpstr>Milestone 1: Week 7</vt:lpstr>
      <vt:lpstr>Milestone 2: Final Deliverable</vt:lpstr>
      <vt:lpstr>Content of Final Report (1/4)</vt:lpstr>
      <vt:lpstr>Content of Final Report (2/4)</vt:lpstr>
      <vt:lpstr>Content of Final Report (3/4)</vt:lpstr>
      <vt:lpstr>Content of Final Report (4/4)</vt:lpstr>
      <vt:lpstr>Enjoy Your Project</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Dr. Chan Wing Kwong</cp:lastModifiedBy>
  <cp:revision>562</cp:revision>
  <cp:lastPrinted>2014-08-25T03:37:42Z</cp:lastPrinted>
  <dcterms:created xsi:type="dcterms:W3CDTF">1999-09-08T02:17:18Z</dcterms:created>
  <dcterms:modified xsi:type="dcterms:W3CDTF">2020-08-27T08:09:01Z</dcterms:modified>
</cp:coreProperties>
</file>