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8DE72-35AF-4EE9-AADE-2783BC50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E3F04-A503-4F29-B3E5-F5E541F2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D8A1C-7240-44FB-A8B5-DBE5218C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2576C-7F00-4A0B-8681-C886ECBA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02CC2-8C74-4835-A9C2-B0CB90A2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3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E29-5341-455D-B60D-A28A21C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C250F1-E764-41CF-BF52-933465F0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06941-D531-44B6-8098-31011E44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03879-7A3B-4B94-8452-76FE967D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0256-B5B9-4D5B-AE35-B2E8EB32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31FD58-BB20-43E2-B71C-677DCE2AC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855DD6-DE09-453E-8D13-9B6D5393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5DED2-763C-44F4-8D82-CBD352A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8F53D-FBE8-4AD0-92E4-426C8E3C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A0336-6AB9-4C01-BB1F-A12E73BB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018C-37FB-491B-8015-E264FDAD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D41F0-136E-4AE8-A327-DF5B7CC4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D610-5778-4D5D-BF2E-E652156A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0D276-F190-43FD-AD34-9EFE2584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A4C05-FE71-41B9-ADFF-3A39325A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7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A083-2001-448E-BC2A-E5365CDB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FE69D-A932-48E0-A84E-EF490730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C1212-551B-43D4-BB51-90D546BE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C9029-3394-46B2-918C-7565E192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A392F-67D7-4F02-8E8A-5B81138C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5ED90-4639-41D0-83DD-560B5ABB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DA5A4-8185-4A5D-80EE-7FE39C2A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C4F04-85AD-4510-BA5C-38A0B9E5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63EA2-DEA2-45EB-83A3-53B0C685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18272-4EE3-457F-9C00-E8FB9EA0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EC178-B811-4FA2-899D-4A465212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91E55-20B4-4470-ADCD-B7524CB6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8992C-7FB5-4F2B-A26B-1BC656C2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91B7D-D21F-451D-8062-86C02391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4DD84-EFA9-4823-8573-9D957C58A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3D933-7AD0-437F-8A67-C531FA2D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D8DB8-BC2A-4D7B-8366-B865BF5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0219D-F50D-4782-893A-4BEA29F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CC15D-358C-45DA-B07F-B20E3B1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4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8AAF-636B-4329-9789-1AAC6098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13BA81-E4E9-413D-AF90-B8EFD98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35291-C005-4EA3-B196-2838F5FC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EDC65-4136-474D-8856-2F78D49F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28E84-DF63-47EA-B07C-5D8DADA1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4A52E-0069-4ADC-8BCF-417FED96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938-651C-4924-BBD3-557FC09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CE72-DB9B-46EE-9B2D-2F8F9397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E44B2-0489-45CC-AC21-6B964C10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88F45-3640-44A0-942F-2E854D27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7103C-88F0-4111-84EB-38E7FA17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DDAAB-E14D-4D07-8670-CC1439C0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498C9-AA46-434E-82FF-4BF875F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D2D4-FB0D-4089-AB34-10376472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08822-C11D-4F60-B9C3-0B22D74D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2B518-5CCE-45FA-BD66-D5062DE05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6F621-F178-470D-B6A8-C6732A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FC9CA-7A5C-47E3-B4AB-B5907EC1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9D628-0CC6-433B-B18E-101C1BC3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A241D1-CA2E-4ACE-8EBE-A5420947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1C287-D860-4B51-8F7E-EC863524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4C088-EDBF-4DE1-B30C-084323AE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D45D-8C6A-4FE6-AA67-C5D22182C70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404C2-925E-4FC2-AAB3-43002285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400F6-1A71-42AB-9715-624E0B62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58E3-8073-43F6-A9E5-1D584AB89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2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94BA-D71D-4428-9F87-F3D318D5B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GDPR-Compliant Personal Data Management: A Blockchain-based Solution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F3BCA-0ECC-4D72-87EB-2D45E629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014" y="4267863"/>
            <a:ext cx="10345445" cy="165576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 ON INFORMATION FORENSICS AND SECURITY, MARCH 2019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Institute, Department of Computing, Imperial College London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Liverpool John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Moores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Liverpool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8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D98-6701-4745-9729-AFDD5AA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85" y="352338"/>
            <a:ext cx="10515600" cy="52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）认证，授权和访问控制：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4983F7-82EC-4546-9AF7-C820F0D59C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472" y="1691430"/>
            <a:ext cx="4991100" cy="2971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99B5C12-C6D7-4FAF-BF35-7D3F0F94E1A7}"/>
              </a:ext>
            </a:extLst>
          </p:cNvPr>
          <p:cNvSpPr/>
          <p:nvPr/>
        </p:nvSpPr>
        <p:spPr>
          <a:xfrm>
            <a:off x="5974185" y="1964117"/>
            <a:ext cx="5149617" cy="2140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RevokeConsent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函数用于撤消先前授予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的权限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执行。与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GrantConsent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函数类似，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RevokeConsent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附加更新的策略，将撤销的权限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排除在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3A_ledger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（第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4,5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行）之外，并相应地更新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（第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6,7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行）。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D98-6701-4745-9729-AFDD5AA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58" y="385894"/>
            <a:ext cx="10515600" cy="52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）认证，授权和访问控制：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437B2-E0F1-4171-8475-600418ED14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3757" y="910510"/>
            <a:ext cx="3725629" cy="27470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B3FFC0-FB4B-472B-AD68-A3E460DBCF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757" y="3802423"/>
            <a:ext cx="4203065" cy="25584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CA6806-45E5-4173-A404-C31DF4B6051D}"/>
              </a:ext>
            </a:extLst>
          </p:cNvPr>
          <p:cNvSpPr/>
          <p:nvPr/>
        </p:nvSpPr>
        <p:spPr>
          <a:xfrm>
            <a:off x="5123358" y="1707372"/>
            <a:ext cx="6096000" cy="28327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每当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希望访问个人数据时（步骤（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）），它就使用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DataAccess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调用相应的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在检查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了请求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的合格性之后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en_pointer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两个输出返回到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6-8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使用共享私钥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sk</a:t>
            </a:r>
            <a:r>
              <a:rPr lang="en-US" altLang="zh-CN" kern="100" baseline="-250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enc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（图三）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来解密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en_pointer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指针。 解密的密文（即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de_pointer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）是所需数据集的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datapointer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de_pointer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都用作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调用的参数来处理数据（步骤（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））。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D98-6701-4745-9729-AFDD5AA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58" y="385894"/>
            <a:ext cx="10515600" cy="52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）认证，授权和访问控制：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437B2-E0F1-4171-8475-600418ED14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3757" y="910510"/>
            <a:ext cx="3725629" cy="2747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608465-80EE-43B0-B64F-5027FA0F5A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971" y="3677525"/>
            <a:ext cx="3958030" cy="318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A68218B-EAE3-46FB-BE11-04B747174FC0}"/>
              </a:ext>
            </a:extLst>
          </p:cNvPr>
          <p:cNvSpPr/>
          <p:nvPr/>
        </p:nvSpPr>
        <p:spPr>
          <a:xfrm>
            <a:off x="4918987" y="1839494"/>
            <a:ext cx="6096000" cy="3179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于检查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的有效性并更新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中获取与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相关联的元数据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如果请求来自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，则无需验证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仅更新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5-7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行）。 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否则，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通过检查元数据来进行验证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9-12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TokenValidation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以确保仅具有有效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access_token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执行调用（步骤（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 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步骤（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）保证所有有效的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调用都自动记录在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B58EB-EF6E-43F6-9BC4-6C1E51E0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在许可区块链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Hyperledger Fabric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中进行平台部署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2D57F-8F24-4271-9E36-B24A544A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HLF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网络由以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集群模式运行的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OSN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，用于提供订购服务，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peer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组成（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个作为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个作为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个作为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个作为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智能合约：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3A_cc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log_cc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it-IT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3A_channel </a:t>
            </a:r>
            <a:r>
              <a:rPr lang="zh-CN" altLang="it-IT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it-IT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log_channel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世界数据库：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CouchDB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61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EEB1B-CDAB-41DE-96CA-E9B3DE84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48120"/>
            <a:ext cx="55709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）客户端构造交易提议以调用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3A_cc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log_cc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并发送给所有签署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peers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）这些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peer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验证提议并在本地执行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3A_cc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log_cc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以产生认可签名（即，具有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peer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签名的交易结果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）传递回客户端。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）一旦收到认可签名，客户端就会将认可汇总到交易中并将其广播到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OSN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，运行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OSN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验证并提交事务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）然后向所有对等体广播消息以更新其本地分类帐。 如果事务未成功，并且未更新分类帐，但仍会记录提案以进行审计。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553433-A4D0-4130-9E2C-2168B9D782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916" y="1615900"/>
            <a:ext cx="4819650" cy="3448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384B2D-697E-46EF-A1F3-96BEC526FC8D}"/>
              </a:ext>
            </a:extLst>
          </p:cNvPr>
          <p:cNvSpPr/>
          <p:nvPr/>
        </p:nvSpPr>
        <p:spPr>
          <a:xfrm>
            <a:off x="648748" y="635358"/>
            <a:ext cx="4996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HLF框架的高级系统架构和事务流程</a:t>
            </a:r>
          </a:p>
        </p:txBody>
      </p:sp>
    </p:spTree>
    <p:extLst>
      <p:ext uri="{BB962C8B-B14F-4D97-AF65-F5344CB8AC3E}">
        <p14:creationId xmlns:p14="http://schemas.microsoft.com/office/powerpoint/2010/main" val="363271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9BF-3322-47BB-AB69-22D698AA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个人档案管理用例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5EDB0-DF7E-4C2D-BFC4-53F669EF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5545822" cy="481794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我们将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构建为基于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的配置文件管理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服务，以便各方通过调用相应的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RESTful API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来处理配置文件数据。使用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将配置文件信息存储在类似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的文档中。处理配置文件包括通过向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提供的相应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发出请求来创建，读取，更新，删除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CRUD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</a:p>
          <a:p>
            <a:pPr>
              <a:lnSpc>
                <a:spcPct val="125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6B9AB-7A74-4E3A-9ED1-0FE3756BAE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4022" y="1359017"/>
            <a:ext cx="4943475" cy="3248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32D0D5-16C5-4019-865E-37D2D30C5F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9556" y="4760795"/>
            <a:ext cx="5153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D677-BBCF-4500-8E22-42432E4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2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新的身份，确保客户端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是唯一的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加密和解密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5BCC0-1626-49BD-A2EE-161FD35A45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8237" y="1524874"/>
            <a:ext cx="4429125" cy="41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F5DD43-FCE2-4C92-800A-5C52A758C2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0779" y="1514388"/>
            <a:ext cx="4972050" cy="115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064F57-8C47-494D-88F1-5985985BA8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8237" y="3092982"/>
            <a:ext cx="4057650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B24531-74B9-488D-AC15-A4C29C08259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38237" y="3532389"/>
            <a:ext cx="40386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E4CE9-B5AC-4AE2-B823-ACF32C70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796954"/>
            <a:ext cx="10515600" cy="5380009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zh-CN" dirty="0"/>
              <a:t>安全威胁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）以拜占庭方式行事的内部恶意方，被授予访问个人数据的权利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）私人密钥和解密密钥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sk</a:t>
            </a:r>
            <a:r>
              <a:rPr lang="en-US" altLang="zh-CN" sz="20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enc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向外部对手披露的诚实方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解决：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access_token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在一段时间后到期并需要刷新，如果发现此案漏洞，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就可以通过更新分类帐来撤销同意，以删除与对手相关的所有权限。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由于其身份受到损害，该方永远无法再获得授权，这是不合理的，具有帐户恢复方案的密钥管理可能是处理这种情况的适用解决方案。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另一个安全威胁来自智能合约中质量差的代码，这些代码暴露了要利用的漏洞。</a:t>
            </a:r>
          </a:p>
        </p:txBody>
      </p:sp>
    </p:spTree>
    <p:extLst>
      <p:ext uri="{BB962C8B-B14F-4D97-AF65-F5344CB8AC3E}">
        <p14:creationId xmlns:p14="http://schemas.microsoft.com/office/powerpoint/2010/main" val="62817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E4CE9-B5AC-4AE2-B823-ACF32C70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隐私</a:t>
            </a:r>
            <a:r>
              <a:rPr lang="zh-CN" altLang="zh-CN" dirty="0"/>
              <a:t>威胁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）在交易中使用公钥和私钥对进行当事人身份的匿名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）加密记录在分类账中的敏感信息。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解决：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在区块链中，暴露对手揭示现实世界身份的风险可以显着降低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加密数据指针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profile.ID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，它只对指定方可见，降低将信息泄露给对手的风险。</a:t>
            </a:r>
          </a:p>
        </p:txBody>
      </p:sp>
    </p:spTree>
    <p:extLst>
      <p:ext uri="{BB962C8B-B14F-4D97-AF65-F5344CB8AC3E}">
        <p14:creationId xmlns:p14="http://schemas.microsoft.com/office/powerpoint/2010/main" val="83550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1A5BF-B600-44CD-BCE9-AC87B582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CEDB7-90BA-43B2-AD91-5E1CEECE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个并发客户端，在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分钟内向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HLF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系统集中注入工作负载，并且许多对等节点从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不等。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CA3A4D-BC03-49EA-A6EB-49CD1C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30" y="2206625"/>
            <a:ext cx="6410325" cy="4286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8E9BD2-6CC0-4C8C-AB99-24EFA805A256}"/>
              </a:ext>
            </a:extLst>
          </p:cNvPr>
          <p:cNvSpPr/>
          <p:nvPr/>
        </p:nvSpPr>
        <p:spPr>
          <a:xfrm>
            <a:off x="950752" y="2711390"/>
            <a:ext cx="4426591" cy="17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HLF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无法支持高性能和可扩展性，因为当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网络扩展时，吞吐量显着降低并且延迟显着增加。 这是由于节点之间交换的开销消息，以及在广播消息以更新分布式分类帐之前等待认可消息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4A9AF-9228-4C71-9E09-44220A9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93DDA-E73F-4C1E-BCD2-BF489E07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目标是为数据管理者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和数据所有者提供处理个人数据的分散机制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通过利用区块链的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高级功能来增强数据来源和透明度</a:t>
            </a:r>
          </a:p>
        </p:txBody>
      </p:sp>
    </p:spTree>
    <p:extLst>
      <p:ext uri="{BB962C8B-B14F-4D97-AF65-F5344CB8AC3E}">
        <p14:creationId xmlns:p14="http://schemas.microsoft.com/office/powerpoint/2010/main" val="72876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629D7-4A02-4CB8-86E0-7AA712C3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未来的工作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D2086-715F-4DE0-880A-E139EFAB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zh-CN" sz="2000" dirty="0"/>
              <a:t>将使用专用于</a:t>
            </a:r>
            <a:r>
              <a:rPr lang="en-US" altLang="zh-CN" sz="2000" dirty="0"/>
              <a:t>HLF ver.1.x</a:t>
            </a:r>
            <a:r>
              <a:rPr lang="zh-CN" altLang="zh-CN" sz="2000" dirty="0"/>
              <a:t>框架的</a:t>
            </a:r>
            <a:r>
              <a:rPr lang="en-US" altLang="zh-CN" sz="2000" dirty="0"/>
              <a:t>BLOCKBENCH</a:t>
            </a:r>
            <a:r>
              <a:rPr lang="zh-CN" altLang="zh-CN" sz="2000" dirty="0"/>
              <a:t>框架对基于</a:t>
            </a:r>
            <a:r>
              <a:rPr lang="en-US" altLang="zh-CN" sz="2000" dirty="0"/>
              <a:t>HLF</a:t>
            </a:r>
            <a:r>
              <a:rPr lang="zh-CN" altLang="zh-CN" sz="2000" dirty="0"/>
              <a:t>的个人数据管理平台进行性能评估。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zh-CN" sz="2000" dirty="0"/>
              <a:t>使用分布式存储（例如，</a:t>
            </a:r>
            <a:r>
              <a:rPr lang="en-US" altLang="zh-CN" sz="2000" dirty="0"/>
              <a:t>IPFS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Storj</a:t>
            </a:r>
            <a:r>
              <a:rPr lang="zh-CN" altLang="zh-CN" sz="2000" dirty="0"/>
              <a:t>）将设计概念部署在具有</a:t>
            </a:r>
            <a:r>
              <a:rPr lang="en-US" altLang="zh-CN" sz="2000" dirty="0"/>
              <a:t>RS</a:t>
            </a:r>
            <a:r>
              <a:rPr lang="zh-CN" altLang="zh-CN" sz="2000" dirty="0"/>
              <a:t>的公共</a:t>
            </a:r>
            <a:r>
              <a:rPr lang="en-US" altLang="zh-CN" sz="2000" dirty="0"/>
              <a:t>BC</a:t>
            </a:r>
            <a:r>
              <a:rPr lang="zh-CN" altLang="zh-CN" sz="2000" dirty="0"/>
              <a:t>（例如，以太坊</a:t>
            </a:r>
            <a:r>
              <a:rPr lang="zh-CN" altLang="zh-CN" sz="2000"/>
              <a:t>）中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0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9CFA1-0B0D-42B0-99A0-B7A0A45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角色定义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E5479-F87D-401F-9BB7-4316F21F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最终用户：拥有个人数据的服务的客户（即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服务提供商（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）：为运营和业务相关目的（即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）收集和管理个人数据（即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）的实体。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第三方（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）：为自己的服务处理个人数据的实体（即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）。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依靠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基础设施通过调用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来获取所需的个人数据。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将个人数据存储在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运行的服务或独立服务。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1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C5F2-9390-4C29-9429-64EC2D5A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pPr algn="ctr"/>
            <a:r>
              <a:rPr lang="zh-CN" altLang="zh-CN" sz="2800" dirty="0"/>
              <a:t>符合</a:t>
            </a:r>
            <a:r>
              <a:rPr lang="en-US" altLang="zh-CN" sz="2800" dirty="0"/>
              <a:t>GDPR</a:t>
            </a:r>
            <a:r>
              <a:rPr lang="zh-CN" altLang="zh-CN" sz="2800" dirty="0"/>
              <a:t>标准的个人数据管理平台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2B33C-68AD-4347-A4C7-74052465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518"/>
            <a:ext cx="5580355" cy="403744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所有关于个人数据的活动都由提议的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平台进行认证和授权（步骤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授权的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从平台接收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access_token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使用它来从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请求数据（步骤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在返回所请求的数据之前与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平台交互以验证授予的访问（步骤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验证确保授权访问仍然有效并且由相应的授权方诚实使用（步骤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996811-A8B7-4097-BEF7-3BF16252F7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8475" y="2219417"/>
            <a:ext cx="5086350" cy="34861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B72EC9-FD36-4DBB-B175-2FB0D54FD159}"/>
              </a:ext>
            </a:extLst>
          </p:cNvPr>
          <p:cNvSpPr/>
          <p:nvPr/>
        </p:nvSpPr>
        <p:spPr>
          <a:xfrm>
            <a:off x="739150" y="1278384"/>
            <a:ext cx="33025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latin typeface="+mj-lt"/>
                <a:ea typeface="+mj-ea"/>
                <a:cs typeface="+mj-cs"/>
              </a:rPr>
              <a:t>A. </a:t>
            </a:r>
            <a:r>
              <a:rPr lang="zh-CN" altLang="zh-CN" sz="2400" b="1" dirty="0">
                <a:latin typeface="+mj-lt"/>
                <a:ea typeface="+mj-ea"/>
                <a:cs typeface="+mj-cs"/>
              </a:rPr>
              <a:t>概念模型和系统架构</a:t>
            </a:r>
            <a:endParaRPr lang="en-US" altLang="zh-CN" sz="2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28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4C189-FB2E-4BCC-8EDA-00E10384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013196"/>
            <a:ext cx="10515600" cy="753461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B. </a:t>
            </a:r>
            <a:r>
              <a:rPr lang="zh-CN" altLang="zh-CN" sz="2400" b="1" dirty="0"/>
              <a:t>设计准则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46263-B092-4173-8748-EA78EA53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699"/>
            <a:ext cx="10515600" cy="42682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身份验证和授权机制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分布式分类帐的设计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要求防篡改，透明和可追溯的信息应记录在分布式分类帐中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必须确保：节点能够验证实体是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还是数据集的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节点应该能够验证实体的活动是否满足数据使用策略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数据使用策略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policy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链下数据存储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05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6F6F-8D5C-4002-A863-CEBAC82F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0" y="946202"/>
            <a:ext cx="10515600" cy="815605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C.</a:t>
            </a:r>
            <a:r>
              <a:rPr lang="zh-CN" altLang="en-US" sz="2400" b="1" dirty="0"/>
              <a:t> </a:t>
            </a:r>
            <a:r>
              <a:rPr lang="zh-CN" altLang="zh-CN" sz="2400" b="1" dirty="0"/>
              <a:t>功能，分类账数据模型和算法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CD9BE-E23D-4183-9055-D343931F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008"/>
            <a:ext cx="10515600" cy="438556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）身份管理：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Rivest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-Shamir-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Adleman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）公钥加密方案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引入复杂身份，表示为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c-ID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，三组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非对称密钥对分别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DS,DC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/>
              <a:t> m</a:t>
            </a:r>
            <a:r>
              <a:rPr lang="zh-CN" altLang="zh-CN" sz="2000" dirty="0"/>
              <a:t>的数据指针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网络中的节点从外部观察到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c-ID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c-ID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c-ID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4" name="图片 3" descr="C:\Users\dell\AppData\Local\Temp\1559705129(1).png">
            <a:extLst>
              <a:ext uri="{FF2B5EF4-FFF2-40B4-BE49-F238E27FC236}">
                <a16:creationId xmlns:a16="http://schemas.microsoft.com/office/drawing/2014/main" id="{E78DB75B-48EA-442A-BE37-22B3271885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99" y="3014163"/>
            <a:ext cx="4850130" cy="39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E94FE5-5C71-401B-875A-DF4CCE2C57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4983" y="3518352"/>
            <a:ext cx="3067050" cy="41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78AA27-2F38-406C-A4E8-3476143D38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90983" y="4017433"/>
            <a:ext cx="4591050" cy="752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C61215-8F9C-420C-A523-1BC3B0C512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33945" y="4849889"/>
            <a:ext cx="442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7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E4140-15AA-4330-876D-7D170729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5"/>
            <a:ext cx="10515600" cy="52448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）分布式账本数据模型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分类账采用键值对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(key-value)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，分类帐包含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中记录的状态转换的完整历史记录，按时间戳排序的，不可变的和防篡改的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/>
              <a:t>3A_ledger </a:t>
            </a:r>
            <a:r>
              <a:rPr lang="zh-CN" altLang="en-US" sz="2000" dirty="0"/>
              <a:t>：</a:t>
            </a:r>
            <a:r>
              <a:rPr lang="zh-CN" altLang="zh-CN" sz="2000" dirty="0"/>
              <a:t>身份验证，授权和访问控制</a:t>
            </a:r>
            <a:r>
              <a:rPr lang="en-US" altLang="zh-CN" sz="2000" dirty="0"/>
              <a:t>           </a:t>
            </a:r>
            <a:r>
              <a:rPr lang="en-US" altLang="zh-CN" sz="2000" dirty="0" err="1"/>
              <a:t>log_ledger</a:t>
            </a:r>
            <a:r>
              <a:rPr lang="zh-CN" altLang="en-US" sz="2000" dirty="0"/>
              <a:t>：</a:t>
            </a:r>
            <a:r>
              <a:rPr lang="zh-CN" altLang="zh-CN" sz="2000" dirty="0"/>
              <a:t>访问验证和日志记录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02A02-258E-4657-8ED0-FBD6ED7D3F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2030" y="2835959"/>
            <a:ext cx="4543425" cy="2981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ECECC-C849-442E-B43C-9A9B0FB352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835958"/>
            <a:ext cx="4742576" cy="29813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B2630C-B841-4577-B8B2-28036F6CD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07" y="5925845"/>
            <a:ext cx="4666991" cy="525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580B0-6A16-4F56-9F05-83DD6EEB9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432" y="5925845"/>
            <a:ext cx="4903234" cy="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D98-6701-4745-9729-AFDD5AA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066"/>
            <a:ext cx="10515600" cy="52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）认证，授权和访问控制：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23683F-04F1-4118-B55F-9B6D6C39119E}"/>
              </a:ext>
            </a:extLst>
          </p:cNvPr>
          <p:cNvSpPr/>
          <p:nvPr/>
        </p:nvSpPr>
        <p:spPr>
          <a:xfrm>
            <a:off x="1261144" y="1594785"/>
            <a:ext cx="9233483" cy="14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在初始步骤中，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同意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以管理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他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的个人数据以及共享密钥对（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pk</a:t>
            </a:r>
            <a:r>
              <a:rPr lang="en-US" altLang="zh-CN" kern="100" baseline="-250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sk</a:t>
            </a:r>
            <a:r>
              <a:rPr lang="en-US" altLang="zh-CN" kern="100" baseline="-250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enc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 新记录将附加到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3A_ledger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中，为个人数据集指定新的密钥对，并使用默认设置授予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i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policy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中指定的所有权限（例如，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CRUD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操作）。</a:t>
            </a:r>
            <a:r>
              <a:rPr lang="en-US" altLang="zh-CN" i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policy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可被视为数据集的访问控制列表，在授予或撤销同意时更新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一旦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将其数据上传到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，则更新记录中的</a:t>
            </a:r>
            <a:r>
              <a:rPr lang="en-US" altLang="zh-CN" i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en_pointer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B4EE51-953F-4907-B3A9-4D80140B53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03220"/>
            <a:ext cx="4543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9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D98-6701-4745-9729-AFDD5AA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338041"/>
            <a:ext cx="10515600" cy="52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）认证，授权和访问控制：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C73CD-E852-449C-9DB1-DF5981498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4157" y="1012843"/>
            <a:ext cx="3687661" cy="2558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2AAB04-525F-4E11-876A-C51D8D560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587" y="3728575"/>
            <a:ext cx="3884802" cy="28567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2F69F3A-22A6-414B-BED4-568C5A054BE2}"/>
              </a:ext>
            </a:extLst>
          </p:cNvPr>
          <p:cNvSpPr/>
          <p:nvPr/>
        </p:nvSpPr>
        <p:spPr>
          <a:xfrm>
            <a:off x="838200" y="4893883"/>
            <a:ext cx="986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5FF336-2505-4AE6-BAF2-5D25FD317346}"/>
              </a:ext>
            </a:extLst>
          </p:cNvPr>
          <p:cNvSpPr/>
          <p:nvPr/>
        </p:nvSpPr>
        <p:spPr>
          <a:xfrm>
            <a:off x="4865615" y="4458952"/>
            <a:ext cx="6946083" cy="1798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通过对所有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使用验证功能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来实现认证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验证通过后，</a:t>
            </a:r>
            <a:r>
              <a:rPr lang="zh-CN" altLang="zh-CN" dirty="0"/>
              <a:t>将权限反映到</a:t>
            </a:r>
            <a:r>
              <a:rPr lang="en-US" altLang="zh-CN" dirty="0"/>
              <a:t>3A_ledger</a:t>
            </a:r>
            <a:r>
              <a:rPr lang="zh-CN" altLang="zh-CN" dirty="0"/>
              <a:t>中的策略来执行访问控制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zh-CN" dirty="0"/>
              <a:t>首先</a:t>
            </a:r>
            <a:r>
              <a:rPr lang="zh-CN" altLang="en-US" dirty="0"/>
              <a:t>，</a:t>
            </a:r>
            <a:r>
              <a:rPr lang="en-US" altLang="zh-CN" dirty="0" err="1"/>
              <a:t>GrantConsent</a:t>
            </a:r>
            <a:r>
              <a:rPr lang="zh-CN" altLang="zh-CN" dirty="0"/>
              <a:t>通过在</a:t>
            </a:r>
            <a:r>
              <a:rPr lang="en-US" altLang="zh-CN" dirty="0"/>
              <a:t>3A_ledger</a:t>
            </a:r>
            <a:r>
              <a:rPr lang="zh-CN" altLang="zh-CN" dirty="0"/>
              <a:t>中使用</a:t>
            </a:r>
            <a:r>
              <a:rPr lang="en-US" altLang="zh-CN" dirty="0"/>
              <a:t>op</a:t>
            </a:r>
            <a:r>
              <a:rPr lang="zh-CN" altLang="zh-CN" dirty="0"/>
              <a:t>更新策略来授予权限其次，</a:t>
            </a:r>
            <a:r>
              <a:rPr lang="en-US" altLang="zh-CN" dirty="0" err="1"/>
              <a:t>GrantConsent</a:t>
            </a:r>
            <a:r>
              <a:rPr lang="zh-CN" altLang="zh-CN" dirty="0"/>
              <a:t>将新记录附加到</a:t>
            </a:r>
            <a:r>
              <a:rPr lang="en-US" altLang="zh-CN" dirty="0" err="1"/>
              <a:t>log_ledger</a:t>
            </a:r>
            <a:r>
              <a:rPr lang="zh-CN" altLang="zh-CN" dirty="0"/>
              <a:t>（第</a:t>
            </a:r>
            <a:r>
              <a:rPr lang="en-US" altLang="zh-CN" dirty="0"/>
              <a:t>9</a:t>
            </a:r>
            <a:r>
              <a:rPr lang="zh-CN" altLang="zh-CN" dirty="0"/>
              <a:t>行），用于在</a:t>
            </a:r>
            <a:r>
              <a:rPr lang="en-US" altLang="zh-CN" dirty="0"/>
              <a:t>DP</a:t>
            </a:r>
            <a:r>
              <a:rPr lang="zh-CN" altLang="zh-CN" dirty="0"/>
              <a:t>访问数据时进行验证和记录。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63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1659</Words>
  <Application>Microsoft Office PowerPoint</Application>
  <PresentationFormat>宽屏</PresentationFormat>
  <Paragraphs>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GDPR-Compliant Personal Data Management: A Blockchain-based Solution</vt:lpstr>
      <vt:lpstr>目标</vt:lpstr>
      <vt:lpstr>角色定义</vt:lpstr>
      <vt:lpstr>符合GDPR标准的个人数据管理平台</vt:lpstr>
      <vt:lpstr>B. 设计准则</vt:lpstr>
      <vt:lpstr>C. 功能，分类账数据模型和算法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在许可区块链（Hyperledger Fabric）中进行平台部署</vt:lpstr>
      <vt:lpstr>PowerPoint 演示文稿</vt:lpstr>
      <vt:lpstr>个人档案管理用例</vt:lpstr>
      <vt:lpstr>PowerPoint 演示文稿</vt:lpstr>
      <vt:lpstr>PowerPoint 演示文稿</vt:lpstr>
      <vt:lpstr>PowerPoint 演示文稿</vt:lpstr>
      <vt:lpstr>测试</vt:lpstr>
      <vt:lpstr>未来的工作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GDPR-Compliant Personal Data Management: A Blockchain-based Solution</dc:title>
  <dc:creator>dell</dc:creator>
  <cp:lastModifiedBy>dell</cp:lastModifiedBy>
  <cp:revision>43</cp:revision>
  <dcterms:created xsi:type="dcterms:W3CDTF">2019-06-12T02:44:27Z</dcterms:created>
  <dcterms:modified xsi:type="dcterms:W3CDTF">2019-06-14T07:50:11Z</dcterms:modified>
</cp:coreProperties>
</file>