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9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2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9563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39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213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656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9717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073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2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034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6831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1209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0031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76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957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30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561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564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829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6004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947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839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020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174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26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705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259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721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3616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288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681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95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893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471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200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570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31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C:\Users\samsung\Desktop\atmega.jpe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5400000">
            <a:off x="8458200" y="63246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44323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Microprocessors and Microcontrollers</a:t>
            </a:r>
            <a:endParaRPr sz="3200" b="0" i="0" u="none" strike="noStrike" cap="none" dirty="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5008880"/>
            <a:ext cx="6400800" cy="944880"/>
          </a:xfrm>
        </p:spPr>
        <p:txBody>
          <a:bodyPr/>
          <a:lstStyle/>
          <a:p>
            <a:r>
              <a:rPr lang="en-US" sz="2000" dirty="0" smtClean="0"/>
              <a:t>Md. Tareq </a:t>
            </a:r>
            <a:r>
              <a:rPr lang="en-US" sz="2000" dirty="0" err="1" smtClean="0"/>
              <a:t>Mahmood</a:t>
            </a:r>
            <a:endParaRPr lang="en-US" sz="2000" dirty="0" smtClean="0"/>
          </a:p>
          <a:p>
            <a:r>
              <a:rPr lang="en-US" sz="2000" dirty="0" smtClean="0"/>
              <a:t>Original slides made by Azad </a:t>
            </a:r>
            <a:r>
              <a:rPr lang="en-US" sz="2000" dirty="0" err="1" smtClean="0"/>
              <a:t>Abdus</a:t>
            </a:r>
            <a:r>
              <a:rPr lang="en-US" sz="2000" dirty="0" smtClean="0"/>
              <a:t> Salam</a:t>
            </a:r>
            <a:endParaRPr lang="en-US" sz="2000" dirty="0"/>
          </a:p>
        </p:txBody>
      </p:sp>
      <p:sp>
        <p:nvSpPr>
          <p:cNvPr id="5" name="Google Shape;99;p14"/>
          <p:cNvSpPr txBox="1">
            <a:spLocks/>
          </p:cNvSpPr>
          <p:nvPr/>
        </p:nvSpPr>
        <p:spPr>
          <a:xfrm>
            <a:off x="685800" y="2568574"/>
            <a:ext cx="7772400" cy="166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b="1" dirty="0" smtClean="0"/>
              <a:t>ATMEGA32 CPU Core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990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 32 Memory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main memory spaces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Memory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Memory space</a:t>
            </a:r>
            <a:endParaRPr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ATmega32 also features an EEPROM Memory for data storage.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three memory spaces are linear and regular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In-System Reprogrammable Flash Memory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KB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KB in ATmega16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programs are stored here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 16 bit instructions, some are 32 bit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Flash Memory is organized as 16K * 16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Flash Memory is divided in two sections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 Program Section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Program Section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Program Memory Map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30716" y="1600200"/>
            <a:ext cx="328256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SRAM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KB SRAM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1KB in ATmega16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2144 Data Memory locations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96 locations address the Register File and I/O Memory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general purpose registers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I/O Registers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 2048 locations address the internal data SRAM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ATmega 32 allows five different addressing modes</a:t>
            </a:r>
            <a:endParaRPr/>
          </a:p>
          <a:p>
            <a:pPr marL="742950" marR="0" lvl="1" indent="-121284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Memory Map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023966"/>
            <a:ext cx="6324600" cy="5102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SRAM Access Cycles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181100"/>
            <a:ext cx="6877050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2362200" y="5562600"/>
            <a:ext cx="4876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CPU Cycles are needed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165" y="3806731"/>
            <a:ext cx="8229600" cy="1518303"/>
          </a:xfrm>
        </p:spPr>
        <p:txBody>
          <a:bodyPr/>
          <a:lstStyle/>
          <a:p>
            <a:pPr algn="l"/>
            <a:r>
              <a:rPr lang="en-US" dirty="0" smtClean="0"/>
              <a:t>EEPROM</a:t>
            </a:r>
            <a:br>
              <a:rPr lang="en-US" dirty="0" smtClean="0"/>
            </a:br>
            <a:r>
              <a:rPr lang="en-US" sz="2800" dirty="0"/>
              <a:t>E</a:t>
            </a:r>
            <a:r>
              <a:rPr lang="en-US" sz="2800" dirty="0" smtClean="0"/>
              <a:t>lectrically </a:t>
            </a:r>
            <a:r>
              <a:rPr lang="en-US" sz="2800" dirty="0"/>
              <a:t>E</a:t>
            </a:r>
            <a:r>
              <a:rPr lang="en-US" sz="2800" dirty="0" smtClean="0"/>
              <a:t>rasable </a:t>
            </a:r>
            <a:r>
              <a:rPr lang="en-US" sz="2800" dirty="0"/>
              <a:t>P</a:t>
            </a:r>
            <a:r>
              <a:rPr lang="en-US" sz="2800" dirty="0" smtClean="0"/>
              <a:t>rogrammable </a:t>
            </a:r>
            <a:r>
              <a:rPr lang="en-US" sz="2800" dirty="0"/>
              <a:t>R</a:t>
            </a:r>
            <a:r>
              <a:rPr lang="en-US" sz="2800" dirty="0" smtClean="0"/>
              <a:t>ead-only </a:t>
            </a:r>
            <a:r>
              <a:rPr lang="en-US" sz="2800" dirty="0"/>
              <a:t>M</a:t>
            </a:r>
            <a:r>
              <a:rPr lang="en-US" sz="2800" dirty="0" smtClean="0"/>
              <a:t>emory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EEPROM Data Memory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1024 bytes of data EEPROM memory</a:t>
            </a:r>
            <a:endParaRPr dirty="0"/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512 bytes in ATmega16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organized as a separate data space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Single byte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can be read and written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EEPROM is read, the CPU is halted for </a:t>
            </a:r>
            <a:r>
              <a:rPr lang="en-US" sz="296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four clock cycles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before the next instruction is executed. 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EEPROM is written, the CPU is halted for </a:t>
            </a:r>
            <a:r>
              <a:rPr lang="en-US" sz="296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two clock cycles 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the next instruction is executed</a:t>
            </a:r>
            <a:endParaRPr sz="296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Accessing EEPROM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set of registers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EEPROM address register: EEARH and EEARL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EEPROM Data Register: EEDR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EEPROM Control Register: EECR</a:t>
            </a:r>
            <a:endParaRPr/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EEPROM address register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EEPROM address register: EEARH and EEARL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Specifies the EEPROM address in the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1024 bytes EEPROM space.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EEPROM data bytes are addressed linearly between 0 and 1023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4267200"/>
            <a:ext cx="77247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 32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bit CMOS microcontroller</a:t>
            </a:r>
            <a:endParaRPr dirty="0"/>
          </a:p>
          <a:p>
            <a:pPr marL="342900" lvl="0" indent="-342900"/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sym typeface="Calibri"/>
              </a:rPr>
              <a:t>(</a:t>
            </a:r>
            <a:r>
              <a:rPr lang="en-US" sz="2000" dirty="0"/>
              <a:t>Reduced Instruction Set </a:t>
            </a:r>
            <a:r>
              <a:rPr lang="en-US" sz="2000" dirty="0" smtClean="0"/>
              <a:t>Computer)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set of instructions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131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 Single-Cycle instructions</a:t>
            </a:r>
            <a:endParaRPr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Approaches throughput of 1MIPS per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MHz</a:t>
            </a:r>
          </a:p>
          <a:p>
            <a:pPr marL="342900" lvl="0" indent="-342900"/>
            <a:r>
              <a:rPr lang="en-US" dirty="0"/>
              <a:t>MIPS - Million instructions per second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endParaRPr dirty="0" smtClean="0"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EEPROM Data Register: EEDR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EEPROM Data Register: EEDR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the data to be written/read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200400"/>
            <a:ext cx="78390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The EEPROM Control Register: EECR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457200" y="2514600"/>
            <a:ext cx="8229600" cy="361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EEMWE: EEPROM Master Write Enable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set to enable write operation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sz="2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EEMWE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set, setting 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EEWE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four clock cycles will write data to the EEPROM</a:t>
            </a:r>
            <a:endParaRPr dirty="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EEMWE has been written to one by software, hardware clears the bit to zero after four clock cycles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143000"/>
            <a:ext cx="78200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The EEPROM Control Register: EECR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1"/>
          </p:nvPr>
        </p:nvSpPr>
        <p:spPr>
          <a:xfrm>
            <a:off x="457200" y="2514600"/>
            <a:ext cx="8229600" cy="361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EEWE: EEPROM Write Enable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Signals the write strobe to the EEPROM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address and data are correctly set up, the EEWE bit must be written to one to write the value into the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EEPROM.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EEMWE bit must be written to one before a logical one is written to EEWE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143000"/>
            <a:ext cx="78200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Steps to write into EEPROM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5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1. Wait until EEWE becomes zero.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200" b="0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Wait until SPMEN in SPMCR becomes zero. (see next </a:t>
            </a:r>
            <a:r>
              <a:rPr lang="en-US" sz="3200" b="0" i="0" u="none" strike="noStrike" cap="none" dirty="0" smtClean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slide, not needed in general)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Write new EEPROM address to EEAR (optional).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Write new EEPROM data to EEDR (optional).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Write a logical one to the EEMWE bit while writing a zero to EEWE in EECR.</a:t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Within four clock cycles after setting EEMWE, write a logical one to EEWE.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Steps to write into EEPROM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6"/>
          <p:cNvSpPr txBox="1">
            <a:spLocks noGrp="1"/>
          </p:cNvSpPr>
          <p:nvPr>
            <p:ph type="body" idx="1"/>
          </p:nvPr>
        </p:nvSpPr>
        <p:spPr>
          <a:xfrm>
            <a:off x="152400" y="1524000"/>
            <a:ext cx="8839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EEPROM can not be programmed during a CPU write to the Flash memory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software must check that the Flash programming is completed before initiating a new EEPROM write.</a:t>
            </a: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 is only relevant if the software contains a Boot Loader allowing the CPU to program the Flash. If the Flash is never being updated by the CPU, step 2 can be omitted. Which is typically our case</a:t>
            </a:r>
            <a:b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The EEPROM Control Register: EECR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7"/>
          <p:cNvSpPr txBox="1">
            <a:spLocks noGrp="1"/>
          </p:cNvSpPr>
          <p:nvPr>
            <p:ph type="body" idx="1"/>
          </p:nvPr>
        </p:nvSpPr>
        <p:spPr>
          <a:xfrm>
            <a:off x="457200" y="2514600"/>
            <a:ext cx="8229600" cy="361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Char char="•"/>
            </a:pPr>
            <a:r>
              <a:rPr lang="en-US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EERE: EEPROM Read Enable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Signals read strobe to the EEPROM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EERE bit must be written to a logic one to trigger the EEPROM read</a:t>
            </a: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EEPROM read access takes one instruction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EEPROM is read, the CPU is halted for four cycles before the next instruction is executed.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Char char="–"/>
            </a:pPr>
            <a:r>
              <a:rPr lang="en-US" sz="217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should poll the EEWE bit before starting the read operation. If a write operation is in progress, it is neither possible to read the EEPROM, nor to change the EEAR Register.</a:t>
            </a:r>
            <a:endParaRPr/>
          </a:p>
        </p:txBody>
      </p:sp>
      <p:sp>
        <p:nvSpPr>
          <p:cNvPr id="292" name="Google Shape;292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143000"/>
            <a:ext cx="782002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Write a program to write the characters ‘a’ to ‘z’ in the first 26 bytes of EEPROM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function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457200" y="1600200"/>
            <a:ext cx="67056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EEPROM_write(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20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uiAddress,</a:t>
            </a:r>
            <a:r>
              <a:rPr lang="en-US" sz="20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20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ucData)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Wait for completion of previous write */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</a:t>
            </a:r>
            <a:r>
              <a:rPr lang="en-US" sz="20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EECR</a:t>
            </a:r>
            <a:r>
              <a:rPr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&amp; (1&lt;&lt;</a:t>
            </a:r>
            <a:r>
              <a:rPr lang="en-US" sz="20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EEWE));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Set up address and data registers */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EEAR</a:t>
            </a:r>
            <a:r>
              <a:rPr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uiAddress;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EEDR</a:t>
            </a:r>
            <a:r>
              <a:rPr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ucData;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Write logical one to EEMWE */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EECR</a:t>
            </a:r>
            <a:r>
              <a:rPr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|= (1&lt;&lt;</a:t>
            </a:r>
            <a:r>
              <a:rPr lang="en-US" sz="20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EEMWE);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Start eeprom write by setting EEWE */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EECR</a:t>
            </a:r>
            <a:r>
              <a:rPr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|= (1&lt;&lt;</a:t>
            </a:r>
            <a:r>
              <a:rPr lang="en-US" sz="20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EEWE);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A00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1524000" y="1905000"/>
            <a:ext cx="68580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uiAddress;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uiAddress=0;uiAddress&lt;26;uiAddress++)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EEPROM_write(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uiAddress,uiAddress+97);</a:t>
            </a:r>
            <a:endParaRPr sz="18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_delay_ms(200);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296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Reading EEPROM Data with Extreme Burner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371600"/>
            <a:ext cx="748665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1"/>
          <p:cNvSpPr txBox="1"/>
          <p:nvPr/>
        </p:nvSpPr>
        <p:spPr>
          <a:xfrm>
            <a:off x="0" y="3962400"/>
            <a:ext cx="9144000" cy="11430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You need to use “Read All” or “Read EEPROM” options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304800"/>
            <a:ext cx="6480445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609600" y="5029200"/>
            <a:ext cx="300831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8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br>
              <a:rPr lang="en-US" sz="48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DIAGRAM</a:t>
            </a:r>
            <a:endParaRPr sz="48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>
            <a:spLocks noGrp="1"/>
          </p:cNvSpPr>
          <p:nvPr>
            <p:ph type="title"/>
          </p:nvPr>
        </p:nvSpPr>
        <p:spPr>
          <a:xfrm>
            <a:off x="-152400" y="152400"/>
            <a:ext cx="9296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Writing in EEPROM directly with Extreme Burner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371600"/>
            <a:ext cx="748665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2"/>
          <p:cNvSpPr txBox="1"/>
          <p:nvPr/>
        </p:nvSpPr>
        <p:spPr>
          <a:xfrm>
            <a:off x="0" y="3962400"/>
            <a:ext cx="9144000" cy="11430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63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You can edit EEPROM content from the GUI and use “Write EEPROM” option to burn the data</a:t>
            </a:r>
            <a:endParaRPr sz="363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>
            <a:spLocks noGrp="1"/>
          </p:cNvSpPr>
          <p:nvPr>
            <p:ph type="sldNum" idx="12"/>
          </p:nvPr>
        </p:nvSpPr>
        <p:spPr>
          <a:xfrm>
            <a:off x="6248396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Write a program to convert the first 26 bytes of EEPROM to uppercase letters, if it is a lowercase letter.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EEPROM Read – C Function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4"/>
          <p:cNvSpPr/>
          <p:nvPr/>
        </p:nvSpPr>
        <p:spPr>
          <a:xfrm>
            <a:off x="685800" y="1495485"/>
            <a:ext cx="8153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EEPROM_read(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uiAddress)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Wait for completion of previous write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</a:t>
            </a:r>
            <a:r>
              <a:rPr lang="en-US" sz="24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EECR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&amp; (1&lt;&lt;</a:t>
            </a:r>
            <a:r>
              <a:rPr lang="en-US" sz="24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EEWE));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Set up address register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EEAR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uiAddress;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Start eeprom read by writing EERE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EECR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|= (1&lt;&lt;</a:t>
            </a:r>
            <a:r>
              <a:rPr lang="en-US" sz="24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EERE);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Return data from data register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EEDR;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5"/>
          <p:cNvSpPr/>
          <p:nvPr/>
        </p:nvSpPr>
        <p:spPr>
          <a:xfrm>
            <a:off x="762000" y="1600200"/>
            <a:ext cx="77724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uiAddress;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c;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uiAddress=0;uiAddress&lt;26;uiAddress++)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EEPROM_read(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uiAddress);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if(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c&gt;='a'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c&lt;='z')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EEPROM_write(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uiAddress,</a:t>
            </a: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c+'A'-'a');</a:t>
            </a:r>
            <a:endParaRPr sz="18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_delay_ms(200);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while(1);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EEPROM Content before and after running the code</a:t>
            </a:r>
            <a:endParaRPr sz="3959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4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2057400"/>
            <a:ext cx="5476875" cy="1463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4267200"/>
            <a:ext cx="540067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6"/>
          <p:cNvSpPr txBox="1"/>
          <p:nvPr/>
        </p:nvSpPr>
        <p:spPr>
          <a:xfrm>
            <a:off x="228600" y="2286000"/>
            <a:ext cx="3048000" cy="10668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29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endParaRPr sz="429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46"/>
          <p:cNvSpPr txBox="1"/>
          <p:nvPr/>
        </p:nvSpPr>
        <p:spPr>
          <a:xfrm>
            <a:off x="5867400" y="4419600"/>
            <a:ext cx="3048000" cy="1066800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29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sz="429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/>
        </p:nvSpPr>
        <p:spPr>
          <a:xfrm>
            <a:off x="2286000" y="76200"/>
            <a:ext cx="4855816" cy="67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2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3000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 32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Harvard Architecture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memories and buses for program and data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See Harvard and Von Newmann Architecture from Wikipedia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Level Pipelining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instruction is fetched while the current one is executing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Single Level Pipelining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3143250"/>
            <a:ext cx="77343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457200" y="1447800"/>
            <a:ext cx="8458200" cy="153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Single Level Pipelining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instruction is fetched while the current one is executing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General Purpose Register File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441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general purpose registers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connected to ALU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allows two independent registers to be accessed in one clock cycle</a:t>
            </a:r>
            <a:endParaRPr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Upto two 8-bit/ one 16-bit output operands and result inputs simultaneously</a:t>
            </a:r>
            <a:endParaRPr/>
          </a:p>
          <a:p>
            <a: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1600200"/>
            <a:ext cx="4038600" cy="397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Single Cycle ALU Operation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448719"/>
            <a:ext cx="76200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 Execution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interrupt execution response needs four clock cycles minimum.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four clock cycles the program vector address for the actual interrupt handling routine is executed. 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this four clock cycle period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Counter is pushed onto the Stack. 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–"/>
            </a:pPr>
            <a:r>
              <a:rPr lang="en-US" sz="23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jump instruction to the interrupt routine taking three clock cycles. </a:t>
            </a:r>
            <a:endParaRPr sz="23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interrupt occurs during execution of a multi-cycle instruction, this instruction is completed before the interrupt is served. </a:t>
            </a: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 Execution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return from an interrupt handling routine also takes four clock cycles.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these four clock cycles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Counter (two bytes) is popped back from the Stack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Stack Pointer is incremented by two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I-bit in SREG is set.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1329</Words>
  <Application>Microsoft Office PowerPoint</Application>
  <PresentationFormat>On-screen Show (4:3)</PresentationFormat>
  <Paragraphs>242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Consolas</vt:lpstr>
      <vt:lpstr>Office Theme</vt:lpstr>
      <vt:lpstr>Microprocessors and Microcontrollers</vt:lpstr>
      <vt:lpstr>ATmega 32</vt:lpstr>
      <vt:lpstr>BLOCK DIAGRAM</vt:lpstr>
      <vt:lpstr>ATmega 32</vt:lpstr>
      <vt:lpstr>Single Level Pipelining</vt:lpstr>
      <vt:lpstr>General Purpose Register File</vt:lpstr>
      <vt:lpstr>Single Cycle ALU Operation</vt:lpstr>
      <vt:lpstr>Interrupt Execution</vt:lpstr>
      <vt:lpstr>Interrupt Execution</vt:lpstr>
      <vt:lpstr>ATmega 32 Memory</vt:lpstr>
      <vt:lpstr>In-System Reprogrammable Flash Memory</vt:lpstr>
      <vt:lpstr>Program Memory Map</vt:lpstr>
      <vt:lpstr>Data SRAM</vt:lpstr>
      <vt:lpstr>Data Memory Map</vt:lpstr>
      <vt:lpstr>Data SRAM Access Cycles</vt:lpstr>
      <vt:lpstr>EEPROM Electrically Erasable Programmable Read-only Memory</vt:lpstr>
      <vt:lpstr>EEPROM Data Memory</vt:lpstr>
      <vt:lpstr>Accessing EEPROM</vt:lpstr>
      <vt:lpstr>EEPROM address register</vt:lpstr>
      <vt:lpstr>EEPROM Data Register: EEDR</vt:lpstr>
      <vt:lpstr>The EEPROM Control Register: EECR</vt:lpstr>
      <vt:lpstr>The EEPROM Control Register: EECR</vt:lpstr>
      <vt:lpstr>Steps to write into EEPROM</vt:lpstr>
      <vt:lpstr>Steps to write into EEPROM</vt:lpstr>
      <vt:lpstr>The EEPROM Control Register: EECR</vt:lpstr>
      <vt:lpstr>Write a program to write the characters ‘a’ to ‘z’ in the first 26 bytes of EEPROM</vt:lpstr>
      <vt:lpstr>C function</vt:lpstr>
      <vt:lpstr>C Code</vt:lpstr>
      <vt:lpstr>Reading EEPROM Data with Extreme Burner</vt:lpstr>
      <vt:lpstr>Writing in EEPROM directly with Extreme Burner</vt:lpstr>
      <vt:lpstr>Write a program to convert the first 26 bytes of EEPROM to uppercase letters, if it is a lowercase letter.</vt:lpstr>
      <vt:lpstr>EEPROM Read – C Function</vt:lpstr>
      <vt:lpstr>C Code</vt:lpstr>
      <vt:lpstr>EEPROM Content before and after running the code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and Microcontrollers</dc:title>
  <cp:lastModifiedBy>Tareq</cp:lastModifiedBy>
  <cp:revision>12</cp:revision>
  <dcterms:modified xsi:type="dcterms:W3CDTF">2019-09-18T04:59:12Z</dcterms:modified>
</cp:coreProperties>
</file>