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caa7083d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1ecaa7083d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8: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47b073ef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647b073ef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3647b073e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647b073ef_1_9: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647b073ef_1_9: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3647b073ef_1_9: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647b073ef_1_3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647b073ef_1_33: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3647b073ef_1_33: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47b073ef_1_6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47b073ef_1_61: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3647b073ef_1_61: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47b073ef_1_6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647b073ef_1_6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3647b073ef_1_6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647b073ef_1_8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647b073ef_1_85: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3647b073ef_1_85: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47b073ef_1_92: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47b073ef_1_92: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3647b073ef_1_92: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647b073ef_1_99: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647b073ef_1_99: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3647b073ef_1_99: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647b073ef_1_10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647b073ef_1_10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3647b073ef_1_10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647b073ef_1_11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647b073ef_1_115: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3647b073ef_1_115: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68a1db99b_0_0: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68a1db99b_0_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368a1db99b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4</a:t>
            </a:fld>
            <a:endParaRPr sz="1300" b="0" i="0" u="none" strike="noStrike" cap="none">
              <a:solidFill>
                <a:schemeClr val="dk1"/>
              </a:solidFill>
              <a:latin typeface="Calibri"/>
              <a:ea typeface="Calibri"/>
              <a:cs typeface="Calibri"/>
              <a:sym typeface="Calibri"/>
            </a:endParaRPr>
          </a:p>
        </p:txBody>
      </p:sp>
      <p:sp>
        <p:nvSpPr>
          <p:cNvPr id="108" name="Google Shape;10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sldNum" idx="12"/>
          </p:nvPr>
        </p:nvSpPr>
        <p:spPr>
          <a:xfrm>
            <a:off x="5105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18" name="Google Shape;18;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Google Shape;19;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1" name="Google Shape;8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lstStyle>
            <a:lvl1pPr marL="0" marR="0" lvl="0" indent="0" algn="ctr" rtl="0">
              <a:spcBef>
                <a:spcPts val="0"/>
              </a:spcBef>
              <a:spcAft>
                <a:spcPts val="0"/>
              </a:spcAft>
              <a:buSzPts val="1400"/>
              <a:buNone/>
              <a:defRPr sz="1200" b="1" i="0" u="none" strike="noStrike" cap="none">
                <a:solidFill>
                  <a:srgbClr val="76923C"/>
                </a:solidFil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E36C09"/>
              </a:buClr>
              <a:buSzPts val="1400"/>
              <a:buFont typeface="Calibri"/>
              <a:buNone/>
              <a:defRPr sz="4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E36C09"/>
              </a:buClr>
              <a:buSzPts val="1400"/>
              <a:buFont typeface="Calibri"/>
              <a:buNone/>
              <a:defRPr sz="2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1" name="Google Shape;61;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E36C09"/>
              </a:buClr>
              <a:buSzPts val="1400"/>
              <a:buFont typeface="Calibri"/>
              <a:buNone/>
              <a:defRPr sz="2000" b="1"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rgbClr val="E36C09"/>
              </a:buClr>
              <a:buSzPts val="1400"/>
              <a:buFont typeface="Calibri"/>
              <a:buNone/>
              <a:defRPr sz="4400" b="0" i="0" u="none" strike="noStrike" cap="none">
                <a:solidFill>
                  <a:srgbClr val="E36C09"/>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76923C"/>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C:\Users\samsung\Desktop\atmega.jpeg"/>
          <p:cNvPicPr preferRelativeResize="0"/>
          <p:nvPr/>
        </p:nvPicPr>
        <p:blipFill rotWithShape="1">
          <a:blip r:embed="rId13">
            <a:alphaModFix/>
          </a:blip>
          <a:srcRect/>
          <a:stretch/>
        </p:blipFill>
        <p:spPr>
          <a:xfrm rot="5400000">
            <a:off x="8458200" y="6324600"/>
            <a:ext cx="381000" cy="381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resistorguide.com/pull-up-resistor_pull-down-resistor/"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learn.sparkfun.com/tutorials/pull-up-resistors"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b="1"/>
              <a:t>Microprocessors, Microcontrollers, and Embedded</a:t>
            </a:r>
            <a:endParaRPr b="1"/>
          </a:p>
          <a:p>
            <a:pPr marL="0" marR="0" lvl="0" indent="0" algn="ctr" rtl="0">
              <a:spcBef>
                <a:spcPts val="0"/>
              </a:spcBef>
              <a:spcAft>
                <a:spcPts val="0"/>
              </a:spcAft>
              <a:buClr>
                <a:srgbClr val="E36C09"/>
              </a:buClr>
              <a:buFont typeface="Calibri"/>
              <a:buNone/>
            </a:pPr>
            <a:r>
              <a:rPr lang="en-US" b="1"/>
              <a:t>Systems</a:t>
            </a:r>
            <a:endParaRPr b="1"/>
          </a:p>
        </p:txBody>
      </p:sp>
      <p:sp>
        <p:nvSpPr>
          <p:cNvPr id="3" name="Google Shape;90;p13">
            <a:extLst>
              <a:ext uri="{FF2B5EF4-FFF2-40B4-BE49-F238E27FC236}">
                <a16:creationId xmlns:a16="http://schemas.microsoft.com/office/drawing/2014/main" id="{EB1C17E2-E42B-4EF2-BF13-DFDA2BE56E93}"/>
              </a:ext>
            </a:extLst>
          </p:cNvPr>
          <p:cNvSpPr txBox="1">
            <a:spLocks noGrp="1"/>
          </p:cNvSpPr>
          <p:nvPr>
            <p:ph type="subTitle" idx="1"/>
          </p:nvPr>
        </p:nvSpPr>
        <p:spPr>
          <a:xfrm>
            <a:off x="1371600" y="53340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Font typeface="Arial"/>
              <a:buNone/>
            </a:pPr>
            <a:r>
              <a:rPr lang="en-US" sz="3200" b="1" i="0" u="none" strike="noStrike" cap="none" dirty="0">
                <a:solidFill>
                  <a:srgbClr val="FF0000"/>
                </a:solidFill>
                <a:latin typeface="Chiller" panose="04020404031007020602" pitchFamily="82" charset="0"/>
                <a:sym typeface="Calibri"/>
              </a:rPr>
              <a:t>CSE 315</a:t>
            </a:r>
            <a:endParaRPr b="1" dirty="0">
              <a:solidFill>
                <a:srgbClr val="FF0000"/>
              </a:solidFill>
              <a:latin typeface="Chiller" panose="04020404031007020602" pitchFamily="82" charset="0"/>
            </a:endParaRPr>
          </a:p>
          <a:p>
            <a:pPr marL="0" marR="0" lvl="0" indent="0" algn="ctr" rtl="0">
              <a:spcBef>
                <a:spcPts val="640"/>
              </a:spcBef>
              <a:spcAft>
                <a:spcPts val="0"/>
              </a:spcAft>
              <a:buClr>
                <a:srgbClr val="888888"/>
              </a:buClr>
              <a:buFont typeface="Arial"/>
              <a:buNone/>
            </a:pPr>
            <a:r>
              <a:rPr lang="en-US" sz="3200" b="1" i="0" u="none" strike="noStrike" cap="none" dirty="0">
                <a:solidFill>
                  <a:srgbClr val="FF0000"/>
                </a:solidFill>
                <a:latin typeface="Chiller" panose="04020404031007020602" pitchFamily="82" charset="0"/>
                <a:sym typeface="Calibri"/>
              </a:rPr>
              <a:t>Md. Iftekharul Islam Sakib</a:t>
            </a:r>
            <a:endParaRPr sz="3200" b="1" i="0" u="none" strike="noStrike" cap="none" dirty="0">
              <a:solidFill>
                <a:srgbClr val="FF0000"/>
              </a:solidFill>
              <a:latin typeface="Chiller" panose="04020404031007020602" pitchFamily="82"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set the port B to 0xFF</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54" name="Google Shape;154;p23"/>
          <p:cNvSpPr txBox="1"/>
          <p:nvPr/>
        </p:nvSpPr>
        <p:spPr>
          <a:xfrm>
            <a:off x="304800" y="1295400"/>
            <a:ext cx="84582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#include</a:t>
            </a:r>
            <a:r>
              <a:rPr lang="en-US" sz="2400" b="0" i="0" u="none" strike="noStrike" cap="none">
                <a:solidFill>
                  <a:srgbClr val="800000"/>
                </a:solidFill>
                <a:latin typeface="Consolas"/>
                <a:ea typeface="Consolas"/>
                <a:cs typeface="Consolas"/>
                <a:sym typeface="Consolas"/>
              </a:rPr>
              <a:t> &lt;avr/io.h&gt;</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endParaRPr sz="2400">
              <a:solidFill>
                <a:srgbClr val="A000A0"/>
              </a:solidFill>
              <a:latin typeface="Consolas"/>
              <a:ea typeface="Consolas"/>
              <a:cs typeface="Consolas"/>
              <a:sym typeface="Consolas"/>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DDRD=</a:t>
            </a:r>
            <a:r>
              <a:rPr lang="en-US" sz="2400">
                <a:solidFill>
                  <a:srgbClr val="800000"/>
                </a:solidFill>
                <a:latin typeface="Consolas"/>
                <a:ea typeface="Consolas"/>
                <a:cs typeface="Consolas"/>
                <a:sym typeface="Consolas"/>
              </a:rPr>
              <a:t> 0b11111111; </a:t>
            </a:r>
            <a:r>
              <a:rPr lang="en-US" sz="2400">
                <a:solidFill>
                  <a:srgbClr val="008000"/>
                </a:solidFill>
                <a:latin typeface="Consolas"/>
                <a:ea typeface="Consolas"/>
                <a:cs typeface="Consolas"/>
                <a:sym typeface="Consolas"/>
              </a:rPr>
              <a:t>//initializing portD in 					//output mode</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PORTD=0b11111111;</a:t>
            </a:r>
            <a:r>
              <a:rPr lang="en-US" sz="2400">
                <a:solidFill>
                  <a:srgbClr val="008000"/>
                </a:solidFill>
                <a:latin typeface="Consolas"/>
                <a:ea typeface="Consolas"/>
                <a:cs typeface="Consolas"/>
                <a:sym typeface="Consolas"/>
              </a:rPr>
              <a:t>//writing value to portD</a:t>
            </a:r>
            <a:endParaRPr sz="2400">
              <a:solidFill>
                <a:srgbClr val="008000"/>
              </a:solidFill>
              <a:latin typeface="Consolas"/>
              <a:ea typeface="Consolas"/>
              <a:cs typeface="Consolas"/>
              <a:sym typeface="Consolas"/>
            </a:endParaRPr>
          </a:p>
          <a:p>
            <a:pPr marL="0" marR="0" lvl="0" indent="0" algn="l" rtl="0">
              <a:spcBef>
                <a:spcPts val="0"/>
              </a:spcBef>
              <a:spcAft>
                <a:spcPts val="0"/>
              </a:spcAft>
              <a:buNone/>
            </a:pPr>
            <a:endParaRPr sz="240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8000"/>
                </a:solidFill>
                <a:latin typeface="Consolas"/>
                <a:ea typeface="Consolas"/>
                <a:cs typeface="Consolas"/>
                <a:sym typeface="Consolas"/>
              </a:rPr>
              <a:t>//TODO:: Nothing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 name="Google Shape;155;p23"/>
          <p:cNvSpPr/>
          <p:nvPr/>
        </p:nvSpPr>
        <p:spPr>
          <a:xfrm>
            <a:off x="1524000" y="5257800"/>
            <a:ext cx="3048000" cy="609600"/>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What will this code do ??</a:t>
            </a:r>
            <a:endParaRPr sz="4400" b="0" i="0" u="none" strike="noStrike" cap="none">
              <a:solidFill>
                <a:srgbClr val="E36C09"/>
              </a:solidFill>
              <a:latin typeface="Calibri"/>
              <a:ea typeface="Calibri"/>
              <a:cs typeface="Calibri"/>
              <a:sym typeface="Calibri"/>
            </a:endParaRPr>
          </a:p>
        </p:txBody>
      </p:sp>
      <p:sp>
        <p:nvSpPr>
          <p:cNvPr id="162" name="Google Shape;162;p24"/>
          <p:cNvSpPr txBox="1"/>
          <p:nvPr/>
        </p:nvSpPr>
        <p:spPr>
          <a:xfrm>
            <a:off x="304800" y="1524000"/>
            <a:ext cx="8046098"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#include</a:t>
            </a:r>
            <a:r>
              <a:rPr lang="en-US" sz="2400">
                <a:solidFill>
                  <a:srgbClr val="800000"/>
                </a:solidFill>
                <a:latin typeface="Consolas"/>
                <a:ea typeface="Consolas"/>
                <a:cs typeface="Consolas"/>
                <a:sym typeface="Consolas"/>
              </a:rPr>
              <a:t> &lt;</a:t>
            </a:r>
            <a:r>
              <a:rPr lang="en-US" sz="2400" dirty="0" err="1">
                <a:solidFill>
                  <a:srgbClr val="800000"/>
                </a:solidFill>
                <a:latin typeface="Consolas"/>
                <a:ea typeface="Consolas"/>
                <a:cs typeface="Consolas"/>
                <a:sym typeface="Consolas"/>
              </a:rPr>
              <a:t>avr</a:t>
            </a:r>
            <a:r>
              <a:rPr lang="en-US" sz="2400" dirty="0">
                <a:solidFill>
                  <a:srgbClr val="800000"/>
                </a:solidFill>
                <a:latin typeface="Consolas"/>
                <a:ea typeface="Consolas"/>
                <a:cs typeface="Consolas"/>
                <a:sym typeface="Consolas"/>
              </a:rPr>
              <a:t>/</a:t>
            </a:r>
            <a:r>
              <a:rPr lang="en-US" sz="2400" dirty="0" err="1">
                <a:solidFill>
                  <a:srgbClr val="800000"/>
                </a:solidFill>
                <a:latin typeface="Consolas"/>
                <a:ea typeface="Consolas"/>
                <a:cs typeface="Consolas"/>
                <a:sym typeface="Consolas"/>
              </a:rPr>
              <a:t>io.h</a:t>
            </a:r>
            <a:r>
              <a:rPr lang="en-US" sz="24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4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int</a:t>
            </a:r>
            <a:r>
              <a:rPr lang="en-US" sz="2400" dirty="0">
                <a:solidFill>
                  <a:srgbClr val="800000"/>
                </a:solidFill>
                <a:latin typeface="Consolas"/>
                <a:ea typeface="Consolas"/>
                <a:cs typeface="Consolas"/>
                <a:sym typeface="Consolas"/>
              </a:rPr>
              <a:t> </a:t>
            </a:r>
            <a:r>
              <a:rPr lang="en-US" sz="2400" dirty="0">
                <a:solidFill>
                  <a:srgbClr val="880000"/>
                </a:solidFill>
                <a:latin typeface="Consolas"/>
                <a:ea typeface="Consolas"/>
                <a:cs typeface="Consolas"/>
                <a:sym typeface="Consolas"/>
              </a:rPr>
              <a:t>main(</a:t>
            </a:r>
            <a:r>
              <a:rPr lang="en-US" sz="24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4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endParaRPr sz="2400" dirty="0">
              <a:solidFill>
                <a:srgbClr val="A000A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DDRD=</a:t>
            </a:r>
            <a:r>
              <a:rPr lang="en-US" sz="2400" dirty="0">
                <a:solidFill>
                  <a:srgbClr val="800000"/>
                </a:solidFill>
                <a:latin typeface="Consolas"/>
                <a:ea typeface="Consolas"/>
                <a:cs typeface="Consolas"/>
                <a:sym typeface="Consolas"/>
              </a:rPr>
              <a:t> 0b01111111; </a:t>
            </a: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A000A0"/>
                </a:solidFill>
                <a:latin typeface="Consolas"/>
                <a:ea typeface="Consolas"/>
                <a:cs typeface="Consolas"/>
                <a:sym typeface="Consolas"/>
              </a:rPr>
              <a:t>    PORTD=0b11111111;</a:t>
            </a:r>
            <a:endParaRPr sz="2400" dirty="0">
              <a:solidFill>
                <a:srgbClr val="008000"/>
              </a:solidFill>
              <a:latin typeface="Consolas"/>
              <a:ea typeface="Consolas"/>
              <a:cs typeface="Consolas"/>
              <a:sym typeface="Consolas"/>
            </a:endParaRPr>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r>
              <a:rPr lang="en-US" sz="2400" dirty="0">
                <a:solidFill>
                  <a:srgbClr val="008000"/>
                </a:solidFill>
                <a:latin typeface="Consolas"/>
                <a:ea typeface="Consolas"/>
                <a:cs typeface="Consolas"/>
                <a:sym typeface="Consolas"/>
              </a:rPr>
              <a:t>//TODO:: Nothing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4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Write a simple program to blink a LED on port B pin 0</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74" name="Google Shape;174;p26"/>
          <p:cNvSpPr txBox="1"/>
          <p:nvPr/>
        </p:nvSpPr>
        <p:spPr>
          <a:xfrm>
            <a:off x="304800" y="1219498"/>
            <a:ext cx="42672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#include</a:t>
            </a:r>
            <a:r>
              <a:rPr lang="en-US" sz="2400">
                <a:solidFill>
                  <a:srgbClr val="800000"/>
                </a:solidFill>
                <a:latin typeface="Consolas"/>
                <a:ea typeface="Consolas"/>
                <a:cs typeface="Consolas"/>
                <a:sym typeface="Consolas"/>
              </a:rPr>
              <a:t> &lt;avr/io.h&gt;</a:t>
            </a:r>
            <a:endParaRPr/>
          </a:p>
          <a:p>
            <a:pPr marL="0" marR="0" lvl="0" indent="0" algn="l" rtl="0">
              <a:spcBef>
                <a:spcPts val="0"/>
              </a:spcBef>
              <a:spcAft>
                <a:spcPts val="0"/>
              </a:spcAft>
              <a:buNone/>
            </a:pPr>
            <a:endParaRPr sz="2400">
              <a:solidFill>
                <a:srgbClr val="00008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a:t>
            </a:r>
            <a:r>
              <a:rPr lang="en-US" sz="2400">
                <a:solidFill>
                  <a:srgbClr val="000080"/>
                </a:solidFill>
                <a:latin typeface="Consolas"/>
                <a:ea typeface="Consolas"/>
                <a:cs typeface="Consolas"/>
                <a:sym typeface="Consolas"/>
              </a:rPr>
              <a:t>c</a:t>
            </a:r>
            <a:r>
              <a:rPr lang="en-US" sz="2400">
                <a:solidFill>
                  <a:srgbClr val="800000"/>
                </a:solidFill>
                <a:latin typeface="Consolas"/>
                <a:ea typeface="Consolas"/>
                <a:cs typeface="Consolas"/>
                <a:sym typeface="Consolas"/>
              </a:rPr>
              <a:t> = 1;</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DDRB=</a:t>
            </a:r>
            <a:r>
              <a:rPr lang="en-US" sz="2400">
                <a:solidFill>
                  <a:srgbClr val="800000"/>
                </a:solidFill>
                <a:latin typeface="Consolas"/>
                <a:ea typeface="Consolas"/>
                <a:cs typeface="Consolas"/>
                <a:sym typeface="Consolas"/>
              </a:rPr>
              <a:t> 0b00000001;</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914400" marR="0" lvl="2" indent="0" algn="l" rtl="0">
              <a:spcBef>
                <a:spcPts val="0"/>
              </a:spcBef>
              <a:spcAft>
                <a:spcPts val="0"/>
              </a:spcAft>
              <a:buNone/>
            </a:pPr>
            <a:r>
              <a:rPr lang="en-US" sz="2400" b="0" i="0" u="none" strike="noStrike" cap="none">
                <a:solidFill>
                  <a:srgbClr val="A000A0"/>
                </a:solidFill>
                <a:latin typeface="Consolas"/>
                <a:ea typeface="Consolas"/>
                <a:cs typeface="Consolas"/>
                <a:sym typeface="Consolas"/>
              </a:rPr>
              <a:t>PORTB</a:t>
            </a:r>
            <a:r>
              <a:rPr lang="en-US" sz="2400" b="0" i="0" u="none" strike="noStrike" cap="none">
                <a:solidFill>
                  <a:srgbClr val="800000"/>
                </a:solidFill>
                <a:latin typeface="Consolas"/>
                <a:ea typeface="Consolas"/>
                <a:cs typeface="Consolas"/>
                <a:sym typeface="Consolas"/>
              </a:rPr>
              <a:t> = </a:t>
            </a:r>
            <a:r>
              <a:rPr lang="en-US" sz="2400" b="0" i="0" u="none" strike="noStrike" cap="none">
                <a:solidFill>
                  <a:srgbClr val="000080"/>
                </a:solidFill>
                <a:latin typeface="Consolas"/>
                <a:ea typeface="Consolas"/>
                <a:cs typeface="Consolas"/>
                <a:sym typeface="Consolas"/>
              </a:rPr>
              <a:t>c;</a:t>
            </a:r>
            <a:endParaRPr sz="2400" b="0" i="0" u="none" strike="noStrike" cap="none">
              <a:solidFill>
                <a:srgbClr val="800000"/>
              </a:solidFill>
              <a:latin typeface="Consolas"/>
              <a:ea typeface="Consolas"/>
              <a:cs typeface="Consolas"/>
              <a:sym typeface="Consolas"/>
            </a:endParaRPr>
          </a:p>
          <a:p>
            <a:pPr marL="914400" marR="0" lvl="2"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if(</a:t>
            </a:r>
            <a:r>
              <a:rPr lang="en-US" sz="2400" b="0" i="0" u="none" strike="noStrike" cap="none">
                <a:solidFill>
                  <a:srgbClr val="000080"/>
                </a:solidFill>
                <a:latin typeface="Consolas"/>
                <a:ea typeface="Consolas"/>
                <a:cs typeface="Consolas"/>
                <a:sym typeface="Consolas"/>
              </a:rPr>
              <a:t>c)c=0;</a:t>
            </a:r>
            <a:endParaRPr/>
          </a:p>
          <a:p>
            <a:pPr marL="914400" marR="0" lvl="2" indent="0" algn="l" rtl="0">
              <a:spcBef>
                <a:spcPts val="0"/>
              </a:spcBef>
              <a:spcAft>
                <a:spcPts val="0"/>
              </a:spcAft>
              <a:buNone/>
            </a:pPr>
            <a:r>
              <a:rPr lang="en-US" sz="2400" b="0" i="0" u="none" strike="noStrike" cap="none">
                <a:solidFill>
                  <a:srgbClr val="0000FF"/>
                </a:solidFill>
                <a:latin typeface="Consolas"/>
                <a:ea typeface="Consolas"/>
                <a:cs typeface="Consolas"/>
                <a:sym typeface="Consolas"/>
              </a:rPr>
              <a:t>else</a:t>
            </a:r>
            <a:r>
              <a:rPr lang="en-US" sz="2400" b="0" i="0" u="none" strike="noStrike" cap="none">
                <a:solidFill>
                  <a:srgbClr val="800000"/>
                </a:solidFill>
                <a:latin typeface="Consolas"/>
                <a:ea typeface="Consolas"/>
                <a:cs typeface="Consolas"/>
                <a:sym typeface="Consolas"/>
              </a:rPr>
              <a:t> </a:t>
            </a:r>
            <a:r>
              <a:rPr lang="en-US" sz="2400" b="0" i="0" u="none" strike="noStrike" cap="none">
                <a:solidFill>
                  <a:srgbClr val="000080"/>
                </a:solidFill>
                <a:latin typeface="Consolas"/>
                <a:ea typeface="Consolas"/>
                <a:cs typeface="Consolas"/>
                <a:sym typeface="Consolas"/>
              </a:rPr>
              <a:t>c=1;</a:t>
            </a:r>
            <a:endParaRPr/>
          </a:p>
          <a:p>
            <a:pPr marL="914400" marR="0" lvl="2" indent="0" algn="l" rtl="0">
              <a:spcBef>
                <a:spcPts val="0"/>
              </a:spcBef>
              <a:spcAft>
                <a:spcPts val="0"/>
              </a:spcAft>
              <a:buNone/>
            </a:pPr>
            <a:r>
              <a:rPr lang="en-US" sz="2400" b="0" i="0" u="none" strike="noStrike" cap="none">
                <a:solidFill>
                  <a:srgbClr val="000080"/>
                </a:solidFill>
                <a:latin typeface="Consolas"/>
                <a:ea typeface="Consolas"/>
                <a:cs typeface="Consolas"/>
                <a:sym typeface="Consolas"/>
              </a:rPr>
              <a:t>delay();</a:t>
            </a:r>
            <a:endParaRPr/>
          </a:p>
          <a:p>
            <a:pPr marL="914400" marR="0" lvl="2" indent="0" algn="l" rtl="0">
              <a:spcBef>
                <a:spcPts val="0"/>
              </a:spcBef>
              <a:spcAft>
                <a:spcPts val="0"/>
              </a:spcAft>
              <a:buNone/>
            </a:pPr>
            <a:r>
              <a:rPr lang="en-US" sz="2400" b="0" i="0" u="none" strike="noStrike" cap="none">
                <a:solidFill>
                  <a:srgbClr val="800000"/>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p:txBody>
      </p:sp>
      <p:sp>
        <p:nvSpPr>
          <p:cNvPr id="175" name="Google Shape;175;p26"/>
          <p:cNvSpPr/>
          <p:nvPr/>
        </p:nvSpPr>
        <p:spPr>
          <a:xfrm>
            <a:off x="4572000" y="2209800"/>
            <a:ext cx="5867400"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void</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delay()</a:t>
            </a:r>
            <a:endParaRPr/>
          </a:p>
          <a:p>
            <a:pPr marL="0" marR="0" lvl="0" indent="0" algn="l" rtl="0">
              <a:spcBef>
                <a:spcPts val="0"/>
              </a:spcBef>
              <a:spcAft>
                <a:spcPts val="0"/>
              </a:spcAft>
              <a:buNone/>
            </a:pPr>
            <a:r>
              <a:rPr lang="en-US" sz="2400">
                <a:solidFill>
                  <a:srgbClr val="880000"/>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i,j,k;</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for(i=0;i&lt;255;i++)</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for(j=0;j&lt;255;j++)</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for(k=0;k&lt;100;k++);</a:t>
            </a:r>
            <a:endParaRPr/>
          </a:p>
          <a:p>
            <a:pPr marL="0" marR="0" lvl="0" indent="0" algn="l" rtl="0">
              <a:spcBef>
                <a:spcPts val="0"/>
              </a:spcBef>
              <a:spcAft>
                <a:spcPts val="0"/>
              </a:spcAft>
              <a:buNone/>
            </a:pPr>
            <a:endParaRPr sz="2400">
              <a:solidFill>
                <a:srgbClr val="0000FF"/>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simple program to animate 8 LEDs connected to PORT B</a:t>
            </a: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
        <p:nvSpPr>
          <p:cNvPr id="182" name="Google Shape;182;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One LED at a time is ON</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rest are off</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At first LED 0 is on, then LED 1, and so on.</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188" name="Google Shape;188;p28"/>
          <p:cNvSpPr/>
          <p:nvPr/>
        </p:nvSpPr>
        <p:spPr>
          <a:xfrm>
            <a:off x="609600" y="12192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 = 0x01;</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if(c==1&lt;&lt;7)c</a:t>
            </a:r>
            <a:r>
              <a:rPr lang="en-US" sz="2400">
                <a:solidFill>
                  <a:srgbClr val="800000"/>
                </a:solidFill>
                <a:latin typeface="Consolas"/>
                <a:ea typeface="Consolas"/>
                <a:cs typeface="Consolas"/>
                <a:sym typeface="Consolas"/>
              </a:rPr>
              <a:t> = 1; </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else</a:t>
            </a:r>
            <a:r>
              <a:rPr lang="en-US" sz="2400">
                <a:solidFill>
                  <a:srgbClr val="800000"/>
                </a:solidFill>
                <a:latin typeface="Consolas"/>
                <a:ea typeface="Consolas"/>
                <a:cs typeface="Consolas"/>
                <a:sym typeface="Consolas"/>
              </a:rPr>
              <a:t> c = c &lt;&lt; 1;</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80000"/>
                </a:solidFill>
                <a:latin typeface="Consolas"/>
                <a:ea typeface="Consolas"/>
                <a:cs typeface="Consolas"/>
                <a:sym typeface="Consolas"/>
              </a:rPr>
              <a:t>		delay();</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Accurately Generating Delay</a:t>
            </a:r>
            <a:endParaRPr sz="4400" b="0" i="0" u="none" strike="noStrike" cap="none">
              <a:solidFill>
                <a:srgbClr val="E36C09"/>
              </a:solidFill>
              <a:latin typeface="Calibri"/>
              <a:ea typeface="Calibri"/>
              <a:cs typeface="Calibri"/>
              <a:sym typeface="Calibri"/>
            </a:endParaRPr>
          </a:p>
        </p:txBody>
      </p:sp>
      <p:sp>
        <p:nvSpPr>
          <p:cNvPr id="195" name="Google Shape;195;p29"/>
          <p:cNvSpPr/>
          <p:nvPr/>
        </p:nvSpPr>
        <p:spPr>
          <a:xfrm>
            <a:off x="609600" y="1676400"/>
            <a:ext cx="6477000" cy="58477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avr</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io.h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#define</a:t>
            </a:r>
            <a:r>
              <a:rPr lang="en-US" sz="2200" dirty="0">
                <a:solidFill>
                  <a:srgbClr val="800000"/>
                </a:solidFill>
                <a:latin typeface="Consolas"/>
                <a:ea typeface="Consolas"/>
                <a:cs typeface="Consolas"/>
                <a:sym typeface="Consolas"/>
              </a:rPr>
              <a:t> </a:t>
            </a:r>
            <a:r>
              <a:rPr lang="en-US" sz="2200" dirty="0">
                <a:solidFill>
                  <a:srgbClr val="A000A0"/>
                </a:solidFill>
                <a:latin typeface="Consolas"/>
                <a:ea typeface="Consolas"/>
                <a:cs typeface="Consolas"/>
                <a:sym typeface="Consolas"/>
              </a:rPr>
              <a:t>F_CPU</a:t>
            </a:r>
            <a:r>
              <a:rPr lang="en-US" sz="2200" dirty="0">
                <a:solidFill>
                  <a:srgbClr val="800000"/>
                </a:solidFill>
                <a:latin typeface="Consolas"/>
                <a:ea typeface="Consolas"/>
                <a:cs typeface="Consolas"/>
                <a:sym typeface="Consolas"/>
              </a:rPr>
              <a:t> 1000000 // Clock Frequency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#include</a:t>
            </a:r>
            <a:r>
              <a:rPr lang="en-US" sz="2200" dirty="0">
                <a:solidFill>
                  <a:srgbClr val="800000"/>
                </a:solidFill>
                <a:latin typeface="Consolas"/>
                <a:ea typeface="Consolas"/>
                <a:cs typeface="Consolas"/>
                <a:sym typeface="Consolas"/>
              </a:rPr>
              <a:t> &lt;</a:t>
            </a:r>
            <a:r>
              <a:rPr lang="en-US" sz="2200" dirty="0" err="1">
                <a:solidFill>
                  <a:srgbClr val="800000"/>
                </a:solidFill>
                <a:latin typeface="Consolas"/>
                <a:ea typeface="Consolas"/>
                <a:cs typeface="Consolas"/>
                <a:sym typeface="Consolas"/>
              </a:rPr>
              <a:t>util</a:t>
            </a:r>
            <a:r>
              <a:rPr lang="en-US" sz="2200" dirty="0">
                <a:solidFill>
                  <a:srgbClr val="800000"/>
                </a:solidFill>
                <a:latin typeface="Consolas"/>
                <a:ea typeface="Consolas"/>
                <a:cs typeface="Consolas"/>
                <a:sym typeface="Consolas"/>
              </a:rPr>
              <a:t>/</a:t>
            </a:r>
            <a:r>
              <a:rPr lang="en-US" sz="2200" dirty="0" err="1">
                <a:solidFill>
                  <a:srgbClr val="800000"/>
                </a:solidFill>
                <a:latin typeface="Consolas"/>
                <a:ea typeface="Consolas"/>
                <a:cs typeface="Consolas"/>
                <a:sym typeface="Consolas"/>
              </a:rPr>
              <a:t>delay.h</a:t>
            </a:r>
            <a:r>
              <a:rPr lang="en-US" sz="2200" dirty="0">
                <a:solidFill>
                  <a:srgbClr val="800000"/>
                </a:solidFill>
                <a:latin typeface="Consolas"/>
                <a:ea typeface="Consolas"/>
                <a:cs typeface="Consolas"/>
                <a:sym typeface="Consolas"/>
              </a:rPr>
              <a:t>&gt;</a:t>
            </a:r>
            <a:endParaRPr dirty="0"/>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int</a:t>
            </a:r>
            <a:r>
              <a:rPr lang="en-US" sz="2200" dirty="0">
                <a:solidFill>
                  <a:srgbClr val="800000"/>
                </a:solidFill>
                <a:latin typeface="Consolas"/>
                <a:ea typeface="Consolas"/>
                <a:cs typeface="Consolas"/>
                <a:sym typeface="Consolas"/>
              </a:rPr>
              <a:t> </a:t>
            </a:r>
            <a:r>
              <a:rPr lang="en-US" sz="2200" dirty="0">
                <a:solidFill>
                  <a:srgbClr val="880000"/>
                </a:solidFill>
                <a:latin typeface="Consolas"/>
                <a:ea typeface="Consolas"/>
                <a:cs typeface="Consolas"/>
                <a:sym typeface="Consolas"/>
              </a:rPr>
              <a:t>main(</a:t>
            </a:r>
            <a:r>
              <a:rPr lang="en-US" sz="22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200" dirty="0">
                <a:solidFill>
                  <a:srgbClr val="0000FF"/>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r>
              <a:rPr lang="en-US" sz="22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//1000 ms delay</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80000"/>
                </a:solidFill>
                <a:latin typeface="Consolas"/>
                <a:ea typeface="Consolas"/>
                <a:cs typeface="Consolas"/>
                <a:sym typeface="Consolas"/>
              </a:rPr>
              <a:t>	_</a:t>
            </a:r>
            <a:r>
              <a:rPr lang="en-US" sz="2200" dirty="0" err="1">
                <a:solidFill>
                  <a:srgbClr val="880000"/>
                </a:solidFill>
                <a:latin typeface="Consolas"/>
                <a:ea typeface="Consolas"/>
                <a:cs typeface="Consolas"/>
                <a:sym typeface="Consolas"/>
              </a:rPr>
              <a:t>delay_ms</a:t>
            </a:r>
            <a:r>
              <a:rPr lang="en-US" sz="2200" dirty="0">
                <a:solidFill>
                  <a:srgbClr val="880000"/>
                </a:solidFill>
                <a:latin typeface="Consolas"/>
                <a:ea typeface="Consolas"/>
                <a:cs typeface="Consolas"/>
                <a:sym typeface="Consolas"/>
              </a:rPr>
              <a:t>(1000);</a:t>
            </a:r>
            <a:endParaRPr dirty="0"/>
          </a:p>
          <a:p>
            <a:pPr marL="0" marR="0" lvl="0" indent="0" algn="l" rtl="0">
              <a:spcBef>
                <a:spcPts val="0"/>
              </a:spcBef>
              <a:spcAft>
                <a:spcPts val="0"/>
              </a:spcAft>
              <a:buNone/>
            </a:pPr>
            <a:endParaRPr sz="2200" dirty="0">
              <a:solidFill>
                <a:srgbClr val="88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     }</a:t>
            </a: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2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a:p>
            <a:pPr marL="0" marR="0" lvl="0" indent="0" algn="l" rtl="0">
              <a:spcBef>
                <a:spcPts val="0"/>
              </a:spcBef>
              <a:spcAft>
                <a:spcPts val="0"/>
              </a:spcAft>
              <a:buNone/>
            </a:pPr>
            <a:endParaRPr sz="2200" dirty="0">
              <a:solidFill>
                <a:srgbClr val="80000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Input</a:t>
            </a:r>
            <a:endParaRPr sz="4400" b="0" i="0" u="none" strike="noStrike" cap="none">
              <a:solidFill>
                <a:srgbClr val="E36C09"/>
              </a:solidFill>
              <a:latin typeface="Calibri"/>
              <a:ea typeface="Calibri"/>
              <a:cs typeface="Calibri"/>
              <a:sym typeface="Calibri"/>
            </a:endParaRPr>
          </a:p>
        </p:txBody>
      </p:sp>
      <p:sp>
        <p:nvSpPr>
          <p:cNvPr id="202" name="Google Shape;202;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 8 bit input is connected to PORT A</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Show the input state on PORT B</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08" name="Google Shape;208;p31"/>
          <p:cNvSpPr/>
          <p:nvPr/>
        </p:nvSpPr>
        <p:spPr>
          <a:xfrm>
            <a:off x="762000" y="1676400"/>
            <a:ext cx="5257800" cy="48936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800000"/>
                </a:solidFill>
                <a:latin typeface="Consolas"/>
                <a:ea typeface="Consolas"/>
                <a:cs typeface="Consolas"/>
                <a:sym typeface="Consolas"/>
              </a:rPr>
              <a:t> </a:t>
            </a:r>
            <a:r>
              <a:rPr lang="en-US" sz="2400">
                <a:solidFill>
                  <a:srgbClr val="880000"/>
                </a:solidFill>
                <a:latin typeface="Consolas"/>
                <a:ea typeface="Consolas"/>
                <a:cs typeface="Consolas"/>
                <a:sym typeface="Consolas"/>
              </a:rPr>
              <a:t>main(</a:t>
            </a:r>
            <a:r>
              <a:rPr lang="en-US" sz="24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400">
                <a:solidFill>
                  <a:srgbClr val="0000FF"/>
                </a:solidFill>
                <a:latin typeface="Consolas"/>
                <a:ea typeface="Consolas"/>
                <a:cs typeface="Consolas"/>
                <a:sym typeface="Consolas"/>
              </a:rPr>
              <a:t>    unsigned</a:t>
            </a: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char</a:t>
            </a:r>
            <a:r>
              <a:rPr lang="en-US" sz="2400">
                <a:solidFill>
                  <a:srgbClr val="800000"/>
                </a:solidFill>
                <a:latin typeface="Consolas"/>
                <a:ea typeface="Consolas"/>
                <a:cs typeface="Consolas"/>
                <a:sym typeface="Consolas"/>
              </a:rPr>
              <a:t> c;</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DDRA</a:t>
            </a:r>
            <a:r>
              <a:rPr lang="en-US" sz="2400">
                <a:solidFill>
                  <a:srgbClr val="800000"/>
                </a:solidFill>
                <a:latin typeface="Consolas"/>
                <a:ea typeface="Consolas"/>
                <a:cs typeface="Consolas"/>
                <a:sym typeface="Consolas"/>
              </a:rPr>
              <a:t> = 0x00;</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DDRB</a:t>
            </a:r>
            <a:r>
              <a:rPr lang="en-US" sz="24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r>
              <a:rPr lang="en-US" sz="24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c = </a:t>
            </a:r>
            <a:r>
              <a:rPr lang="en-US" sz="24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400">
                <a:solidFill>
                  <a:srgbClr val="A000A0"/>
                </a:solidFill>
                <a:latin typeface="Consolas"/>
                <a:ea typeface="Consolas"/>
                <a:cs typeface="Consolas"/>
                <a:sym typeface="Consolas"/>
              </a:rPr>
              <a:t>		PORTB</a:t>
            </a:r>
            <a:r>
              <a:rPr lang="en-US" sz="2400">
                <a:solidFill>
                  <a:srgbClr val="800000"/>
                </a:solidFill>
                <a:latin typeface="Consolas"/>
                <a:ea typeface="Consolas"/>
                <a:cs typeface="Consolas"/>
                <a:sym typeface="Consolas"/>
              </a:rPr>
              <a:t> = c ;</a:t>
            </a:r>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    }</a:t>
            </a:r>
            <a:endParaRPr sz="24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4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2400">
              <a:solidFill>
                <a:srgbClr val="800000"/>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BASIC I/O in ATmega32/16</a:t>
            </a:r>
            <a:endParaRPr sz="4400" b="0" i="0" u="none" strike="noStrike" cap="none">
              <a:solidFill>
                <a:srgbClr val="E36C0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Simple Counter</a:t>
            </a:r>
            <a:endParaRPr sz="4400" b="0" i="0" u="none" strike="noStrike" cap="none">
              <a:solidFill>
                <a:srgbClr val="E36C09"/>
              </a:solidFill>
              <a:latin typeface="Calibri"/>
              <a:ea typeface="Calibri"/>
              <a:cs typeface="Calibri"/>
              <a:sym typeface="Calibri"/>
            </a:endParaRPr>
          </a:p>
        </p:txBody>
      </p:sp>
      <p:sp>
        <p:nvSpPr>
          <p:cNvPr id="215" name="Google Shape;215;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PA0 is connected with push button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1 when pressed</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 B connected to 8 LEDs</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Increment count when pressed the push button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21" name="Google Shape;221;p33"/>
          <p:cNvSpPr/>
          <p:nvPr/>
        </p:nvSpPr>
        <p:spPr>
          <a:xfrm>
            <a:off x="457200" y="1143000"/>
            <a:ext cx="5105400" cy="590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int</a:t>
            </a:r>
            <a:r>
              <a:rPr lang="en-US" sz="2000">
                <a:solidFill>
                  <a:srgbClr val="800000"/>
                </a:solidFill>
                <a:latin typeface="Consolas"/>
                <a:ea typeface="Consolas"/>
                <a:cs typeface="Consolas"/>
                <a:sym typeface="Consolas"/>
              </a:rPr>
              <a:t> </a:t>
            </a:r>
            <a:r>
              <a:rPr lang="en-US" sz="2000">
                <a:solidFill>
                  <a:srgbClr val="880000"/>
                </a:solidFill>
                <a:latin typeface="Consolas"/>
                <a:ea typeface="Consolas"/>
                <a:cs typeface="Consolas"/>
                <a:sym typeface="Consolas"/>
              </a:rPr>
              <a:t>main(</a:t>
            </a:r>
            <a:r>
              <a:rPr lang="en-US" sz="20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unsigned</a:t>
            </a: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char</a:t>
            </a:r>
            <a:r>
              <a:rPr lang="en-US" sz="2000">
                <a:solidFill>
                  <a:srgbClr val="800000"/>
                </a:solidFill>
                <a:latin typeface="Consolas"/>
                <a:ea typeface="Consolas"/>
                <a:cs typeface="Consolas"/>
                <a:sym typeface="Consolas"/>
              </a:rPr>
              <a:t> c=0,in=0;</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DDRA</a:t>
            </a:r>
            <a:r>
              <a:rPr lang="en-US" sz="2000">
                <a:solidFill>
                  <a:srgbClr val="800000"/>
                </a:solidFill>
                <a:latin typeface="Consolas"/>
                <a:ea typeface="Consolas"/>
                <a:cs typeface="Consolas"/>
                <a:sym typeface="Consolas"/>
              </a:rPr>
              <a:t> = 0xFE;</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DDRB</a:t>
            </a:r>
            <a:r>
              <a:rPr lang="en-US" sz="20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a:p>
          <a:p>
            <a:pPr marL="0" marR="0" lvl="0" indent="0" algn="l" rtl="0">
              <a:spcBef>
                <a:spcPts val="0"/>
              </a:spcBef>
              <a:spcAft>
                <a:spcPts val="0"/>
              </a:spcAft>
              <a:buNone/>
            </a:pPr>
            <a:r>
              <a:rPr lang="en-US" sz="2000">
                <a:solidFill>
                  <a:srgbClr val="A000A0"/>
                </a:solidFill>
                <a:latin typeface="Consolas"/>
                <a:ea typeface="Consolas"/>
                <a:cs typeface="Consolas"/>
                <a:sym typeface="Consolas"/>
              </a:rPr>
              <a:t>	PORTB</a:t>
            </a:r>
            <a:r>
              <a:rPr lang="en-US" sz="2000">
                <a:solidFill>
                  <a:srgbClr val="800000"/>
                </a:solidFill>
                <a:latin typeface="Consolas"/>
                <a:ea typeface="Consolas"/>
                <a:cs typeface="Consolas"/>
                <a:sym typeface="Consolas"/>
              </a:rPr>
              <a:t> = c;</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in = </a:t>
            </a:r>
            <a:r>
              <a:rPr lang="en-US" sz="20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	if(in)</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c++;</a:t>
            </a:r>
            <a:endParaRPr/>
          </a:p>
          <a:p>
            <a:pPr marL="0" marR="0" lvl="0" indent="0" algn="l" rtl="0">
              <a:spcBef>
                <a:spcPts val="0"/>
              </a:spcBef>
              <a:spcAft>
                <a:spcPts val="0"/>
              </a:spcAft>
              <a:buNone/>
            </a:pPr>
            <a:r>
              <a:rPr lang="en-US" sz="2000">
                <a:solidFill>
                  <a:srgbClr val="880000"/>
                </a:solidFill>
                <a:latin typeface="Consolas"/>
                <a:ea typeface="Consolas"/>
                <a:cs typeface="Consolas"/>
                <a:sym typeface="Consolas"/>
              </a:rPr>
              <a:t>		_delay_ms(1000);</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800000"/>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28" name="Google Shape;228;p34"/>
          <p:cNvSpPr/>
          <p:nvPr/>
        </p:nvSpPr>
        <p:spPr>
          <a:xfrm>
            <a:off x="457200" y="1143000"/>
            <a:ext cx="5105400"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int</a:t>
            </a:r>
            <a:r>
              <a:rPr lang="en-US" sz="2000" dirty="0">
                <a:solidFill>
                  <a:srgbClr val="800000"/>
                </a:solidFill>
                <a:latin typeface="Consolas"/>
                <a:ea typeface="Consolas"/>
                <a:cs typeface="Consolas"/>
                <a:sym typeface="Consolas"/>
              </a:rPr>
              <a:t> </a:t>
            </a:r>
            <a:r>
              <a:rPr lang="en-US" sz="2000" dirty="0">
                <a:solidFill>
                  <a:srgbClr val="880000"/>
                </a:solidFill>
                <a:latin typeface="Consolas"/>
                <a:ea typeface="Consolas"/>
                <a:cs typeface="Consolas"/>
                <a:sym typeface="Consolas"/>
              </a:rPr>
              <a:t>main(</a:t>
            </a:r>
            <a:r>
              <a:rPr lang="en-US" sz="2000" dirty="0">
                <a:solidFill>
                  <a:srgbClr val="0000FF"/>
                </a:solidFill>
                <a:latin typeface="Consolas"/>
                <a:ea typeface="Consolas"/>
                <a:cs typeface="Consolas"/>
                <a:sym typeface="Consolas"/>
              </a:rPr>
              <a:t>void)</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unsigned</a:t>
            </a: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char</a:t>
            </a:r>
            <a:r>
              <a:rPr lang="en-US" sz="2000" dirty="0">
                <a:solidFill>
                  <a:srgbClr val="800000"/>
                </a:solidFill>
                <a:latin typeface="Consolas"/>
                <a:ea typeface="Consolas"/>
                <a:cs typeface="Consolas"/>
                <a:sym typeface="Consolas"/>
              </a:rPr>
              <a:t> c=0,in=0;</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DDRA</a:t>
            </a:r>
            <a:r>
              <a:rPr lang="en-US" sz="2000" dirty="0">
                <a:solidFill>
                  <a:srgbClr val="800000"/>
                </a:solidFill>
                <a:latin typeface="Consolas"/>
                <a:ea typeface="Consolas"/>
                <a:cs typeface="Consolas"/>
                <a:sym typeface="Consolas"/>
              </a:rPr>
              <a:t> = 0xFE;</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DDRB</a:t>
            </a:r>
            <a:r>
              <a:rPr lang="en-US" sz="2000" dirty="0">
                <a:solidFill>
                  <a:srgbClr val="800000"/>
                </a:solidFill>
                <a:latin typeface="Consolas"/>
                <a:ea typeface="Consolas"/>
                <a:cs typeface="Consolas"/>
                <a:sym typeface="Consolas"/>
              </a:rPr>
              <a:t> = 0xFF;</a:t>
            </a:r>
            <a:endParaRPr dirty="0"/>
          </a:p>
          <a:p>
            <a:pPr marL="0" marR="0" lvl="0" indent="0" algn="l" rtl="0">
              <a:spcBef>
                <a:spcPts val="0"/>
              </a:spcBef>
              <a:spcAft>
                <a:spcPts val="0"/>
              </a:spcAft>
              <a:buNone/>
            </a:pP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while(1)</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dirty="0"/>
          </a:p>
          <a:p>
            <a:pPr marL="0" marR="0" lvl="0" indent="0" algn="l" rtl="0">
              <a:spcBef>
                <a:spcPts val="0"/>
              </a:spcBef>
              <a:spcAft>
                <a:spcPts val="0"/>
              </a:spcAft>
              <a:buNone/>
            </a:pPr>
            <a:r>
              <a:rPr lang="en-US" sz="2000" dirty="0">
                <a:solidFill>
                  <a:srgbClr val="A000A0"/>
                </a:solidFill>
                <a:latin typeface="Consolas"/>
                <a:ea typeface="Consolas"/>
                <a:cs typeface="Consolas"/>
                <a:sym typeface="Consolas"/>
              </a:rPr>
              <a:t>	PORTB</a:t>
            </a:r>
            <a:r>
              <a:rPr lang="en-US" sz="2000" dirty="0">
                <a:solidFill>
                  <a:srgbClr val="800000"/>
                </a:solidFill>
                <a:latin typeface="Consolas"/>
                <a:ea typeface="Consolas"/>
                <a:cs typeface="Consolas"/>
                <a:sym typeface="Consolas"/>
              </a:rPr>
              <a:t> = c;</a:t>
            </a:r>
            <a:endParaRPr dirty="0"/>
          </a:p>
          <a:p>
            <a:pPr marL="0" marR="0" lvl="0" indent="0" algn="l" rtl="0">
              <a:spcBef>
                <a:spcPts val="0"/>
              </a:spcBef>
              <a:spcAft>
                <a:spcPts val="0"/>
              </a:spcAft>
              <a:buNone/>
            </a:pP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in = </a:t>
            </a:r>
            <a:r>
              <a:rPr lang="en-US" sz="2000" dirty="0">
                <a:solidFill>
                  <a:srgbClr val="A000A0"/>
                </a:solidFill>
                <a:latin typeface="Consolas"/>
                <a:ea typeface="Consolas"/>
                <a:cs typeface="Consolas"/>
                <a:sym typeface="Consolas"/>
              </a:rPr>
              <a:t>PINA;</a:t>
            </a:r>
            <a:endParaRPr dirty="0"/>
          </a:p>
          <a:p>
            <a:pPr marL="0" marR="0" lvl="0" indent="0" algn="l" rtl="0">
              <a:spcBef>
                <a:spcPts val="0"/>
              </a:spcBef>
              <a:spcAft>
                <a:spcPts val="0"/>
              </a:spcAft>
              <a:buNone/>
            </a:pPr>
            <a:r>
              <a:rPr lang="en-US" sz="2000" dirty="0">
                <a:solidFill>
                  <a:srgbClr val="0000FF"/>
                </a:solidFill>
                <a:latin typeface="Consolas"/>
                <a:ea typeface="Consolas"/>
                <a:cs typeface="Consolas"/>
                <a:sym typeface="Consolas"/>
              </a:rPr>
              <a:t>	if(in)</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r>
              <a:rPr lang="en-US" sz="2000" dirty="0" err="1">
                <a:solidFill>
                  <a:srgbClr val="800000"/>
                </a:solidFill>
                <a:latin typeface="Consolas"/>
                <a:ea typeface="Consolas"/>
                <a:cs typeface="Consolas"/>
                <a:sym typeface="Consolas"/>
              </a:rPr>
              <a:t>c++</a:t>
            </a:r>
            <a:r>
              <a:rPr lang="en-US" sz="20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r>
              <a:rPr lang="en-US" sz="2000" dirty="0">
                <a:solidFill>
                  <a:srgbClr val="880000"/>
                </a:solidFill>
                <a:latin typeface="Consolas"/>
                <a:ea typeface="Consolas"/>
                <a:cs typeface="Consolas"/>
                <a:sym typeface="Consolas"/>
              </a:rPr>
              <a:t>		_</a:t>
            </a:r>
            <a:r>
              <a:rPr lang="en-US" sz="2000" dirty="0" err="1">
                <a:solidFill>
                  <a:srgbClr val="880000"/>
                </a:solidFill>
                <a:latin typeface="Consolas"/>
                <a:ea typeface="Consolas"/>
                <a:cs typeface="Consolas"/>
                <a:sym typeface="Consolas"/>
              </a:rPr>
              <a:t>delay_ms</a:t>
            </a:r>
            <a:r>
              <a:rPr lang="en-US" sz="2000" dirty="0">
                <a:solidFill>
                  <a:srgbClr val="880000"/>
                </a:solidFill>
                <a:latin typeface="Consolas"/>
                <a:ea typeface="Consolas"/>
                <a:cs typeface="Consolas"/>
                <a:sym typeface="Consolas"/>
              </a:rPr>
              <a:t>(1000);</a:t>
            </a:r>
            <a:endParaRPr dirty="0"/>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    }</a:t>
            </a:r>
            <a:endParaRPr sz="2000" dirty="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800000"/>
                </a:solidFill>
                <a:latin typeface="Consolas"/>
                <a:ea typeface="Consolas"/>
                <a:cs typeface="Consolas"/>
                <a:sym typeface="Consolas"/>
              </a:rPr>
              <a:t>}</a:t>
            </a:r>
            <a:endParaRPr dirty="0"/>
          </a:p>
          <a:p>
            <a:pPr marL="0" marR="0" lvl="0" indent="0" algn="l" rtl="0">
              <a:spcBef>
                <a:spcPts val="0"/>
              </a:spcBef>
              <a:spcAft>
                <a:spcPts val="0"/>
              </a:spcAft>
              <a:buNone/>
            </a:pPr>
            <a:endParaRPr sz="1800" dirty="0">
              <a:solidFill>
                <a:srgbClr val="800000"/>
              </a:solidFill>
              <a:latin typeface="Consolas"/>
              <a:ea typeface="Consolas"/>
              <a:cs typeface="Consolas"/>
              <a:sym typeface="Consolas"/>
            </a:endParaRPr>
          </a:p>
        </p:txBody>
      </p:sp>
      <p:sp>
        <p:nvSpPr>
          <p:cNvPr id="229" name="Google Shape;229;p34"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34"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1" name="Google Shape;231;p34" descr="http://thelibertarianrepublic.com/wp-content/uploads/2015/09/confused-baby-485x272.jpg"/>
          <p:cNvPicPr preferRelativeResize="0"/>
          <p:nvPr/>
        </p:nvPicPr>
        <p:blipFill rotWithShape="1">
          <a:blip r:embed="rId3">
            <a:alphaModFix/>
          </a:blip>
          <a:srcRect/>
          <a:stretch/>
        </p:blipFill>
        <p:spPr>
          <a:xfrm>
            <a:off x="4800600" y="3657600"/>
            <a:ext cx="3886200" cy="2179477"/>
          </a:xfrm>
          <a:prstGeom prst="rect">
            <a:avLst/>
          </a:prstGeom>
          <a:noFill/>
          <a:ln>
            <a:noFill/>
          </a:ln>
        </p:spPr>
      </p:pic>
      <p:sp>
        <p:nvSpPr>
          <p:cNvPr id="232" name="Google Shape;232;p34"/>
          <p:cNvSpPr/>
          <p:nvPr/>
        </p:nvSpPr>
        <p:spPr>
          <a:xfrm>
            <a:off x="5410200" y="1219200"/>
            <a:ext cx="3429000" cy="1981200"/>
          </a:xfrm>
          <a:prstGeom prst="wedgeEllipseCallout">
            <a:avLst>
              <a:gd name="adj1" fmla="val -20833"/>
              <a:gd name="adj2" fmla="val 62500"/>
            </a:avLst>
          </a:prstGeom>
          <a:solidFill>
            <a:schemeClr val="accent3"/>
          </a:solidFill>
          <a:ln w="25400" cap="flat" cmpd="sng">
            <a:solidFill>
              <a:srgbClr val="7188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alibri"/>
                <a:ea typeface="Calibri"/>
                <a:cs typeface="Calibri"/>
                <a:sym typeface="Calibri"/>
              </a:rPr>
              <a:t>There is still a problem in the design.</a:t>
            </a:r>
            <a:endParaRPr sz="2800" b="1">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a:t>
            </a:r>
            <a:endParaRPr sz="4400" b="0" i="0" u="none" strike="noStrike" cap="none">
              <a:solidFill>
                <a:srgbClr val="E36C09"/>
              </a:solidFill>
              <a:latin typeface="Calibri"/>
              <a:ea typeface="Calibri"/>
              <a:cs typeface="Calibri"/>
              <a:sym typeface="Calibri"/>
            </a:endParaRPr>
          </a:p>
        </p:txBody>
      </p:sp>
      <p:sp>
        <p:nvSpPr>
          <p:cNvPr id="239" name="Google Shape;239;p35"/>
          <p:cNvSpPr/>
          <p:nvPr/>
        </p:nvSpPr>
        <p:spPr>
          <a:xfrm>
            <a:off x="457200" y="1143000"/>
            <a:ext cx="5105400" cy="590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int</a:t>
            </a:r>
            <a:r>
              <a:rPr lang="en-US" sz="2000">
                <a:solidFill>
                  <a:srgbClr val="800000"/>
                </a:solidFill>
                <a:latin typeface="Consolas"/>
                <a:ea typeface="Consolas"/>
                <a:cs typeface="Consolas"/>
                <a:sym typeface="Consolas"/>
              </a:rPr>
              <a:t> </a:t>
            </a:r>
            <a:r>
              <a:rPr lang="en-US" sz="2000">
                <a:solidFill>
                  <a:srgbClr val="880000"/>
                </a:solidFill>
                <a:latin typeface="Consolas"/>
                <a:ea typeface="Consolas"/>
                <a:cs typeface="Consolas"/>
                <a:sym typeface="Consolas"/>
              </a:rPr>
              <a:t>main(</a:t>
            </a:r>
            <a:r>
              <a:rPr lang="en-US" sz="2000">
                <a:solidFill>
                  <a:srgbClr val="0000FF"/>
                </a:solidFill>
                <a:latin typeface="Consolas"/>
                <a:ea typeface="Consolas"/>
                <a:cs typeface="Consolas"/>
                <a:sym typeface="Consolas"/>
              </a:rPr>
              <a:t>void)</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a:t>
            </a:r>
            <a:endParaRPr/>
          </a:p>
          <a:p>
            <a:pPr marL="0" marR="0" lvl="0" indent="457200" algn="l" rtl="0">
              <a:spcBef>
                <a:spcPts val="0"/>
              </a:spcBef>
              <a:spcAft>
                <a:spcPts val="0"/>
              </a:spcAft>
              <a:buNone/>
            </a:pPr>
            <a:r>
              <a:rPr lang="en-US" sz="2000">
                <a:solidFill>
                  <a:srgbClr val="0000FF"/>
                </a:solidFill>
                <a:latin typeface="Consolas"/>
                <a:ea typeface="Consolas"/>
                <a:cs typeface="Consolas"/>
                <a:sym typeface="Consolas"/>
              </a:rPr>
              <a:t>unsigned</a:t>
            </a: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char</a:t>
            </a:r>
            <a:r>
              <a:rPr lang="en-US" sz="2000">
                <a:solidFill>
                  <a:srgbClr val="800000"/>
                </a:solidFill>
                <a:latin typeface="Consolas"/>
                <a:ea typeface="Consolas"/>
                <a:cs typeface="Consolas"/>
                <a:sym typeface="Consolas"/>
              </a:rPr>
              <a:t> c=0,in=0;</a:t>
            </a:r>
            <a:endParaRPr/>
          </a:p>
          <a:p>
            <a:pPr marL="0" marR="0" lvl="0" indent="457200" algn="l" rtl="0">
              <a:spcBef>
                <a:spcPts val="0"/>
              </a:spcBef>
              <a:spcAft>
                <a:spcPts val="0"/>
              </a:spcAft>
              <a:buNone/>
            </a:pPr>
            <a:r>
              <a:rPr lang="en-US" sz="2000">
                <a:solidFill>
                  <a:srgbClr val="A000A0"/>
                </a:solidFill>
                <a:latin typeface="Consolas"/>
                <a:ea typeface="Consolas"/>
                <a:cs typeface="Consolas"/>
                <a:sym typeface="Consolas"/>
              </a:rPr>
              <a:t>DDRA</a:t>
            </a:r>
            <a:r>
              <a:rPr lang="en-US" sz="2000">
                <a:solidFill>
                  <a:srgbClr val="800000"/>
                </a:solidFill>
                <a:latin typeface="Consolas"/>
                <a:ea typeface="Consolas"/>
                <a:cs typeface="Consolas"/>
                <a:sym typeface="Consolas"/>
              </a:rPr>
              <a:t> = 0xFE;</a:t>
            </a:r>
            <a:endParaRPr/>
          </a:p>
          <a:p>
            <a:pPr marL="0" marR="0" lvl="0" indent="457200" algn="l" rtl="0">
              <a:spcBef>
                <a:spcPts val="0"/>
              </a:spcBef>
              <a:spcAft>
                <a:spcPts val="0"/>
              </a:spcAft>
              <a:buNone/>
            </a:pPr>
            <a:r>
              <a:rPr lang="en-US" sz="2000">
                <a:solidFill>
                  <a:srgbClr val="A000A0"/>
                </a:solidFill>
                <a:latin typeface="Consolas"/>
                <a:ea typeface="Consolas"/>
                <a:cs typeface="Consolas"/>
                <a:sym typeface="Consolas"/>
              </a:rPr>
              <a:t>DDRB</a:t>
            </a:r>
            <a:r>
              <a:rPr lang="en-US" sz="2000">
                <a:solidFill>
                  <a:srgbClr val="800000"/>
                </a:solidFill>
                <a:latin typeface="Consolas"/>
                <a:ea typeface="Consolas"/>
                <a:cs typeface="Consolas"/>
                <a:sym typeface="Consolas"/>
              </a:rPr>
              <a:t> = 0xFF;</a:t>
            </a:r>
            <a:endParaRPr/>
          </a:p>
          <a:p>
            <a:pPr marL="0" marR="0" lvl="0" indent="0" algn="l" rtl="0">
              <a:spcBef>
                <a:spcPts val="0"/>
              </a:spcBef>
              <a:spcAft>
                <a:spcPts val="0"/>
              </a:spcAft>
              <a:buNone/>
            </a:pP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A000A0"/>
                </a:solidFill>
                <a:latin typeface="Consolas"/>
                <a:ea typeface="Consolas"/>
                <a:cs typeface="Consolas"/>
                <a:sym typeface="Consolas"/>
              </a:rPr>
              <a:t>PORTB</a:t>
            </a:r>
            <a:r>
              <a:rPr lang="en-US" sz="2000">
                <a:solidFill>
                  <a:srgbClr val="800000"/>
                </a:solidFill>
                <a:latin typeface="Consolas"/>
                <a:ea typeface="Consolas"/>
                <a:cs typeface="Consolas"/>
                <a:sym typeface="Consolas"/>
              </a:rPr>
              <a:t> =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0000FF"/>
                </a:solidFill>
                <a:latin typeface="Consolas"/>
                <a:ea typeface="Consolas"/>
                <a:cs typeface="Consolas"/>
                <a:sym typeface="Consolas"/>
              </a:rPr>
              <a:t>while(1)</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in = </a:t>
            </a:r>
            <a:r>
              <a:rPr lang="en-US" sz="2000">
                <a:solidFill>
                  <a:srgbClr val="A000A0"/>
                </a:solidFill>
                <a:latin typeface="Consolas"/>
                <a:ea typeface="Consolas"/>
                <a:cs typeface="Consolas"/>
                <a:sym typeface="Consolas"/>
              </a:rPr>
              <a:t>PINA;</a:t>
            </a:r>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		if(in &amp; 0x01)</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r>
              <a:rPr lang="en-US" sz="2000">
                <a:solidFill>
                  <a:srgbClr val="A000A0"/>
                </a:solidFill>
                <a:latin typeface="Consolas"/>
                <a:ea typeface="Consolas"/>
                <a:cs typeface="Consolas"/>
                <a:sym typeface="Consolas"/>
              </a:rPr>
              <a:t>PORTB</a:t>
            </a:r>
            <a:r>
              <a:rPr lang="en-US" sz="2000">
                <a:solidFill>
                  <a:srgbClr val="800000"/>
                </a:solidFill>
                <a:latin typeface="Consolas"/>
                <a:ea typeface="Consolas"/>
                <a:cs typeface="Consolas"/>
                <a:sym typeface="Consolas"/>
              </a:rPr>
              <a:t> = c;</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80000"/>
                </a:solidFill>
                <a:latin typeface="Consolas"/>
                <a:ea typeface="Consolas"/>
                <a:cs typeface="Consolas"/>
                <a:sym typeface="Consolas"/>
              </a:rPr>
              <a:t>			_delay_ms(1000);</a:t>
            </a:r>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    }</a:t>
            </a:r>
            <a:endParaRPr sz="2000">
              <a:solidFill>
                <a:srgbClr val="8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800000"/>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800000"/>
              </a:solidFill>
              <a:latin typeface="Consolas"/>
              <a:ea typeface="Consolas"/>
              <a:cs typeface="Consolas"/>
              <a:sym typeface="Consolas"/>
            </a:endParaRPr>
          </a:p>
        </p:txBody>
      </p:sp>
      <p:sp>
        <p:nvSpPr>
          <p:cNvPr id="240" name="Google Shape;240;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35" descr="data:image/jpeg;base64,/9j/4AAQSkZJRgABAQAAAQABAAD/2wCEAAkGBxQTEhUTEhQVFBQXFRYbFxYXGBoWGhoYGBYaGBcYGBgYHCggGxooHRgXITEhJSkrLi4uGB8zODMsNygtLisBCgoKDg0OGxAQGi8lICQsLCwsLCwsLCwsLCwsLCwsLCwsLCwsLCwsLCwsLCwsLCwsLCwsLCwsLCwsLCwsLCwsLP/AABEIALsBDQMBIgACEQEDEQH/xAAcAAEAAgMBAQEAAAAAAAAAAAAABAUCAwYHAQj/xABFEAABBAAEAwUGAAoHCQEAAAABAAIDEQQSITEFQVEGEyJhcTJCgZGhsQcUI2KCkrLB4fAzUlNyosLRFUNUY3ODw9Pxo//EABkBAQEBAQEBAAAAAAAAAAAAAAABAgQDBf/EACERAQEAAgIDAAIDAAAAAAAAAAABAhEDIRIxQRMiFFFh/9oADAMBAAIRAxEAPwD3FERAREQEREBERAREQEREBEWJeBuQgyRfA4L6gIiICIiAiIgIiICIiAiIgIiICIiAiIgIiICIiAiIgIiICIiAqniPHo4iW+0RvyaPIu6+QWzjeMyMOuXQlzujfLzO3zXk3Ge0We2R+GMWB1cTvazctNY47XfFe3rnE0ctXlY3W/7x3IOvRVknbKS7ax4bpmB575vht8lVcEhDyTWwV5/s6xoNPP8An1XleWvfHi2lcO7e6jPba+18/gu04X2ijlFhwOv03XkfEeAuBNfD+fmtGHEkR8LiCP5pWcqXie/RvsDrWyzXnfZTtQ4kNlJJ6r0GKTMAQvXHKX08csbizREVZEREBERAREQEREBERAREQEREBERAREQEREBERAREQeY/hV4uQ5sDTV6v9PdH3PxXAwiwa5A/MjX7q/8AwhuJxshPWh6Ch+5U+DZv0/hX3C58726cJ06vsjgqjN86XXw4NtVSpeAxER/ZdHhR4QvOdvW9Ic/D2u5Ktk4C3oukLVrLFLisyci3s+WOtq7Ds/O4eB3wWqRq+YE08LfHfHJjknli6RERdTjEREBERAREQEREBERAREQEREBERAREQEREBERAREQeNfhGw5bjXdHAOHxWjCYLQ6aGvqR/ou27c8HE00bswb4CCTreugAG51KgQ8Mc1tGj0cNiP3FcfJf207eOfrtO4PAcoCvI46Ci8PbQCsDstYzpMr2iYiU7NbfxoKKZX3sPmtPGMXMGu7mOyGk26yCQNGtA1JPwVP2P4jicQwnEwmJwI3Y5lgizo7XQ6Xsl37WXXToppaF0o+FxDjI226E7rHjeIfHG97Y3SFrSQxvtOIGjR5lVfY/i003ini7sh2gpw2cRs8A8r1A3U+m9zT0RERdbiEREBERAREQEREBERAREQEREBERAREQEREBERAREQU/F4PyjZKuga9d/3KjwmIfYz5QJD4WgbCjqfpquwniDhR/kqlnwQZdgD84afX9y5eXj727OHllx8a1YfTRTmlVokF6bcipccimNaym2160hoB9V9LlhIeZ0paqaa5pWnUOBo0dRvzB6HyWW1Fc9iMRhtGtaw5X5m7aO5vA66nVX4Iyil5y1vLHWnRNK+rGMaD0CyXa+eIiICIiAiIgIiICIiAiIgIiICIiAiIgIiICIiAiq+KcUEbgwBznuvKxlZjQsm3EBoA5kjcDcgKEzGllEyGHclktHUn+tmIA39k18qQdComMayVjmWDofmP4rn8diXvbmhkfMQTQYW93tsXNr5WT5FasG50rBIDJTqIcyUOcPLI5vdg9efVSkvbGN4oVspMMwWnGcNGUyNf3fN2cgD1OtD4fRU/ezAZmsMjerQf38vRclxyxruxzxy+ukEij4yASjK68vS6B9a3HkqEdooxo92Q9Hgt+pU7D8biq+8b+sFny21q/GzE8FYWkODa6Aa/NWnC4cxa3k3f0CgwT96MzSMp97lp06qFxN+IDu7wzzlkGVwFNc07Z2vr/WunT0xw3dvPk5LrW3fIqzAcTYT3bnU/XQnXQ0f4dQrNdTjEREBERAREQEREBERAREQEREBERAREQERRsbicg0qztf1Ut0uMtuokrXNLlF7nkOqYeXM0O6hQcXL4jroAPQfLVVLLFSI58zpBBD3jt3One41yaD3OjfILczHTN/pcPpWphkElegcGOPLYc1hDiHE07EwgnVrWNANeed5v5Bb5hiG+JpilaB7GUxuPo/OW35ED1CrKO3imGeTmd3MgFkSB0D8rd9XZbaL6kLn8fjsJAe9gkinBzZ48/feLLTcoGYtumtsaAAacl1sGIjlBzNosNlsgALSCacQdtjThp0KquOcdwxicxk8TnhzPC14cbDwdQ0k/8AxDbWztFhSS1xmjIANZJNiaFGOxuQFNg4ph2knvZBf9r3tfASCgq+RrJWA7gi2kbjMNCDyNH5EgqLwHtRHFmw8hkPdnwlkUrhlugPC06ey4cqkaATStiTLafxTHYaYZWYjCAnfvMr9PJuduvqo7ezWDOsboi6twIyCfQaBWcfaHDyNsd45pvX8XnI0NHXu63tYSY3An2+5888YHzzNWbJfbcys9ImFwLjJ3bb7trfFJqPHpTIwbzaWSRQGg1N1Mfwei10bsrmuJzOGa7a5tEWNPFfqAtLDw1x8JwV+XdA/TVROIQt7wNgkexuWyWSvIN6GhmyitNhufzac0eT7O9zsQyKRrJsrHOcGjLvQHheSL1B9rn6K/bxTI0ZmvI2vI9x8roE/HVcnhuHOGKic2eTNlcG95Ujby05zhoSSA0XY5dF0TZsQ32oo5PON5aT+g8UP1ymk2vMLiWyNzNNjbzB5gjcHyW5U/CscS/IYJWXrmd3daD8156UrhFFpxVZSCasHnR+C2ucALKouIzS5y+MB7QKMTqaT5sftf5rtD1CaN6fcDxDISDZb9latxrD730K5+MMlvuiWvb7UT/C5vqDqPI7HkVG707ajyO68t3HquqY4cne3TycQYAaNnoFqw/Eczg3KfOta/gqzA4N8gu8rb35n0V7h8O1gytFBalteeUwx691tREW3iIiICIiAiIgIiIMXSAbkD1KpOMzscRryHlzUybhQJsPcD50R/r9VU8WwfdhpcQ6ya5ba9defyXlnctenTwzCZS7TsJiixuSuRry/gtOBcczrBJ5aGvPxHS1S4eV1OzEkWMuvl/PyWzBve3vHONNc4ZGdaFWeev2AXnOTt65ce5ZL7W03Eo2jPIC2tzlzka1ZyXTfPYc1vjkD2B8D2EHUH22EeWUj5g/BQY8WyFneSGs1ZnAEgdLr2R5nRRfxeKa58FOGSE6viIfHIf+YwHK4+Yp35wXTjvXbi5JjMtYtmK/FpngYhkXeMb7MmU6B41Gb2mZi066Xl0BAW7iXGsKyNzC9rgQWlkfjNEVWWOyL2HmqvDcWjMsjMUxscjWtzEgujLSTTmvIrKcoNHUEa7AnDjfHsEIO7iniLi4U2NzdSDdGtGg1VnaxuaB081Xw/Fu0biXSgE2zuYnSF3OngMcA4gONVyNUBprxuOjc8MDZGinHJJHK3Z+UOc6QeIusak2S4jcq0i4g2mzRyB50Ia1kkjbPhzOeGCsrS4BumrjZN6fMexkj6nxErhld3bhEW5JDQLQwR+Pwh1h12CQQtS6u2dbiLgOMnDBziCW+04NDnXQ2LQDrQFO3GgNt9no4+1uGcfC6QjqIZqHqcmi5DGYBwgkcS55BpzY2Smm2C+2ujDowW7sJcadoa0PQYOeOg2MigBQ2NEaEg6ixrdaqXVvSzcbuL9pYXNDIJY5HuvYtcQAAdAQddQdRsD5A02CjaZ2Bzmte5rgHNaBe3tXqRZGlhfMd3D5xG+Ux+FxJa6gCdTm92wWs31/Kb6hIuG4XMw95h8bbiDGO7NjKfHq92rddBQ8R0uip1pU3CQumxADJSzugSHNaKfenh7xtPALRZAoXoTel3iDiYwXZoZQPdLHRE/p53C/0QFzGC4Rl7qQPdGzvMoAcQ8AOLacR+aBtoLGtKTxTFzCU4eFz33lLpZgCyIG/C0gAyvNXlvTm4AgKVYs3cSkBa8yxwWB+Se3O4624eF4J9Gg0uqjnaWh42IBGhB18jqD5LneEYKODQEvmk1c93ikfW5cQNGgnYU0XQAUyAnNlJshoOh08Z5D9FTRts4iY8RG6OzlJLSRoQ5p3B5Oa4WDyIUENkHjFPdQEjNg5zRRcw+6SK0OhFbbr5wk/wBOOk8nwsNf/mv4rXLjxHklOkUgaHnkxxAyPP5pvKTypnKytI2lkWIaHAlrmEgOHhkjdzbrqDtbTYOmhCcPbI+QRzNEjW25soAAI6Pbyd6eE76bKNxTh+Z/ewu7uagM1W14GzZWWM7ddDo4ciNV0fDMOWsGcAPIGaiSAegJAsedBZvbU6SgF9REUREQEREBERAREQEREBcr+EnBPkwZdESJYZGSsING23fwIJB8iV1S04yLMxzauxt18kHm/DeLtlY17Tdj4g8wRyNrd+OF8jI2Alzj7R2a33nG+g2HM0FS47snI2YnDkZHEW4ShmXzka79po1V7g+Hsha/xveHaPmfpbBuyMb048+fI3S8PwWZe+nR/Inj/q9wE1gEbOstH5ugaf1cvzWjGYGJz85uOU6CaPwuujQfWjxqdHghfcK/3nDLY0HRo69D1+A5JjX3FJrVNu+jgMzT6ggH4LocyPg+NsjklZI2Zzw5ocY8PO9hORurXMY4AeV6GwvnEeMROc14Zi2uja+i3DTiw7LmBLoq90a2FC4DxZ+V75IpmZnl3hidJoT0js/RW3+3IdA7ERx3ymY6I/KQtKrKgw/EZpogXjwc4qAaMu7XAmyARzu/jS+8QxhkmjL4JYoiwBpeGht+MyHR5NEmHSvdJ2bat8L2bicczJszejSHN8uZ/jzuzdnjOEve3IJhl08L4mvbptVFpsdbWrZ1pmSuX4jB3Ra+PvBbmse2MgPew7sbe5olwrxAt0rM4qnxD43U2IPgjafDGQ2RoaQC22SFzRYLSWsyEXVk3XZYLgEsBLo5MODRomGVxA6AuxBoeQpcXhjQOYtcT3Z8ILR4sPE6qskkXV86+CuMlpeoscG6KZ9NtgYBpT8zgRRpz2j8mSXgNAA8LjVnwysayCN8Zlc1rSap7m+I5TVCSw40TpzOVRuCTsBlMkM3d+HLLGzvCPG81TLfXvVl96+hV9FiMNM18cMkcjy0gsLml+o2LDVGtNR6rF6akU2GwWEkc8MaGZcz+8YO6fkIaALZQBvlrpuLJAxx/EzGWUDLM81GwmszzqXOIGjBu51aDbUgGVwPs8Ax5lztJOXKHOY0tbq05dOZP8haYeAGCd8sgLs1d1ISXDuiA7IOTTmu63pu+izfbXxfcDwvcMdJLJnldRllOgJ2a1jfcjFkNaOt6kkmRC+sVKP+TCf8UoP2VLBN+MYjIT+Qw5a43oHz+00a7tYMrumZ7T7qlsxjfx6QZrrDRXWu8stX8itMpOBNYjFNHvGKT9aPu/8AwqLw54aZ8K6nZJC6nUbimt7QR/VzGRnoxaMTjBFiw+jkmjZHn91skb3uYHdMwkcATpba3IXQYTgTTI2eQHvGggUSLafdfR8QsA0ealWR84DwURHMC8MrwxudnDfNuay0dGg1rsFeoijQiIgIiICIiAiIgIiICIiAiIgoeM8EzEyR762BYOupILSDr0B+BXOPsHUMzDbvJXnKeuVzdDqeh31XoK1y4drvaa13qAfurtNPPhi+Vl1+06qz1s1g/qee1HckkiNxPGOlb3bJDH4vE7LdnoA5urfPyCvu1XBiXh0cjomloBbG2LUgkkkujJ2cOfJc/FwA3rPOf0mj7MAUt2a0s+GOnijs5ZwNaa3u3nyAcQ0n1cFe4PijHj2JW9Wuie37to/AkKlw3B5R7OMxI8qw7v2oSVZR8Om/4ub4sw//AKlrTDdLwbCvOZ2Hjzf1hHld+sACsW8Hib7EmIj8hPKR8GvcQPksxg5xtiT+lFGf2cqwyYxv+8w8g6GKSM/rCR/7KKybwx/u4yeuju5ePmY831VJh/wfwAAGfEPoNAt0bdGtDWg5IxYoAfBWv47iQPymDa//AKMrH/SYRrU7jWHGkscsB5mSKRjR/wBxoLP8SCXguz0MQ/J5x6yyOGwGxdQ0AGg5KLxTC4R/hmMLiOUha4jz8R0X38SwuJbYc2dvlIZB+0Qn+zTEzLhjHFXsjumlo/Rbl+6io2Gj7twdCHSs/q5iWeuYmq9L9F2D42vbTgC0jYrlsDLiXSNbMyMtvV7Hu28mFmhPTMa6ldao0oJey7A9z4nFmeszfaaSBQd1BoAb7AdFFk7JkysmEuRzQWmm2Hxk2WOFjYgEHkb5Eg9SiGkXCYBkews9Tqf4KUiICIiAiIgIiICIiAiIgIiICIiAii8Q4hHC3NI6ug3JPRoGpXJ8T7bOa7K1jYwRoX+J36rSA0+pI0WscbfSWyO2WEszWi3ODR1JA+68c45+EGUWGvcfO8o+Tav42uNxfG55XW977OzQaPndfZek4b9YvJHt/aaVk2TJM4Zc1mNwAN1uaI5fVUuH4XeonxA9JGn/ACry/hgnhd3kJLX7EucSKPI6+X0V+3tPN3dPbEXn/eBtfIZtfjav4b8Zubvo+Fv93E4kfGI/tRFbm8Ml/wCLxf8A+H/oXn2D7Syt3DZBverT8xQ+NLcPwkRR/wBI3ER1vcWYfBzZarzUy47iky272PCzN2xczv8AqRwuH+BjD9VkybFjd0L/APtyRfOnv+y5l/bsADJmksDyq+XiBs+hSDts6S8vdtrk94Zp65QPqn48v6Xyjq48divehhP92Z3+aJqydxkj+kgkaOoyuH+F1/RcW78ILW7yYV393ERn7vCR/hIiPKN3piIPjoXrGl2vZn4LEy5e6f3pBqTuJonjrU4Y0t+DuS2vwGJi/ocQXt/s8QM+lbNlbTx6uzrmcR29wh1czJ55onfZ6jj8J0ABDZgK5uDXj9XO2/mpY1Ha8KxU7pGNkhZH4hmcJc439wZAT8Q1dgvJuAdtcJI9zxO973UDnGRoA2DWMvK3U60SdLJoVzM3GZRLK6DESGMSSAN7xzqp5HgN6t+unyYY+S3LT39F4lgO2E7fale4eb3afWlfYTt67Z0hHm4NcPiQL+q3eHJPyR6ei4fA9uSXAERyg/2ZyurrTjROu2i6/AY5kzA+N2Zp+BB5gjcHyKxcbPbUsqSiIsqIiICIiAiIgIiICIiAqLtF2ibhwWMp0tbHZoOxd59B9lePOh9F+f8AiWNkfbnOJLtSepIslenHh5VjLLS54n2kLySDnkO8juXk0bCunrouZxWOLjZdZJ3J1Pr5KNiHHUclWTSHXXkV1ySPC5Wt0s5eaYAXda2875Kbw7hmS3O8RPPkOldVtwcLRG2huAT5kjdbsQaaa6D7rWvrOySb4+i+yAPBJLW6ABpsactB1P11WiU9df5CiyPN77D7nVVNpDj3biLHk4ag+hWUmWQGx8Bt/Ba4dSL11/evkZp1Dax+5E2+kgNoen+ixY+tVN4w0eGhVxtJ9dtvQBVleE+p/cipMkEcg8TWE+bQb9dPqmG4SwX3bGg9NNfTkfotURUtNRUL8XGbVjTW+gsHzDtV8dhIHHxRsvzaNh8OlLf2ieWxseDTs2UnmRqaPXUBYYV2YNza6Kam9HprbwTDE33bQfp8joVMGEAH5M5S3lVA/FRMWMpfl0oKXg3Es16/Ytr7n5pqRe6h4t5bvYB+/RIZC7T4+asjtrre96qA5ob3mXSrr9YD7Eqa0e2BxXjyjZo/+fZdR2Y7US4aQPaS5poOY4+0P9RrR5elhefcOefGb1tXGGkI58x91mftO13q9P0jwnikWIjEkLg5p36g9HDkVNXgfZLiEkWLi7t7mh0kbXAbFriwEEbHcr3xcmeHjXRjdiIiw0IiICIiAiIg/9k="/>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program to read a byte from PORT A and write it to PORT B</a:t>
            </a:r>
            <a:endParaRPr sz="3959" b="0" i="0" u="none" strike="noStrike" cap="none">
              <a:solidFill>
                <a:srgbClr val="E36C09"/>
              </a:solidFill>
              <a:latin typeface="Calibri"/>
              <a:ea typeface="Calibri"/>
              <a:cs typeface="Calibri"/>
              <a:sym typeface="Calibri"/>
            </a:endParaRPr>
          </a:p>
        </p:txBody>
      </p:sp>
      <p:sp>
        <p:nvSpPr>
          <p:cNvPr id="248" name="Google Shape;248;p3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ctrTitle"/>
          </p:nvPr>
        </p:nvSpPr>
        <p:spPr>
          <a:xfrm>
            <a:off x="838200" y="29718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If input (taken from </a:t>
            </a:r>
            <a:r>
              <a:rPr lang="en-US" sz="3959" b="0" i="1" u="none" strike="noStrike" cap="none">
                <a:solidFill>
                  <a:srgbClr val="E36C09"/>
                </a:solidFill>
                <a:latin typeface="Calibri"/>
                <a:ea typeface="Calibri"/>
                <a:cs typeface="Calibri"/>
                <a:sym typeface="Calibri"/>
              </a:rPr>
              <a:t>PORTC</a:t>
            </a:r>
            <a:r>
              <a:rPr lang="en-US" sz="3959" b="0" i="0" u="none" strike="noStrike" cap="none">
                <a:solidFill>
                  <a:srgbClr val="E36C09"/>
                </a:solidFill>
                <a:latin typeface="Calibri"/>
                <a:ea typeface="Calibri"/>
                <a:cs typeface="Calibri"/>
                <a:sym typeface="Calibri"/>
              </a:rPr>
              <a:t>) is less than 100, send it to </a:t>
            </a:r>
            <a:r>
              <a:rPr lang="en-US" sz="3959" b="0" i="1" u="none" strike="noStrike" cap="none">
                <a:solidFill>
                  <a:srgbClr val="E36C09"/>
                </a:solidFill>
                <a:latin typeface="Calibri"/>
                <a:ea typeface="Calibri"/>
                <a:cs typeface="Calibri"/>
                <a:sym typeface="Calibri"/>
              </a:rPr>
              <a:t>PORTB</a:t>
            </a:r>
            <a:r>
              <a:rPr lang="en-US" sz="3959" b="0" i="0" u="none" strike="noStrike" cap="none">
                <a:solidFill>
                  <a:srgbClr val="E36C09"/>
                </a:solidFill>
                <a:latin typeface="Calibri"/>
                <a:ea typeface="Calibri"/>
                <a:cs typeface="Calibri"/>
                <a:sym typeface="Calibri"/>
              </a:rPr>
              <a:t>, otherwise, send it to </a:t>
            </a:r>
            <a:r>
              <a:rPr lang="en-US" sz="3959" b="0" i="1" u="none" strike="noStrike" cap="none">
                <a:solidFill>
                  <a:srgbClr val="E36C09"/>
                </a:solidFill>
                <a:latin typeface="Calibri"/>
                <a:ea typeface="Calibri"/>
                <a:cs typeface="Calibri"/>
                <a:sym typeface="Calibri"/>
              </a:rPr>
              <a:t>PORTD</a:t>
            </a:r>
            <a:br>
              <a:rPr lang="en-US" sz="3959" b="0" i="0" u="none" strike="noStrike" cap="none">
                <a:solidFill>
                  <a:srgbClr val="E36C09"/>
                </a:solidFill>
                <a:latin typeface="Calibri"/>
                <a:ea typeface="Calibri"/>
                <a:cs typeface="Calibri"/>
                <a:sym typeface="Calibri"/>
              </a:rPr>
            </a:br>
            <a:br>
              <a:rPr lang="en-US" sz="3959" b="0" i="0" u="none" strike="noStrike" cap="none">
                <a:solidFill>
                  <a:srgbClr val="E36C09"/>
                </a:solidFill>
                <a:latin typeface="Calibri"/>
                <a:ea typeface="Calibri"/>
                <a:cs typeface="Calibri"/>
                <a:sym typeface="Calibri"/>
              </a:rPr>
            </a:br>
            <a:endParaRPr sz="3959" b="0" i="0" u="none" strike="noStrike" cap="none">
              <a:solidFill>
                <a:srgbClr val="E36C09"/>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457200" y="15067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3959" b="0" i="0" u="none" strike="noStrike" cap="none">
                <a:solidFill>
                  <a:srgbClr val="E36C09"/>
                </a:solidFill>
                <a:latin typeface="Calibri"/>
                <a:ea typeface="Calibri"/>
                <a:cs typeface="Calibri"/>
                <a:sym typeface="Calibri"/>
              </a:rPr>
              <a:t>Write a program to read a byte from PORT A and write its upper nibble to PORT B (lower nibble) and lower nibble to PORT C (upper nibble)</a:t>
            </a:r>
            <a:endParaRPr sz="3959" b="0" i="0" u="none" strike="noStrike" cap="none">
              <a:solidFill>
                <a:srgbClr val="E36C09"/>
              </a:solidFill>
              <a:latin typeface="Calibri"/>
              <a:ea typeface="Calibri"/>
              <a:cs typeface="Calibri"/>
              <a:sym typeface="Calibri"/>
            </a:endParaRPr>
          </a:p>
        </p:txBody>
      </p:sp>
      <p:sp>
        <p:nvSpPr>
          <p:cNvPr id="259" name="Google Shape;259;p3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Discussions on push buttons</a:t>
            </a:r>
            <a:endParaRPr/>
          </a:p>
        </p:txBody>
      </p:sp>
      <p:sp>
        <p:nvSpPr>
          <p:cNvPr id="266" name="Google Shape;266;p3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This might seem like the reasonable connection</a:t>
            </a:r>
            <a:endParaRPr/>
          </a:p>
          <a:p>
            <a:pPr marL="914400" lvl="1" indent="-406400" algn="l" rtl="0">
              <a:spcBef>
                <a:spcPts val="0"/>
              </a:spcBef>
              <a:spcAft>
                <a:spcPts val="0"/>
              </a:spcAft>
              <a:buSzPts val="2800"/>
              <a:buChar char="–"/>
            </a:pPr>
            <a:r>
              <a:rPr lang="en-US"/>
              <a:t>what is wrong with it ??</a:t>
            </a:r>
            <a:endParaRPr/>
          </a:p>
        </p:txBody>
      </p:sp>
      <p:cxnSp>
        <p:nvCxnSpPr>
          <p:cNvPr id="267" name="Google Shape;267;p39"/>
          <p:cNvCxnSpPr/>
          <p:nvPr/>
        </p:nvCxnSpPr>
        <p:spPr>
          <a:xfrm>
            <a:off x="45332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68" name="Google Shape;268;p39"/>
          <p:cNvCxnSpPr/>
          <p:nvPr/>
        </p:nvCxnSpPr>
        <p:spPr>
          <a:xfrm rot="10800000" flipH="1">
            <a:off x="3893950" y="413045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269" name="Google Shape;269;p39"/>
          <p:cNvCxnSpPr/>
          <p:nvPr/>
        </p:nvCxnSpPr>
        <p:spPr>
          <a:xfrm>
            <a:off x="23597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70" name="Google Shape;270;p39"/>
          <p:cNvCxnSpPr/>
          <p:nvPr/>
        </p:nvCxnSpPr>
        <p:spPr>
          <a:xfrm>
            <a:off x="2394500" y="444415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271" name="Google Shape;271;p39"/>
          <p:cNvCxnSpPr/>
          <p:nvPr/>
        </p:nvCxnSpPr>
        <p:spPr>
          <a:xfrm rot="10800000" flipH="1">
            <a:off x="2063150" y="559495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272" name="Google Shape;272;p39"/>
          <p:cNvCxnSpPr/>
          <p:nvPr/>
        </p:nvCxnSpPr>
        <p:spPr>
          <a:xfrm rot="10800000" flipH="1">
            <a:off x="2198150" y="573427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273" name="Google Shape;273;p39"/>
          <p:cNvCxnSpPr/>
          <p:nvPr/>
        </p:nvCxnSpPr>
        <p:spPr>
          <a:xfrm rot="10800000" flipH="1">
            <a:off x="2295650" y="5864600"/>
            <a:ext cx="255600" cy="34800"/>
          </a:xfrm>
          <a:prstGeom prst="straightConnector1">
            <a:avLst/>
          </a:prstGeom>
          <a:noFill/>
          <a:ln w="76200" cap="flat" cmpd="sng">
            <a:solidFill>
              <a:schemeClr val="dk2"/>
            </a:solidFill>
            <a:prstDash val="solid"/>
            <a:round/>
            <a:headEnd type="none" w="med" len="med"/>
            <a:tailEnd type="none" w="med" len="med"/>
          </a:ln>
        </p:spPr>
      </p:cxnSp>
      <p:sp>
        <p:nvSpPr>
          <p:cNvPr id="274" name="Google Shape;274;p39"/>
          <p:cNvSpPr txBox="1"/>
          <p:nvPr/>
        </p:nvSpPr>
        <p:spPr>
          <a:xfrm>
            <a:off x="6532550" y="413045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275" name="Google Shape;275;p39"/>
          <p:cNvSpPr txBox="1"/>
          <p:nvPr/>
        </p:nvSpPr>
        <p:spPr>
          <a:xfrm>
            <a:off x="6189575" y="445577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276" name="Google Shape;276;p39"/>
          <p:cNvSpPr/>
          <p:nvPr/>
        </p:nvSpPr>
        <p:spPr>
          <a:xfrm>
            <a:off x="6346425" y="439772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Discussions on push buttons</a:t>
            </a:r>
            <a:endParaRPr/>
          </a:p>
        </p:txBody>
      </p:sp>
      <p:sp>
        <p:nvSpPr>
          <p:cNvPr id="283" name="Google Shape;283;p40"/>
          <p:cNvSpPr txBox="1">
            <a:spLocks noGrp="1"/>
          </p:cNvSpPr>
          <p:nvPr>
            <p:ph type="body" idx="1"/>
          </p:nvPr>
        </p:nvSpPr>
        <p:spPr>
          <a:xfrm>
            <a:off x="457200" y="13385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This might seem like the reasonable connection</a:t>
            </a:r>
            <a:endParaRPr/>
          </a:p>
          <a:p>
            <a:pPr marL="914400" lvl="1" indent="-406400" algn="l" rtl="0">
              <a:spcBef>
                <a:spcPts val="0"/>
              </a:spcBef>
              <a:spcAft>
                <a:spcPts val="0"/>
              </a:spcAft>
              <a:buSzPts val="2800"/>
              <a:buChar char="–"/>
            </a:pPr>
            <a:r>
              <a:rPr lang="en-US"/>
              <a:t>what is wrong with it ??</a:t>
            </a:r>
            <a:endParaRPr/>
          </a:p>
          <a:p>
            <a:pPr marL="914400" lvl="1" indent="-406400" algn="l" rtl="0">
              <a:spcBef>
                <a:spcPts val="0"/>
              </a:spcBef>
              <a:spcAft>
                <a:spcPts val="0"/>
              </a:spcAft>
              <a:buSzPts val="2800"/>
              <a:buChar char="–"/>
            </a:pPr>
            <a:r>
              <a:rPr lang="en-US"/>
              <a:t>What is the voltage at terminal </a:t>
            </a:r>
            <a:r>
              <a:rPr lang="en-US" i="1"/>
              <a:t>a </a:t>
            </a:r>
            <a:r>
              <a:rPr lang="en-US"/>
              <a:t>when the button is not pressed? </a:t>
            </a:r>
            <a:endParaRPr/>
          </a:p>
        </p:txBody>
      </p:sp>
      <p:cxnSp>
        <p:nvCxnSpPr>
          <p:cNvPr id="284" name="Google Shape;284;p40"/>
          <p:cNvCxnSpPr/>
          <p:nvPr/>
        </p:nvCxnSpPr>
        <p:spPr>
          <a:xfrm>
            <a:off x="45332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85" name="Google Shape;285;p40"/>
          <p:cNvCxnSpPr/>
          <p:nvPr/>
        </p:nvCxnSpPr>
        <p:spPr>
          <a:xfrm rot="10800000" flipH="1">
            <a:off x="3893950" y="413045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286" name="Google Shape;286;p40"/>
          <p:cNvCxnSpPr/>
          <p:nvPr/>
        </p:nvCxnSpPr>
        <p:spPr>
          <a:xfrm>
            <a:off x="2359725" y="445577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287" name="Google Shape;287;p40"/>
          <p:cNvCxnSpPr/>
          <p:nvPr/>
        </p:nvCxnSpPr>
        <p:spPr>
          <a:xfrm>
            <a:off x="2394500" y="444415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288" name="Google Shape;288;p40"/>
          <p:cNvCxnSpPr/>
          <p:nvPr/>
        </p:nvCxnSpPr>
        <p:spPr>
          <a:xfrm rot="10800000" flipH="1">
            <a:off x="2063150" y="559495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289" name="Google Shape;289;p40"/>
          <p:cNvCxnSpPr/>
          <p:nvPr/>
        </p:nvCxnSpPr>
        <p:spPr>
          <a:xfrm rot="10800000" flipH="1">
            <a:off x="2198150" y="573427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290" name="Google Shape;290;p40"/>
          <p:cNvCxnSpPr/>
          <p:nvPr/>
        </p:nvCxnSpPr>
        <p:spPr>
          <a:xfrm rot="10800000" flipH="1">
            <a:off x="2295650" y="5864600"/>
            <a:ext cx="255600" cy="34800"/>
          </a:xfrm>
          <a:prstGeom prst="straightConnector1">
            <a:avLst/>
          </a:prstGeom>
          <a:noFill/>
          <a:ln w="76200" cap="flat" cmpd="sng">
            <a:solidFill>
              <a:schemeClr val="dk2"/>
            </a:solidFill>
            <a:prstDash val="solid"/>
            <a:round/>
            <a:headEnd type="none" w="med" len="med"/>
            <a:tailEnd type="none" w="med" len="med"/>
          </a:ln>
        </p:spPr>
      </p:cxnSp>
      <p:sp>
        <p:nvSpPr>
          <p:cNvPr id="291" name="Google Shape;291;p40"/>
          <p:cNvSpPr txBox="1"/>
          <p:nvPr/>
        </p:nvSpPr>
        <p:spPr>
          <a:xfrm>
            <a:off x="6532550" y="413045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292" name="Google Shape;292;p40"/>
          <p:cNvSpPr txBox="1"/>
          <p:nvPr/>
        </p:nvSpPr>
        <p:spPr>
          <a:xfrm>
            <a:off x="6189575" y="445577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293" name="Google Shape;293;p40"/>
          <p:cNvSpPr/>
          <p:nvPr/>
        </p:nvSpPr>
        <p:spPr>
          <a:xfrm>
            <a:off x="6346425" y="439772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Pull Up Resistors</a:t>
            </a:r>
            <a:endParaRPr/>
          </a:p>
        </p:txBody>
      </p:sp>
      <p:cxnSp>
        <p:nvCxnSpPr>
          <p:cNvPr id="300" name="Google Shape;300;p41"/>
          <p:cNvCxnSpPr/>
          <p:nvPr/>
        </p:nvCxnSpPr>
        <p:spPr>
          <a:xfrm>
            <a:off x="3835800" y="369892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301" name="Google Shape;301;p41"/>
          <p:cNvCxnSpPr/>
          <p:nvPr/>
        </p:nvCxnSpPr>
        <p:spPr>
          <a:xfrm rot="10800000" flipH="1">
            <a:off x="3196525" y="3373600"/>
            <a:ext cx="778800" cy="23100"/>
          </a:xfrm>
          <a:prstGeom prst="straightConnector1">
            <a:avLst/>
          </a:prstGeom>
          <a:noFill/>
          <a:ln w="76200" cap="flat" cmpd="sng">
            <a:solidFill>
              <a:schemeClr val="dk2"/>
            </a:solidFill>
            <a:prstDash val="solid"/>
            <a:round/>
            <a:headEnd type="none" w="med" len="med"/>
            <a:tailEnd type="none" w="med" len="med"/>
          </a:ln>
        </p:spPr>
      </p:cxnSp>
      <p:cxnSp>
        <p:nvCxnSpPr>
          <p:cNvPr id="302" name="Google Shape;302;p41"/>
          <p:cNvCxnSpPr/>
          <p:nvPr/>
        </p:nvCxnSpPr>
        <p:spPr>
          <a:xfrm>
            <a:off x="1662300" y="3698925"/>
            <a:ext cx="1813200" cy="0"/>
          </a:xfrm>
          <a:prstGeom prst="straightConnector1">
            <a:avLst/>
          </a:prstGeom>
          <a:noFill/>
          <a:ln w="76200" cap="flat" cmpd="sng">
            <a:solidFill>
              <a:schemeClr val="dk2"/>
            </a:solidFill>
            <a:prstDash val="solid"/>
            <a:round/>
            <a:headEnd type="none" w="med" len="med"/>
            <a:tailEnd type="none" w="med" len="med"/>
          </a:ln>
        </p:spPr>
      </p:cxnSp>
      <p:cxnSp>
        <p:nvCxnSpPr>
          <p:cNvPr id="303" name="Google Shape;303;p41"/>
          <p:cNvCxnSpPr/>
          <p:nvPr/>
        </p:nvCxnSpPr>
        <p:spPr>
          <a:xfrm>
            <a:off x="1697075" y="3687300"/>
            <a:ext cx="57900" cy="1150800"/>
          </a:xfrm>
          <a:prstGeom prst="straightConnector1">
            <a:avLst/>
          </a:prstGeom>
          <a:noFill/>
          <a:ln w="76200" cap="flat" cmpd="sng">
            <a:solidFill>
              <a:schemeClr val="dk2"/>
            </a:solidFill>
            <a:prstDash val="solid"/>
            <a:round/>
            <a:headEnd type="none" w="med" len="med"/>
            <a:tailEnd type="none" w="med" len="med"/>
          </a:ln>
        </p:spPr>
      </p:cxnSp>
      <p:cxnSp>
        <p:nvCxnSpPr>
          <p:cNvPr id="304" name="Google Shape;304;p41"/>
          <p:cNvCxnSpPr/>
          <p:nvPr/>
        </p:nvCxnSpPr>
        <p:spPr>
          <a:xfrm rot="10800000" flipH="1">
            <a:off x="1365725" y="4838100"/>
            <a:ext cx="720600" cy="11700"/>
          </a:xfrm>
          <a:prstGeom prst="straightConnector1">
            <a:avLst/>
          </a:prstGeom>
          <a:noFill/>
          <a:ln w="76200" cap="flat" cmpd="sng">
            <a:solidFill>
              <a:schemeClr val="dk2"/>
            </a:solidFill>
            <a:prstDash val="solid"/>
            <a:round/>
            <a:headEnd type="none" w="med" len="med"/>
            <a:tailEnd type="none" w="med" len="med"/>
          </a:ln>
        </p:spPr>
      </p:cxnSp>
      <p:cxnSp>
        <p:nvCxnSpPr>
          <p:cNvPr id="305" name="Google Shape;305;p41"/>
          <p:cNvCxnSpPr/>
          <p:nvPr/>
        </p:nvCxnSpPr>
        <p:spPr>
          <a:xfrm rot="10800000" flipH="1">
            <a:off x="1500725" y="4977425"/>
            <a:ext cx="450600" cy="2700"/>
          </a:xfrm>
          <a:prstGeom prst="straightConnector1">
            <a:avLst/>
          </a:prstGeom>
          <a:noFill/>
          <a:ln w="76200" cap="flat" cmpd="sng">
            <a:solidFill>
              <a:schemeClr val="dk2"/>
            </a:solidFill>
            <a:prstDash val="solid"/>
            <a:round/>
            <a:headEnd type="none" w="med" len="med"/>
            <a:tailEnd type="none" w="med" len="med"/>
          </a:ln>
        </p:spPr>
      </p:cxnSp>
      <p:cxnSp>
        <p:nvCxnSpPr>
          <p:cNvPr id="306" name="Google Shape;306;p41"/>
          <p:cNvCxnSpPr/>
          <p:nvPr/>
        </p:nvCxnSpPr>
        <p:spPr>
          <a:xfrm rot="10800000" flipH="1">
            <a:off x="1598225" y="5107750"/>
            <a:ext cx="255600" cy="34800"/>
          </a:xfrm>
          <a:prstGeom prst="straightConnector1">
            <a:avLst/>
          </a:prstGeom>
          <a:noFill/>
          <a:ln w="76200" cap="flat" cmpd="sng">
            <a:solidFill>
              <a:schemeClr val="dk2"/>
            </a:solidFill>
            <a:prstDash val="solid"/>
            <a:round/>
            <a:headEnd type="none" w="med" len="med"/>
            <a:tailEnd type="none" w="med" len="med"/>
          </a:ln>
        </p:spPr>
      </p:cxnSp>
      <p:sp>
        <p:nvSpPr>
          <p:cNvPr id="307" name="Google Shape;307;p41"/>
          <p:cNvSpPr txBox="1"/>
          <p:nvPr/>
        </p:nvSpPr>
        <p:spPr>
          <a:xfrm>
            <a:off x="5835125" y="3373600"/>
            <a:ext cx="23733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microcontroller</a:t>
            </a:r>
            <a:endParaRPr/>
          </a:p>
        </p:txBody>
      </p:sp>
      <p:sp>
        <p:nvSpPr>
          <p:cNvPr id="308" name="Google Shape;308;p41"/>
          <p:cNvSpPr txBox="1"/>
          <p:nvPr/>
        </p:nvSpPr>
        <p:spPr>
          <a:xfrm>
            <a:off x="5492150" y="3698925"/>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a</a:t>
            </a:r>
            <a:endParaRPr sz="1800" i="1"/>
          </a:p>
        </p:txBody>
      </p:sp>
      <p:sp>
        <p:nvSpPr>
          <p:cNvPr id="309" name="Google Shape;309;p41"/>
          <p:cNvSpPr/>
          <p:nvPr/>
        </p:nvSpPr>
        <p:spPr>
          <a:xfrm>
            <a:off x="5649000" y="3640875"/>
            <a:ext cx="174300" cy="1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41"/>
          <p:cNvCxnSpPr/>
          <p:nvPr/>
        </p:nvCxnSpPr>
        <p:spPr>
          <a:xfrm flipH="1">
            <a:off x="4998125" y="3235275"/>
            <a:ext cx="11700" cy="498600"/>
          </a:xfrm>
          <a:prstGeom prst="straightConnector1">
            <a:avLst/>
          </a:prstGeom>
          <a:noFill/>
          <a:ln w="76200" cap="flat" cmpd="sng">
            <a:solidFill>
              <a:schemeClr val="dk2"/>
            </a:solidFill>
            <a:prstDash val="solid"/>
            <a:round/>
            <a:headEnd type="none" w="med" len="med"/>
            <a:tailEnd type="none" w="med" len="med"/>
          </a:ln>
        </p:spPr>
      </p:cxnSp>
      <p:sp>
        <p:nvSpPr>
          <p:cNvPr id="311" name="Google Shape;311;p41"/>
          <p:cNvSpPr/>
          <p:nvPr/>
        </p:nvSpPr>
        <p:spPr>
          <a:xfrm>
            <a:off x="4823850" y="2677350"/>
            <a:ext cx="395200" cy="557925"/>
          </a:xfrm>
          <a:custGeom>
            <a:avLst/>
            <a:gdLst/>
            <a:ahLst/>
            <a:cxnLst/>
            <a:rect l="l" t="t" r="r" b="b"/>
            <a:pathLst>
              <a:path w="15808" h="22317" extrusionOk="0">
                <a:moveTo>
                  <a:pt x="8369" y="0"/>
                </a:moveTo>
                <a:lnTo>
                  <a:pt x="0" y="5579"/>
                </a:lnTo>
                <a:lnTo>
                  <a:pt x="15343" y="9298"/>
                </a:lnTo>
                <a:lnTo>
                  <a:pt x="1860" y="15808"/>
                </a:lnTo>
                <a:lnTo>
                  <a:pt x="15808" y="17203"/>
                </a:lnTo>
                <a:lnTo>
                  <a:pt x="6509" y="22317"/>
                </a:lnTo>
              </a:path>
            </a:pathLst>
          </a:custGeom>
          <a:noFill/>
          <a:ln w="76200" cap="flat" cmpd="sng">
            <a:solidFill>
              <a:schemeClr val="dk2"/>
            </a:solidFill>
            <a:prstDash val="solid"/>
            <a:round/>
            <a:headEnd type="none" w="med" len="med"/>
            <a:tailEnd type="none" w="med" len="med"/>
          </a:ln>
        </p:spPr>
      </p:sp>
      <p:cxnSp>
        <p:nvCxnSpPr>
          <p:cNvPr id="312" name="Google Shape;312;p41"/>
          <p:cNvCxnSpPr/>
          <p:nvPr/>
        </p:nvCxnSpPr>
        <p:spPr>
          <a:xfrm rot="10800000">
            <a:off x="5021300" y="1619450"/>
            <a:ext cx="23400" cy="1116000"/>
          </a:xfrm>
          <a:prstGeom prst="straightConnector1">
            <a:avLst/>
          </a:prstGeom>
          <a:noFill/>
          <a:ln w="76200" cap="flat" cmpd="sng">
            <a:solidFill>
              <a:schemeClr val="dk2"/>
            </a:solidFill>
            <a:prstDash val="solid"/>
            <a:round/>
            <a:headEnd type="none" w="med" len="med"/>
            <a:tailEnd type="triangle" w="med" len="med"/>
          </a:ln>
        </p:spPr>
      </p:cxnSp>
      <p:sp>
        <p:nvSpPr>
          <p:cNvPr id="313" name="Google Shape;313;p41"/>
          <p:cNvSpPr txBox="1"/>
          <p:nvPr/>
        </p:nvSpPr>
        <p:spPr>
          <a:xfrm>
            <a:off x="5346750" y="1619450"/>
            <a:ext cx="7788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t>+5 V</a:t>
            </a:r>
            <a:endParaRPr sz="1800" i="1"/>
          </a:p>
        </p:txBody>
      </p:sp>
      <p:sp>
        <p:nvSpPr>
          <p:cNvPr id="314" name="Google Shape;314;p41"/>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Ports for I/O</a:t>
            </a:r>
            <a:endParaRPr sz="4400" b="0" i="0" u="none" strike="noStrike" cap="none">
              <a:solidFill>
                <a:srgbClr val="E36C09"/>
              </a:solidFill>
              <a:latin typeface="Calibri"/>
              <a:ea typeface="Calibri"/>
              <a:cs typeface="Calibri"/>
              <a:sym typeface="Calibri"/>
            </a:endParaRPr>
          </a:p>
        </p:txBody>
      </p:sp>
      <p:sp>
        <p:nvSpPr>
          <p:cNvPr id="105" name="Google Shape;105;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4 different ports for I/O</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B, C, D</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8 bit &lt;-&gt; 8 data pins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Every pin is bidirectional, can be used as input or output</a:t>
            </a:r>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sp>
        <p:nvSpPr>
          <p:cNvPr id="321" name="Google Shape;321;p4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322" name="Google Shape;322;p42"/>
          <p:cNvPicPr preferRelativeResize="0"/>
          <p:nvPr/>
        </p:nvPicPr>
        <p:blipFill>
          <a:blip r:embed="rId3">
            <a:alphaModFix/>
          </a:blip>
          <a:stretch>
            <a:fillRect/>
          </a:stretch>
        </p:blipFill>
        <p:spPr>
          <a:xfrm>
            <a:off x="2422900" y="2362263"/>
            <a:ext cx="3810000" cy="2714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pic>
        <p:nvPicPr>
          <p:cNvPr id="329" name="Google Shape;329;p43"/>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30" name="Google Shape;330;p43"/>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1"/>
              </a:buClr>
              <a:buSzPts val="3000"/>
              <a:buFont typeface="Calibri"/>
              <a:buChar char="•"/>
            </a:pPr>
            <a:r>
              <a:rPr lang="en-US" sz="3000"/>
              <a:t>When the button is pressed, the input pin is pulled low. The value of resistor R1 controls how much current we want to flow from VCC, through the button, and then to ground.</a:t>
            </a: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pic>
        <p:nvPicPr>
          <p:cNvPr id="337" name="Google Shape;337;p44"/>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38" name="Google Shape;338;p44"/>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3000"/>
              <a:t>When the button is not pressed, the input pin is pulled high. The value of the pull-up resistor controls the voltage on the input pin.</a:t>
            </a: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 more deeper look</a:t>
            </a:r>
            <a:endParaRPr/>
          </a:p>
        </p:txBody>
      </p:sp>
      <p:pic>
        <p:nvPicPr>
          <p:cNvPr id="345" name="Google Shape;345;p45"/>
          <p:cNvPicPr preferRelativeResize="0"/>
          <p:nvPr/>
        </p:nvPicPr>
        <p:blipFill>
          <a:blip r:embed="rId3">
            <a:alphaModFix/>
          </a:blip>
          <a:stretch>
            <a:fillRect/>
          </a:stretch>
        </p:blipFill>
        <p:spPr>
          <a:xfrm>
            <a:off x="5108000" y="2885363"/>
            <a:ext cx="3810000" cy="2714625"/>
          </a:xfrm>
          <a:prstGeom prst="rect">
            <a:avLst/>
          </a:prstGeom>
          <a:noFill/>
          <a:ln>
            <a:noFill/>
          </a:ln>
        </p:spPr>
      </p:pic>
      <p:sp>
        <p:nvSpPr>
          <p:cNvPr id="346" name="Google Shape;346;p45"/>
          <p:cNvSpPr txBox="1">
            <a:spLocks noGrp="1"/>
          </p:cNvSpPr>
          <p:nvPr>
            <p:ph type="body" idx="1"/>
          </p:nvPr>
        </p:nvSpPr>
        <p:spPr>
          <a:xfrm>
            <a:off x="174375" y="1689325"/>
            <a:ext cx="5172600" cy="48786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Calibri"/>
              <a:buChar char="•"/>
            </a:pPr>
            <a:r>
              <a:rPr lang="en-US" sz="3000"/>
              <a:t>Because of the two opposing factors the resistor value cannot be too high not too less</a:t>
            </a:r>
            <a:endParaRPr sz="3000"/>
          </a:p>
          <a:p>
            <a:pPr marL="0" lvl="0" indent="0" algn="l" rtl="0">
              <a:lnSpc>
                <a:spcPct val="115000"/>
              </a:lnSpc>
              <a:spcBef>
                <a:spcPts val="0"/>
              </a:spcBef>
              <a:spcAft>
                <a:spcPts val="0"/>
              </a:spcAft>
              <a:buNone/>
            </a:pPr>
            <a:endParaRPr sz="3000"/>
          </a:p>
          <a:p>
            <a:pPr marL="457200" lvl="0" indent="-419100" algn="l" rtl="0">
              <a:lnSpc>
                <a:spcPct val="115000"/>
              </a:lnSpc>
              <a:spcBef>
                <a:spcPts val="0"/>
              </a:spcBef>
              <a:spcAft>
                <a:spcPts val="0"/>
              </a:spcAft>
              <a:buSzPts val="3000"/>
              <a:buChar char="•"/>
            </a:pPr>
            <a:r>
              <a:rPr lang="en-US" sz="3000"/>
              <a:t>Depending on the context you choose an appropriate value</a:t>
            </a:r>
            <a:endParaRPr sz="3000"/>
          </a:p>
          <a:p>
            <a:pPr marL="0" lvl="0" indent="0" algn="l" rtl="0">
              <a:lnSpc>
                <a:spcPct val="115000"/>
              </a:lnSpc>
              <a:spcBef>
                <a:spcPts val="0"/>
              </a:spcBef>
              <a:spcAft>
                <a:spcPts val="0"/>
              </a:spcAft>
              <a:buNone/>
            </a:pPr>
            <a:endParaRPr sz="3000"/>
          </a:p>
          <a:p>
            <a:pPr marL="0" lvl="0" indent="0" algn="l" rtl="0">
              <a:lnSpc>
                <a:spcPct val="115000"/>
              </a:lnSpc>
              <a:spcBef>
                <a:spcPts val="0"/>
              </a:spcBef>
              <a:spcAft>
                <a:spcPts val="0"/>
              </a:spcAft>
              <a:buNone/>
            </a:pP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Pull Down Resistor</a:t>
            </a:r>
            <a:endParaRPr/>
          </a:p>
        </p:txBody>
      </p:sp>
      <p:sp>
        <p:nvSpPr>
          <p:cNvPr id="353" name="Google Shape;353;p4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pic>
        <p:nvPicPr>
          <p:cNvPr id="354" name="Google Shape;354;p46"/>
          <p:cNvPicPr preferRelativeResize="0"/>
          <p:nvPr/>
        </p:nvPicPr>
        <p:blipFill>
          <a:blip r:embed="rId3">
            <a:alphaModFix/>
          </a:blip>
          <a:stretch>
            <a:fillRect/>
          </a:stretch>
        </p:blipFill>
        <p:spPr>
          <a:xfrm>
            <a:off x="3108050" y="1876425"/>
            <a:ext cx="2692200" cy="4388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ATmega 32 has internal pull up resistors!!</a:t>
            </a:r>
            <a:endParaRPr/>
          </a:p>
        </p:txBody>
      </p:sp>
      <p:sp>
        <p:nvSpPr>
          <p:cNvPr id="361" name="Google Shape;361;p47"/>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ctr" rtl="0">
              <a:spcBef>
                <a:spcPts val="640"/>
              </a:spcBef>
              <a:spcAft>
                <a:spcPts val="0"/>
              </a:spcAft>
              <a:buClr>
                <a:schemeClr val="dk1"/>
              </a:buClr>
              <a:buSzPts val="1100"/>
              <a:buFont typeface="Arial"/>
              <a:buNone/>
            </a:pPr>
            <a:r>
              <a:rPr lang="en-US"/>
              <a:t>If PORTxn is written logic one when the pin is configured as an input pin, the pull-up resistor is</a:t>
            </a:r>
            <a:endParaRPr/>
          </a:p>
          <a:p>
            <a:pPr marL="0" lvl="0" indent="0" algn="ctr" rtl="0">
              <a:spcBef>
                <a:spcPts val="640"/>
              </a:spcBef>
              <a:spcAft>
                <a:spcPts val="0"/>
              </a:spcAft>
              <a:buNone/>
            </a:pPr>
            <a:r>
              <a:rPr lang="en-US"/>
              <a:t>activated.</a:t>
            </a:r>
            <a:endParaRPr/>
          </a:p>
          <a:p>
            <a:pPr marL="0" lvl="0" indent="0" algn="ctr" rtl="0">
              <a:spcBef>
                <a:spcPts val="640"/>
              </a:spcBef>
              <a:spcAft>
                <a:spcPts val="0"/>
              </a:spcAft>
              <a:buNone/>
            </a:pPr>
            <a:endParaRPr/>
          </a:p>
          <a:p>
            <a:pPr marL="0" lvl="0" indent="0" algn="ctr" rtl="0">
              <a:spcBef>
                <a:spcPts val="640"/>
              </a:spcBef>
              <a:spcAft>
                <a:spcPts val="0"/>
              </a:spcAft>
              <a:buNone/>
            </a:pPr>
            <a:r>
              <a:rPr lang="en-US"/>
              <a:t>Here, x = A,B,C, or D</a:t>
            </a:r>
            <a:endParaRPr/>
          </a:p>
          <a:p>
            <a:pPr marL="0" lvl="0" indent="0" algn="ctr" rtl="0">
              <a:spcBef>
                <a:spcPts val="640"/>
              </a:spcBef>
              <a:spcAft>
                <a:spcPts val="0"/>
              </a:spcAft>
              <a:buNone/>
            </a:pPr>
            <a:r>
              <a:rPr lang="en-US"/>
              <a:t>n is bit number, e.g., 0,1,2,..., or 7</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General Discussion</a:t>
            </a:r>
            <a:endParaRPr/>
          </a:p>
        </p:txBody>
      </p:sp>
      <p:sp>
        <p:nvSpPr>
          <p:cNvPr id="368" name="Google Shape;368;p48"/>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a:t>If some pins are unused, it is recommended to ensure that these pins have a defined level.</a:t>
            </a:r>
            <a:br>
              <a:rPr lang="en-US"/>
            </a:br>
            <a:endParaRPr/>
          </a:p>
          <a:p>
            <a:pPr marL="457200" lvl="0" indent="-431800" algn="l" rtl="0">
              <a:spcBef>
                <a:spcPts val="0"/>
              </a:spcBef>
              <a:spcAft>
                <a:spcPts val="0"/>
              </a:spcAft>
              <a:buSzPts val="3200"/>
              <a:buChar char="•"/>
            </a:pPr>
            <a:r>
              <a:rPr lang="en-US"/>
              <a:t>The simplest method to ensure a defined level of an unused pin, is to enable the internal pullup.</a:t>
            </a:r>
            <a:endParaRPr/>
          </a:p>
          <a:p>
            <a:pPr marL="0" lvl="0" indent="0" algn="l" rtl="0">
              <a:spcBef>
                <a:spcPts val="640"/>
              </a:spcBef>
              <a:spcAft>
                <a:spcPts val="0"/>
              </a:spcAft>
              <a:buNone/>
            </a:pPr>
            <a:endParaRPr/>
          </a:p>
          <a:p>
            <a:pPr marL="0" lvl="0" indent="0" algn="l" rtl="0">
              <a:spcBef>
                <a:spcPts val="64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Resources</a:t>
            </a:r>
            <a:endParaRPr/>
          </a:p>
        </p:txBody>
      </p:sp>
      <p:sp>
        <p:nvSpPr>
          <p:cNvPr id="375" name="Google Shape;375;p49"/>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431800" algn="l" rtl="0">
              <a:spcBef>
                <a:spcPts val="640"/>
              </a:spcBef>
              <a:spcAft>
                <a:spcPts val="0"/>
              </a:spcAft>
              <a:buSzPts val="3200"/>
              <a:buChar char="•"/>
            </a:pPr>
            <a:r>
              <a:rPr lang="en-US" dirty="0" err="1"/>
              <a:t>DataSheet</a:t>
            </a:r>
            <a:endParaRPr dirty="0"/>
          </a:p>
          <a:p>
            <a:pPr marL="457200" lvl="0" indent="-431800" algn="l" rtl="0">
              <a:spcBef>
                <a:spcPts val="0"/>
              </a:spcBef>
              <a:spcAft>
                <a:spcPts val="0"/>
              </a:spcAft>
              <a:buSzPts val="3200"/>
              <a:buChar char="•"/>
            </a:pPr>
            <a:r>
              <a:rPr lang="en-US" dirty="0"/>
              <a:t>Pull Up and Pull Down Resistors</a:t>
            </a:r>
            <a:endParaRPr dirty="0"/>
          </a:p>
          <a:p>
            <a:pPr marL="914400" lvl="1" indent="-406400" algn="l" rtl="0">
              <a:spcBef>
                <a:spcPts val="0"/>
              </a:spcBef>
              <a:spcAft>
                <a:spcPts val="0"/>
              </a:spcAft>
              <a:buSzPts val="2800"/>
              <a:buChar char="–"/>
            </a:pPr>
            <a:r>
              <a:rPr lang="en-US" u="sng" dirty="0">
                <a:solidFill>
                  <a:schemeClr val="hlink"/>
                </a:solidFill>
                <a:hlinkClick r:id="rId3"/>
              </a:rPr>
              <a:t>http://www.resistorguide.com/pull-up-resistor_pull-down-resistor/</a:t>
            </a:r>
            <a:r>
              <a:rPr lang="en-US" dirty="0"/>
              <a:t> </a:t>
            </a:r>
            <a:endParaRPr dirty="0"/>
          </a:p>
          <a:p>
            <a:pPr marL="457200" lvl="0" indent="-431800" algn="l" rtl="0">
              <a:spcBef>
                <a:spcPts val="0"/>
              </a:spcBef>
              <a:spcAft>
                <a:spcPts val="0"/>
              </a:spcAft>
              <a:buSzPts val="3200"/>
              <a:buChar char="•"/>
            </a:pPr>
            <a:r>
              <a:rPr lang="en-US" dirty="0"/>
              <a:t>More on Pull Up and Pull Down resistors</a:t>
            </a:r>
            <a:endParaRPr dirty="0"/>
          </a:p>
          <a:p>
            <a:pPr marL="914400" lvl="1" indent="-406400" algn="l" rtl="0">
              <a:spcBef>
                <a:spcPts val="0"/>
              </a:spcBef>
              <a:spcAft>
                <a:spcPts val="0"/>
              </a:spcAft>
              <a:buSzPts val="2800"/>
              <a:buChar char="–"/>
            </a:pPr>
            <a:r>
              <a:rPr lang="en-US" u="sng" dirty="0">
                <a:solidFill>
                  <a:schemeClr val="hlink"/>
                </a:solidFill>
                <a:hlinkClick r:id="rId4"/>
              </a:rPr>
              <a:t>https://learn.sparkfun.com/tutorials/pull-up-resistors</a:t>
            </a:r>
            <a:r>
              <a:rPr lang="en-US" dirty="0"/>
              <a:t> </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p:nvPr/>
        </p:nvSpPr>
        <p:spPr>
          <a:xfrm>
            <a:off x="2971800" y="914400"/>
            <a:ext cx="3429144" cy="47089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0">
                <a:solidFill>
                  <a:srgbClr val="92D050"/>
                </a:solidFill>
                <a:latin typeface="Arial"/>
                <a:ea typeface="Arial"/>
                <a:cs typeface="Arial"/>
                <a:sym typeface="Arial"/>
              </a:rPr>
              <a:t>☺</a:t>
            </a:r>
            <a:endParaRPr sz="30000">
              <a:solidFill>
                <a:srgbClr val="92D050"/>
              </a:solidFill>
              <a:latin typeface="Arial"/>
              <a:ea typeface="Arial"/>
              <a:cs typeface="Arial"/>
              <a:sym typeface="Arial"/>
            </a:endParaRPr>
          </a:p>
        </p:txBody>
      </p:sp>
      <p:sp>
        <p:nvSpPr>
          <p:cNvPr id="381" name="Google Shape;381;p5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2" name="Google Shape;382;p50"/>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342900" lvl="0" indent="-139700" algn="l" rtl="0">
              <a:spcBef>
                <a:spcPts val="64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I/O Ports of ATmega32 (AVR)</a:t>
            </a:r>
            <a:endParaRPr/>
          </a:p>
        </p:txBody>
      </p:sp>
      <p:pic>
        <p:nvPicPr>
          <p:cNvPr id="112" name="Google Shape;112;p16" descr="F:\Feb'11 Term\Microprocessor 316\xperiments\avr\Beginners Guide to AVR Microcontrollers\port.png"/>
          <p:cNvPicPr preferRelativeResize="0"/>
          <p:nvPr/>
        </p:nvPicPr>
        <p:blipFill rotWithShape="1">
          <a:blip r:embed="rId3">
            <a:alphaModFix/>
          </a:blip>
          <a:srcRect/>
          <a:stretch/>
        </p:blipFill>
        <p:spPr>
          <a:xfrm>
            <a:off x="1676400" y="1365250"/>
            <a:ext cx="5715000" cy="541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Port Operation Registers</a:t>
            </a:r>
            <a:endParaRPr sz="4400" b="0" i="0" u="none" strike="noStrike" cap="none">
              <a:solidFill>
                <a:srgbClr val="E36C09"/>
              </a:solidFill>
              <a:latin typeface="Calibri"/>
              <a:ea typeface="Calibri"/>
              <a:cs typeface="Calibri"/>
              <a:sym typeface="Calibri"/>
            </a:endParaRPr>
          </a:p>
        </p:txBody>
      </p:sp>
      <p:sp>
        <p:nvSpPr>
          <p:cNvPr id="119" name="Google Shape;1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DDRx – Data Direction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PORTx – Pin Output Register</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PINx – Pin Input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Configuration</a:t>
            </a:r>
            <a:endParaRPr sz="4400" b="0" i="0" u="none" strike="noStrike" cap="none">
              <a:solidFill>
                <a:srgbClr val="E36C09"/>
              </a:solidFill>
              <a:latin typeface="Calibri"/>
              <a:ea typeface="Calibri"/>
              <a:cs typeface="Calibri"/>
              <a:sym typeface="Calibri"/>
            </a:endParaRPr>
          </a:p>
        </p:txBody>
      </p:sp>
      <p:sp>
        <p:nvSpPr>
          <p:cNvPr id="125" name="Google Shape;1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1"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For configuration we have to use the  Data Direction Registers </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One register for each port</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DDRx (DDRA, DDRB, DDRC, DDRD)</a:t>
            </a:r>
            <a:endParaRPr/>
          </a:p>
          <a:p>
            <a:pPr marL="742950" marR="0" lvl="2" indent="-3492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Configures each pin as input or output</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Pin configuration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Input – 0</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Output – 1</a:t>
            </a:r>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742950" marR="0" lvl="1" indent="-10795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C Code Example</a:t>
            </a:r>
            <a:endParaRPr sz="4400" b="0" i="0" u="none" strike="noStrike" cap="none">
              <a:solidFill>
                <a:srgbClr val="E36C09"/>
              </a:solidFill>
              <a:latin typeface="Calibri"/>
              <a:ea typeface="Calibri"/>
              <a:cs typeface="Calibri"/>
              <a:sym typeface="Calibri"/>
            </a:endParaRPr>
          </a:p>
        </p:txBody>
      </p:sp>
      <p:sp>
        <p:nvSpPr>
          <p:cNvPr id="131" name="Google Shape;13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DDRA = 0b11111111;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A as output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DDRB = 0b00000000;</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Sets each bit of port B as input</a:t>
            </a:r>
            <a:endParaRPr/>
          </a:p>
          <a:p>
            <a:pPr marL="742950" marR="0" lvl="1" indent="-121284" algn="l" rtl="0">
              <a:lnSpc>
                <a:spcPct val="9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DDRC = 0b01010101;</a:t>
            </a:r>
            <a:endParaRPr/>
          </a:p>
          <a:p>
            <a:pPr marL="742950" marR="0" lvl="1" indent="-285750" algn="l" rtl="0">
              <a:lnSpc>
                <a:spcPct val="90000"/>
              </a:lnSpc>
              <a:spcBef>
                <a:spcPts val="518"/>
              </a:spcBef>
              <a:spcAft>
                <a:spcPts val="0"/>
              </a:spcAft>
              <a:buClr>
                <a:schemeClr val="dk1"/>
              </a:buClr>
              <a:buSzPts val="2590"/>
              <a:buFont typeface="Arial"/>
              <a:buChar char="–"/>
            </a:pPr>
            <a:r>
              <a:rPr lang="en-US" sz="2590" b="0" i="0" u="none" strike="noStrike" cap="none">
                <a:solidFill>
                  <a:schemeClr val="dk1"/>
                </a:solidFill>
                <a:latin typeface="Calibri"/>
                <a:ea typeface="Calibri"/>
                <a:cs typeface="Calibri"/>
                <a:sym typeface="Calibri"/>
              </a:rPr>
              <a:t>???</a:t>
            </a:r>
            <a:endParaRPr/>
          </a:p>
          <a:p>
            <a:pPr marL="742950" marR="0" lvl="1" indent="-285750" algn="l" rtl="0">
              <a:lnSpc>
                <a:spcPct val="90000"/>
              </a:lnSpc>
              <a:spcBef>
                <a:spcPts val="518"/>
              </a:spcBef>
              <a:spcAft>
                <a:spcPts val="0"/>
              </a:spcAft>
              <a:buClr>
                <a:schemeClr val="dk1"/>
              </a:buClr>
              <a:buFont typeface="Arial"/>
              <a:buNone/>
            </a:pPr>
            <a:br>
              <a:rPr lang="en-US" sz="2590" b="0" i="0" u="none" strike="noStrike" cap="none">
                <a:solidFill>
                  <a:schemeClr val="dk1"/>
                </a:solidFill>
                <a:latin typeface="Calibri"/>
                <a:ea typeface="Calibri"/>
                <a:cs typeface="Calibri"/>
                <a:sym typeface="Calibri"/>
              </a:rPr>
            </a:b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Input</a:t>
            </a:r>
            <a:endParaRPr sz="4400" b="0" i="0" u="none" strike="noStrike" cap="none">
              <a:solidFill>
                <a:srgbClr val="E36C09"/>
              </a:solidFill>
              <a:latin typeface="Calibri"/>
              <a:ea typeface="Calibri"/>
              <a:cs typeface="Calibri"/>
              <a:sym typeface="Calibri"/>
            </a:endParaRPr>
          </a:p>
        </p:txBody>
      </p:sp>
      <p:sp>
        <p:nvSpPr>
          <p:cNvPr id="137" name="Google Shape;13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You have to read the PINx register</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unsigned char ch;</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ch = PINA;</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a:solidFill>
                  <a:srgbClr val="76923C"/>
                </a:solidFill>
                <a:latin typeface="Calibri"/>
                <a:ea typeface="Calibri"/>
                <a:cs typeface="Calibri"/>
                <a:sym typeface="Calibri"/>
              </a:rPr>
              <a:t>What to do if only some of the pins are configured as input ??</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E36C09"/>
              </a:buClr>
              <a:buFont typeface="Calibri"/>
              <a:buNone/>
            </a:pPr>
            <a:r>
              <a:rPr lang="en-US" sz="4400" b="0" i="0" u="none" strike="noStrike" cap="none">
                <a:solidFill>
                  <a:srgbClr val="E36C09"/>
                </a:solidFill>
                <a:latin typeface="Calibri"/>
                <a:ea typeface="Calibri"/>
                <a:cs typeface="Calibri"/>
                <a:sym typeface="Calibri"/>
              </a:rPr>
              <a:t>Output</a:t>
            </a:r>
            <a:endParaRPr sz="4400" b="0" i="0" u="none" strike="noStrike" cap="none">
              <a:solidFill>
                <a:srgbClr val="E36C09"/>
              </a:solidFill>
              <a:latin typeface="Calibri"/>
              <a:ea typeface="Calibri"/>
              <a:cs typeface="Calibri"/>
              <a:sym typeface="Calibri"/>
            </a:endParaRPr>
          </a:p>
        </p:txBody>
      </p:sp>
      <p:sp>
        <p:nvSpPr>
          <p:cNvPr id="143" name="Google Shape;14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You have to use the PORTx register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PORTB = 0b11111111;</a:t>
            </a:r>
            <a:endParaRPr/>
          </a:p>
          <a:p>
            <a:pPr marL="342900" marR="0" lvl="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rgbClr val="76923C"/>
              </a:buClr>
              <a:buSzPts val="3200"/>
              <a:buFont typeface="Arial"/>
              <a:buChar char="•"/>
            </a:pPr>
            <a:r>
              <a:rPr lang="en-US" sz="3200" b="1" i="0" u="none" strike="noStrike" cap="none">
                <a:solidFill>
                  <a:srgbClr val="76923C"/>
                </a:solidFill>
                <a:latin typeface="Calibri"/>
                <a:ea typeface="Calibri"/>
                <a:cs typeface="Calibri"/>
                <a:sym typeface="Calibri"/>
              </a:rPr>
              <a:t>What to do if only some of the pins are configured as output ?? </a:t>
            </a:r>
            <a:br>
              <a:rPr lang="en-US" sz="3200" b="0" i="0" u="none" strike="noStrike" cap="none">
                <a:solidFill>
                  <a:schemeClr val="dk1"/>
                </a:solidFill>
                <a:latin typeface="Calibri"/>
                <a:ea typeface="Calibri"/>
                <a:cs typeface="Calibri"/>
                <a:sym typeface="Calibri"/>
              </a:rPr>
            </a:b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1027</Words>
  <Application>Microsoft Office PowerPoint</Application>
  <PresentationFormat>On-screen Show (4:3)</PresentationFormat>
  <Paragraphs>274</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Chiller</vt:lpstr>
      <vt:lpstr>Consolas</vt:lpstr>
      <vt:lpstr>Office Theme</vt:lpstr>
      <vt:lpstr>Microprocessors, Microcontrollers, and Embedded Systems</vt:lpstr>
      <vt:lpstr>BASIC I/O in ATmega32/16</vt:lpstr>
      <vt:lpstr>Ports for I/O</vt:lpstr>
      <vt:lpstr>I/O Ports of ATmega32 (AVR)</vt:lpstr>
      <vt:lpstr>Port Operation Registers</vt:lpstr>
      <vt:lpstr>Configuration</vt:lpstr>
      <vt:lpstr>C Code Example</vt:lpstr>
      <vt:lpstr>Input</vt:lpstr>
      <vt:lpstr>Output</vt:lpstr>
      <vt:lpstr>Write a simple program to set the port B to 0xFF</vt:lpstr>
      <vt:lpstr>C Code</vt:lpstr>
      <vt:lpstr>What will this code do ??</vt:lpstr>
      <vt:lpstr>Write a simple program to blink a LED on port B pin 0</vt:lpstr>
      <vt:lpstr>C Code</vt:lpstr>
      <vt:lpstr>Write a simple program to animate 8 LEDs connected to PORT B </vt:lpstr>
      <vt:lpstr>C Code</vt:lpstr>
      <vt:lpstr>Accurately Generating Delay</vt:lpstr>
      <vt:lpstr>Simple Input</vt:lpstr>
      <vt:lpstr>C Code</vt:lpstr>
      <vt:lpstr>Simple Counter</vt:lpstr>
      <vt:lpstr>C Code</vt:lpstr>
      <vt:lpstr>C Code</vt:lpstr>
      <vt:lpstr>C Code</vt:lpstr>
      <vt:lpstr>Write a program to read a byte from PORT A and write it to PORT B</vt:lpstr>
      <vt:lpstr>If input (taken from PORTC) is less than 100, send it to PORTB, otherwise, send it to PORTD  </vt:lpstr>
      <vt:lpstr>Write a program to read a byte from PORT A and write its upper nibble to PORT B (lower nibble) and lower nibble to PORT C (upper nibble)</vt:lpstr>
      <vt:lpstr>Discussions on push buttons</vt:lpstr>
      <vt:lpstr>Discussions on push buttons</vt:lpstr>
      <vt:lpstr>Pull Up Resistors</vt:lpstr>
      <vt:lpstr>A more deeper look</vt:lpstr>
      <vt:lpstr>A more deeper look</vt:lpstr>
      <vt:lpstr>A more deeper look</vt:lpstr>
      <vt:lpstr>A more deeper look</vt:lpstr>
      <vt:lpstr>Pull Down Resistor</vt:lpstr>
      <vt:lpstr>ATmega 32 has internal pull up resistors!!</vt:lpstr>
      <vt:lpstr>General Discussion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Microcontrollers, and Embedded Systems</dc:title>
  <cp:lastModifiedBy>Md. Iftekharul Islam Sakib</cp:lastModifiedBy>
  <cp:revision>8</cp:revision>
  <dcterms:modified xsi:type="dcterms:W3CDTF">2019-06-24T04:06:30Z</dcterms:modified>
</cp:coreProperties>
</file>