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17d65d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1f17d65d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f17d65d6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1f17d65d6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17d65d6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f17d65d6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f6d62b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ef6d62b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1ef6d62b4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f05bd17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f05bd17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1f05bd1757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f085449c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f085449c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1f085449c4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f05bd17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f05bd17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1f05bd175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085449c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085449c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1f085449c4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f085449c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f085449c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1f085449c4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f085449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f085449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1f085449c4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248396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 descr="C:\Users\samsung\Desktop\atmega.jpe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5400000">
            <a:off x="8458200" y="63246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eb.engr.oregonstate.edu/~traylor/ece473/lectures/interrupts.pdf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avrfreaks.net/forum/nested-interrupts-2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Microprocessors and Microcontrollers</a:t>
            </a:r>
            <a:endParaRPr sz="4400" b="0" i="0" u="none" strike="noStrike" cap="none" dirty="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371600" y="5334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Chiller" panose="04020404031007020602" pitchFamily="82" charset="0"/>
                <a:sym typeface="Calibri"/>
              </a:rPr>
              <a:t>CSE 315</a:t>
            </a:r>
            <a:endParaRPr b="1" dirty="0">
              <a:solidFill>
                <a:srgbClr val="FF0000"/>
              </a:solidFill>
              <a:latin typeface="Chiller" panose="04020404031007020602" pitchFamily="82" charset="0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Chiller" panose="04020404031007020602" pitchFamily="82" charset="0"/>
                <a:sym typeface="Calibri"/>
              </a:rPr>
              <a:t>Md. Iftekharul Islam Sakib</a:t>
            </a:r>
            <a:endParaRPr sz="3200" b="1" i="0" u="none" strike="noStrike" cap="none" dirty="0">
              <a:solidFill>
                <a:srgbClr val="FF0000"/>
              </a:solidFill>
              <a:latin typeface="Chiller" panose="04020404031007020602" pitchFamily="82" charset="0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Complete List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505278"/>
            <a:ext cx="7772400" cy="48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/>
          <p:nvPr/>
        </p:nvSpPr>
        <p:spPr>
          <a:xfrm>
            <a:off x="3048000" y="2590800"/>
            <a:ext cx="5867400" cy="289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30257" y="-29818"/>
                </a:lnTo>
              </a:path>
            </a:pathLst>
          </a:custGeom>
          <a:solidFill>
            <a:schemeClr val="lt1"/>
          </a:solidFill>
          <a:ln w="762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Vector No.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interrupt with a lower ‘Vector No’ will have a higher priority.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INT0 has a higher priority then INT1 and INT2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Complete List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505278"/>
            <a:ext cx="7772400" cy="48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/>
          <p:nvPr/>
        </p:nvSpPr>
        <p:spPr>
          <a:xfrm>
            <a:off x="3079425" y="3035075"/>
            <a:ext cx="5837700" cy="373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58430" y="-2476"/>
                </a:moveTo>
                <a:lnTo>
                  <a:pt x="-3672" y="-23024"/>
                </a:lnTo>
              </a:path>
            </a:pathLst>
          </a:custGeom>
          <a:solidFill>
            <a:schemeClr val="lt1"/>
          </a:solidFill>
          <a:ln w="762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Address</a:t>
            </a:r>
            <a:r>
              <a:rPr lang="en-US" sz="36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fixed memory location for a given interrupt handler.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E.g., in response to interrupt INT0, CPU runs instruction at $002.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the instruction is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JMP address (address of ISR)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Complete List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505278"/>
            <a:ext cx="7772400" cy="48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/>
          <p:nvPr/>
        </p:nvSpPr>
        <p:spPr>
          <a:xfrm>
            <a:off x="6096000" y="2971800"/>
            <a:ext cx="3048000" cy="236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990" y="58687"/>
                </a:moveTo>
                <a:lnTo>
                  <a:pt x="-45638" y="10632"/>
                </a:lnTo>
              </a:path>
            </a:pathLst>
          </a:custGeom>
          <a:solidFill>
            <a:schemeClr val="lt1"/>
          </a:solidFill>
          <a:ln w="762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names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be used with ISR</a:t>
            </a:r>
            <a:r>
              <a:rPr lang="en-US" sz="36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Complete List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505278"/>
            <a:ext cx="7772400" cy="48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1828800" y="4191000"/>
            <a:ext cx="2971800" cy="1905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18849" y="59224"/>
                </a:moveTo>
                <a:lnTo>
                  <a:pt x="155068" y="35311"/>
                </a:lnTo>
              </a:path>
            </a:pathLst>
          </a:custGeom>
          <a:solidFill>
            <a:schemeClr val="lt1"/>
          </a:solidFill>
          <a:ln w="762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sz="3600" b="0" i="0" u="none" strike="noStrike" cap="none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Steps to program an interrupt in C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header file &lt;avr\interrupt.h&gt;.</a:t>
            </a:r>
            <a:endParaRPr/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 macro ISR() to declare the interrupt handler and update IVT.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Configure details about the interrupt by setting relevant registers.</a:t>
            </a:r>
            <a:endParaRPr/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the specific interrupt.</a:t>
            </a:r>
            <a:endParaRPr/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the interrupt subsystem globally using sei().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ISR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Construct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990600" y="2819400"/>
            <a:ext cx="7696200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ISR(</a:t>
            </a:r>
            <a:r>
              <a:rPr lang="en-US" sz="3200" b="0" i="0" u="none" strike="noStrike" cap="none">
                <a:solidFill>
                  <a:srgbClr val="244061"/>
                </a:solidFill>
                <a:latin typeface="Consolas"/>
                <a:ea typeface="Consolas"/>
                <a:cs typeface="Consolas"/>
                <a:sym typeface="Consolas"/>
              </a:rPr>
              <a:t>interrupt vector name</a:t>
            </a:r>
            <a:r>
              <a:rPr lang="en-US" sz="3200" b="0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//to do logic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440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ISR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handle external interrupt 1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838200" y="2828836"/>
            <a:ext cx="739140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ISR(</a:t>
            </a:r>
            <a:r>
              <a:rPr lang="en-US" sz="400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INT1_vect)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4406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//to do logic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440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External Interrupts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724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external 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interrupts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0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1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2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29" descr="D:\Google Drive\TAKEN COURSE MATERIAL\CSE 315\ATmega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3800" y="1219200"/>
            <a:ext cx="4800600" cy="514398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/>
          <p:nvPr/>
        </p:nvSpPr>
        <p:spPr>
          <a:xfrm>
            <a:off x="4267200" y="4876800"/>
            <a:ext cx="1828800" cy="685800"/>
          </a:xfrm>
          <a:prstGeom prst="rect">
            <a:avLst/>
          </a:prstGeom>
          <a:noFill/>
          <a:ln w="63500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3810000" y="2209800"/>
            <a:ext cx="2209800" cy="381000"/>
          </a:xfrm>
          <a:prstGeom prst="rect">
            <a:avLst/>
          </a:prstGeom>
          <a:noFill/>
          <a:ln w="63500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External Interrupts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steps in using external interrupts.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/>
              <a:t>Specifying what types of event will trigger the interrupt (Step 3)</a:t>
            </a:r>
            <a:endParaRPr sz="3200"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Enabling the interrupt (Step </a:t>
            </a:r>
            <a:r>
              <a:rPr lang="en-US" sz="3200"/>
              <a:t>4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45720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Specifying Events that Trigger Interrupt (Step </a:t>
            </a:r>
            <a:r>
              <a:rPr lang="en-US"/>
              <a:t>3</a:t>
            </a: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registers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MCU Control Register (For INT0 and INT 1)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MCU Control and Status Register (For INT2)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685800" y="2362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72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INTERRUPT</a:t>
            </a:r>
            <a:endParaRPr sz="72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Specifying Events that Trigger Interrupt (Step </a:t>
            </a:r>
            <a:r>
              <a:rPr lang="en-US"/>
              <a:t>3</a:t>
            </a: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9725"/>
            <a:ext cx="9220200" cy="46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Specifying Events that Trigger Interrupt (Step </a:t>
            </a:r>
            <a:r>
              <a:rPr lang="en-US"/>
              <a:t>3</a:t>
            </a: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1524000"/>
            <a:ext cx="9220200" cy="46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3"/>
          <p:cNvSpPr/>
          <p:nvPr/>
        </p:nvSpPr>
        <p:spPr>
          <a:xfrm>
            <a:off x="3657600" y="4343400"/>
            <a:ext cx="5486400" cy="251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58430" y="-2476"/>
                </a:moveTo>
                <a:lnTo>
                  <a:pt x="9892" y="-32663"/>
                </a:lnTo>
              </a:path>
            </a:pathLst>
          </a:custGeom>
          <a:solidFill>
            <a:schemeClr val="lt1"/>
          </a:solidFill>
          <a:ln w="762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specify that INT1 is triggered on any change in pin D.3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MCUCR</a:t>
            </a:r>
            <a:r>
              <a:rPr lang="en-US" sz="2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(1&lt;&lt;</a:t>
            </a:r>
            <a:r>
              <a:rPr lang="en-US" sz="280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ISC10);</a:t>
            </a:r>
            <a:endParaRPr sz="28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Enabling the interrupt (Step </a:t>
            </a:r>
            <a:r>
              <a:rPr lang="en-US"/>
              <a:t>4</a:t>
            </a: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GICR (General Interrupt</a:t>
            </a:r>
            <a:r>
              <a:rPr lang="en-US"/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Register) register is used to enable external interrupts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enable Interrupt 1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A000A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GICR</a:t>
            </a:r>
            <a:r>
              <a:rPr lang="en-US" sz="280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(1&lt;&lt;</a:t>
            </a:r>
            <a:r>
              <a:rPr lang="en-US" sz="280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INT1);</a:t>
            </a:r>
            <a:r>
              <a:rPr lang="en-US" sz="280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800" b="0" i="0" u="none" strike="noStrike" cap="non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INT1 is defined in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io.h</a:t>
            </a:r>
            <a:endParaRPr sz="3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495800"/>
            <a:ext cx="8270523" cy="155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TOGGLE THE CONTENT OF PORT B</a:t>
            </a: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, WHENEVER A CERTAIN SENSOR CONNECTED TO YOUR SYSTEM GOES TO </a:t>
            </a:r>
            <a:r>
              <a:rPr lang="en-US" sz="3959" b="0" i="0" u="none" strike="noStrike" cap="non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LOW STATE</a:t>
            </a:r>
            <a:endParaRPr sz="3959" b="0" i="0" u="none" strike="noStrike" cap="none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176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&lt;avr/io.h&gt;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176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&lt;avr/interrupt.h&gt; </a:t>
            </a:r>
            <a:r>
              <a:rPr lang="en-US" sz="176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//STEP1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760" b="0" i="0" u="none" strike="noStrike" cap="non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A000A0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ISR(INT1_vect)</a:t>
            </a:r>
            <a:r>
              <a:rPr lang="en-US" sz="176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//STEP2</a:t>
            </a:r>
            <a:endParaRPr sz="1760" b="0" i="0" u="none" strike="noStrike" cap="non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008000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A000A0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	PORTB</a:t>
            </a:r>
            <a:r>
              <a:rPr lang="en-US" sz="176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~</a:t>
            </a:r>
            <a:r>
              <a:rPr lang="en-US" sz="176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PORTB;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A000A0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6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60" b="0" i="0" u="none" strike="noStrike" cap="none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main(</a:t>
            </a:r>
            <a:r>
              <a:rPr lang="en-US" sz="176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A000A0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	DDRB</a:t>
            </a:r>
            <a:r>
              <a:rPr lang="en-US" sz="176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0xFF;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A000A0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	PORTB</a:t>
            </a:r>
            <a:r>
              <a:rPr lang="en-US" sz="176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0b01010101;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A000A0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	GICR</a:t>
            </a:r>
            <a:r>
              <a:rPr lang="en-US" sz="176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(1&lt;&lt;</a:t>
            </a:r>
            <a:r>
              <a:rPr lang="en-US" sz="176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INT1);</a:t>
            </a:r>
            <a:r>
              <a:rPr lang="en-US" sz="176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6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//STEP3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A000A0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	MCUCR</a:t>
            </a:r>
            <a:r>
              <a:rPr lang="en-US" sz="176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76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MCUCR</a:t>
            </a:r>
            <a:r>
              <a:rPr lang="en-US" sz="176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&amp; 0b11110011;</a:t>
            </a:r>
            <a:r>
              <a:rPr lang="en-US" sz="176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//STEP4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A000A0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	sei();</a:t>
            </a:r>
            <a:r>
              <a:rPr lang="en-US" sz="176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//STEP5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76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while(1);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7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Disabling global interrupt</a:t>
            </a:r>
            <a:endParaRPr/>
          </a:p>
        </p:txBody>
      </p:sp>
      <p:sp>
        <p:nvSpPr>
          <p:cNvPr id="303" name="Google Shape;303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You typically turn off interrupts when you are doing a task that should not be interrupted.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One example is reading/writing 16-bit values like TCNT1.  (Details will be discussed when we study Timer)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</a:t>
            </a:r>
            <a:r>
              <a:rPr lang="en-US" i="1"/>
              <a:t>cli() </a:t>
            </a:r>
            <a:r>
              <a:rPr lang="en-US"/>
              <a:t>macro is used to disable all interrupts by clearing the global interrupt mask.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Nested Interrupts</a:t>
            </a:r>
            <a:endParaRPr/>
          </a:p>
        </p:txBody>
      </p:sp>
      <p:sp>
        <p:nvSpPr>
          <p:cNvPr id="311" name="Google Shape;311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global interrupt is disabled by hardware when an interrupt has occurred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so by default nested interrupt is disabled in ATmega32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Global interrupt is  set again by the RETI instruction to enable subsequent interrupts.  This is  done automatically by the compiler.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However to enable nested interrupts it can be enabled manually with the sei() in the ISR.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ISR Usage</a:t>
            </a:r>
            <a:endParaRPr/>
          </a:p>
        </p:txBody>
      </p:sp>
      <p:sp>
        <p:nvSpPr>
          <p:cNvPr id="319" name="Google Shape;319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understand how often the interrupt occurs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understand how much time it takes to service each interrupt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make sure there is enough time to service all interrupts and to still get work done in the main loop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Keep ISRs Short and Simple.  (short = short time, not short code length)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Do only what has to be done. Long ISRs may preclude others from being run</a:t>
            </a:r>
            <a:endParaRPr/>
          </a:p>
        </p:txBody>
      </p:sp>
      <p:sp>
        <p:nvSpPr>
          <p:cNvPr id="320" name="Google Shape;320;p3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of volatile</a:t>
            </a:r>
            <a:endParaRPr/>
          </a:p>
        </p:txBody>
      </p:sp>
      <p:sp>
        <p:nvSpPr>
          <p:cNvPr id="327" name="Google Shape;327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As ISRs are not called from main or any other function, it can not take argument or return any values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We have to use global variables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We must use volatile to declare such variables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why ??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of volatile</a:t>
            </a:r>
            <a:endParaRPr/>
          </a:p>
        </p:txBody>
      </p:sp>
      <p:sp>
        <p:nvSpPr>
          <p:cNvPr id="335" name="Google Shape;335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Compilers can optimize away some variables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It does so when it sees that the variable cannot be changed within the scope of the code it is looking at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variables changed by the ISR are outside the scope of main()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thus, they get optimized away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93978"/>
            <a:ext cx="8229600" cy="313840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Interrupts vs. Polling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of volatile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volatile uint8_t tick; //keep tick out of regs!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ISR(TIMER1_OVF_vect){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tick++; //increment my tick count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while(tick == 0x00)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	 bla, bla, bla...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4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45" name="Google Shape;345;p42"/>
          <p:cNvSpPr txBox="1"/>
          <p:nvPr/>
        </p:nvSpPr>
        <p:spPr>
          <a:xfrm>
            <a:off x="5237500" y="3375275"/>
            <a:ext cx="3220800" cy="18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36C09"/>
                </a:solidFill>
              </a:rPr>
              <a:t>Without volatile volatile modifier, -02 optimization removes tick because nothing in while loop can ever change tick</a:t>
            </a:r>
            <a:endParaRPr sz="1800">
              <a:solidFill>
                <a:srgbClr val="E36C0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</a:t>
            </a:r>
            <a:endParaRPr/>
          </a:p>
        </p:txBody>
      </p:sp>
      <p:sp>
        <p:nvSpPr>
          <p:cNvPr id="352" name="Google Shape;352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ATMega Datasheet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http://web.engr.oregonstate.edu/~traylor/ece473/lectures/interrupts.pdf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http://www.avrfreaks.net/forum/nested-interrupts-2</a:t>
            </a:r>
            <a:endParaRPr/>
          </a:p>
        </p:txBody>
      </p:sp>
      <p:sp>
        <p:nvSpPr>
          <p:cNvPr id="353" name="Google Shape;353;p4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/>
          <p:nvPr/>
        </p:nvSpPr>
        <p:spPr>
          <a:xfrm>
            <a:off x="2286000" y="76200"/>
            <a:ext cx="4855816" cy="6740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2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☺</a:t>
            </a:r>
            <a:endParaRPr sz="300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Interrupts vs. Polling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polling</a:t>
            </a:r>
            <a:endParaRPr/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CPU must continually check the device’s status.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interrupt</a:t>
            </a:r>
            <a:endParaRPr/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device will send an interrupt signal when needed.</a:t>
            </a:r>
            <a:endParaRPr/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response, the CPU will perform an interrupt service routine, and then resume its normal execution.</a:t>
            </a:r>
            <a:b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Interrupts vs. Polling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Efficiency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 several devices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Interrupt execution sequence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2218433" y="1371600"/>
            <a:ext cx="4630933" cy="5557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device issues an interrupt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2218433" y="2010668"/>
            <a:ext cx="4630933" cy="5557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finishes the current instruction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2218433" y="2649736"/>
            <a:ext cx="4630933" cy="5557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acknowledges the interrupt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2218433" y="3288804"/>
            <a:ext cx="4630933" cy="5557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saves its states and PC onto stack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2218433" y="3927872"/>
            <a:ext cx="4630933" cy="5557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loads the address of ISR onto PC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2218433" y="4566940"/>
            <a:ext cx="4630933" cy="5557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executes the ISR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2218433" y="5206008"/>
            <a:ext cx="4630933" cy="5557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retrieves its states and PC from stack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2218433" y="5845076"/>
            <a:ext cx="4630933" cy="5557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execution resumes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ATmega16 interrupt subsystem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82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ATmega16 has total 21 interrupts</a:t>
            </a:r>
            <a:endParaRPr/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focus on 1</a:t>
            </a:r>
            <a:r>
              <a:rPr lang="en-US" sz="3600"/>
              <a:t>6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them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external interrupts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timer interrupts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serial port interrupts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ADC interrupt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/>
              <a:t>1 SPI interrupt</a:t>
            </a:r>
            <a:endParaRPr sz="3200"/>
          </a:p>
        </p:txBody>
      </p:sp>
      <p:sp>
        <p:nvSpPr>
          <p:cNvPr id="147" name="Google Shape;147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ATmega16 interrupt subsystem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82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ATmega16 has total 21 interrupts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</a:t>
            </a:r>
            <a:r>
              <a:rPr lang="en-US"/>
              <a:t>5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others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reset interrupt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analogue comparator interrupt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TWI interrupt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memory interrupts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Complete List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505278"/>
            <a:ext cx="7772400" cy="48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Microsoft Office PowerPoint</Application>
  <PresentationFormat>On-screen Show (4:3)</PresentationFormat>
  <Paragraphs>225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Chiller</vt:lpstr>
      <vt:lpstr>Consolas</vt:lpstr>
      <vt:lpstr>Courier New</vt:lpstr>
      <vt:lpstr>Office Theme</vt:lpstr>
      <vt:lpstr>Microprocessors and Microcontrollers</vt:lpstr>
      <vt:lpstr>INTERRUPT</vt:lpstr>
      <vt:lpstr>Interrupts vs. Polling</vt:lpstr>
      <vt:lpstr>Interrupts vs. Polling</vt:lpstr>
      <vt:lpstr>Interrupts vs. Polling</vt:lpstr>
      <vt:lpstr>Interrupt execution sequence</vt:lpstr>
      <vt:lpstr>ATmega16 interrupt subsystem</vt:lpstr>
      <vt:lpstr>ATmega16 interrupt subsystem</vt:lpstr>
      <vt:lpstr>Complete List</vt:lpstr>
      <vt:lpstr>Complete List</vt:lpstr>
      <vt:lpstr>Complete List</vt:lpstr>
      <vt:lpstr>Complete List</vt:lpstr>
      <vt:lpstr>Complete List</vt:lpstr>
      <vt:lpstr>Steps to program an interrupt in C</vt:lpstr>
      <vt:lpstr>ISR</vt:lpstr>
      <vt:lpstr>ISR</vt:lpstr>
      <vt:lpstr>External Interrupts</vt:lpstr>
      <vt:lpstr>External Interrupts</vt:lpstr>
      <vt:lpstr>Specifying Events that Trigger Interrupt (Step 3)</vt:lpstr>
      <vt:lpstr>Specifying Events that Trigger Interrupt (Step 3)</vt:lpstr>
      <vt:lpstr>Specifying Events that Trigger Interrupt (Step 3)</vt:lpstr>
      <vt:lpstr>Enabling the interrupt (Step 4)</vt:lpstr>
      <vt:lpstr>TOGGLE THE CONTENT OF PORT B, WHENEVER A CERTAIN SENSOR CONNECTED TO YOUR SYSTEM GOES TO LOW STATE</vt:lpstr>
      <vt:lpstr>C Code</vt:lpstr>
      <vt:lpstr>Disabling global interrupt</vt:lpstr>
      <vt:lpstr>Nested Interrupts</vt:lpstr>
      <vt:lpstr>ISR Usage</vt:lpstr>
      <vt:lpstr>Use of volatile</vt:lpstr>
      <vt:lpstr>Use of volatile</vt:lpstr>
      <vt:lpstr>Use of volatile</vt:lpstr>
      <vt:lpstr>Resource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and Microcontrollers</dc:title>
  <cp:lastModifiedBy>Md. Iftekharul Islam Sakib</cp:lastModifiedBy>
  <cp:revision>2</cp:revision>
  <dcterms:modified xsi:type="dcterms:W3CDTF">2019-06-23T03:47:04Z</dcterms:modified>
</cp:coreProperties>
</file>