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90" r:id="rId14"/>
    <p:sldId id="288" r:id="rId15"/>
    <p:sldId id="268" r:id="rId16"/>
    <p:sldId id="269" r:id="rId17"/>
    <p:sldId id="270" r:id="rId18"/>
    <p:sldId id="271" r:id="rId19"/>
    <p:sldId id="272" r:id="rId20"/>
    <p:sldId id="273" r:id="rId21"/>
    <p:sldId id="287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5" r:id="rId34"/>
    <p:sldId id="292" r:id="rId35"/>
    <p:sldId id="297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8" r:id="rId46"/>
    <p:sldId id="303" r:id="rId47"/>
    <p:sldId id="305" r:id="rId48"/>
    <p:sldId id="306" r:id="rId49"/>
    <p:sldId id="307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467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761071-36DF-4FDE-967C-5D147FA9F14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612" y="1432223"/>
            <a:ext cx="10483402" cy="3035808"/>
          </a:xfrm>
        </p:spPr>
        <p:txBody>
          <a:bodyPr/>
          <a:lstStyle/>
          <a:p>
            <a:r>
              <a:rPr lang="en-US" dirty="0"/>
              <a:t>Using ADC in atmega32</a:t>
            </a:r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B0CC59D4-7C72-4B10-BAF8-F28FA70B22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4980" y="446803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CSE 315</a:t>
            </a:r>
            <a:endParaRPr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Md. Iftekharul Islam Sakib</a:t>
            </a:r>
            <a:endParaRPr sz="3200" b="1" i="0" u="none" strike="noStrike" cap="none" dirty="0">
              <a:solidFill>
                <a:srgbClr val="FF0000"/>
              </a:solidFill>
              <a:latin typeface="Chiller" panose="04020404031007020602" pitchFamily="8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the sampled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25"/>
            <a:ext cx="7929009" cy="5544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3" y="4267419"/>
            <a:ext cx="5655813" cy="13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the sampled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196314"/>
            <a:ext cx="8727295" cy="56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</a:t>
            </a:r>
            <a:r>
              <a:rPr lang="en-US" dirty="0" err="1"/>
              <a:t>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305" y="1224643"/>
            <a:ext cx="11609695" cy="537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637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90" y="2253803"/>
            <a:ext cx="10104904" cy="1867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498600"/>
            <a:ext cx="9582251" cy="7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an ADC and a digital input pin?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3" y="2235021"/>
            <a:ext cx="348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ADC in ATmega32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ADC has a 10-bit resolution.</a:t>
            </a:r>
          </a:p>
          <a:p>
            <a:pPr lvl="1"/>
            <a:r>
              <a:rPr lang="en-US" dirty="0"/>
              <a:t>The binary output has n = 10 bits</a:t>
            </a:r>
          </a:p>
          <a:p>
            <a:r>
              <a:rPr lang="en-US" dirty="0"/>
              <a:t>The ADC has 8 input channels</a:t>
            </a:r>
          </a:p>
          <a:p>
            <a:pPr lvl="1"/>
            <a:r>
              <a:rPr lang="en-US" dirty="0"/>
              <a:t>Analogue input can come from </a:t>
            </a:r>
            <a:r>
              <a:rPr lang="en-US" dirty="0">
                <a:solidFill>
                  <a:srgbClr val="FF0000"/>
                </a:solidFill>
              </a:rPr>
              <a:t>8 different sources</a:t>
            </a:r>
          </a:p>
          <a:p>
            <a:pPr lvl="1"/>
            <a:r>
              <a:rPr lang="en-US" dirty="0"/>
              <a:t>However, it performs conversion on </a:t>
            </a:r>
            <a:r>
              <a:rPr lang="en-US" dirty="0">
                <a:solidFill>
                  <a:srgbClr val="FF0000"/>
                </a:solidFill>
              </a:rPr>
              <a:t>only one channel </a:t>
            </a:r>
            <a:r>
              <a:rPr lang="en-US" dirty="0"/>
              <a:t>at a time</a:t>
            </a:r>
          </a:p>
          <a:p>
            <a:r>
              <a:rPr lang="en-US" dirty="0"/>
              <a:t>If default reference voltage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 = 5V is used</a:t>
            </a:r>
          </a:p>
          <a:p>
            <a:pPr lvl="1"/>
            <a:r>
              <a:rPr lang="en-US" dirty="0"/>
              <a:t>step size: 5 V/1024 = 4.88mV</a:t>
            </a:r>
          </a:p>
          <a:p>
            <a:r>
              <a:rPr lang="en-US" dirty="0"/>
              <a:t>The clock rate of the ADC can be different from the CPU clock rate</a:t>
            </a:r>
          </a:p>
          <a:p>
            <a:pPr lvl="1"/>
            <a:r>
              <a:rPr lang="en-US" dirty="0"/>
              <a:t>One ADC conversion takes 13 ADC cycles</a:t>
            </a:r>
          </a:p>
          <a:p>
            <a:pPr lvl="1"/>
            <a:r>
              <a:rPr lang="en-US" dirty="0"/>
              <a:t>An ADC </a:t>
            </a:r>
            <a:r>
              <a:rPr lang="en-US" dirty="0" err="1"/>
              <a:t>prescaler</a:t>
            </a:r>
            <a:r>
              <a:rPr lang="en-US" dirty="0"/>
              <a:t> will decide the ADC clock rate</a:t>
            </a:r>
          </a:p>
        </p:txBody>
      </p:sp>
    </p:spTree>
    <p:extLst>
      <p:ext uri="{BB962C8B-B14F-4D97-AF65-F5344CB8AC3E}">
        <p14:creationId xmlns:p14="http://schemas.microsoft.com/office/powerpoint/2010/main" val="336757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39" y="721218"/>
            <a:ext cx="7652381" cy="61367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8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35" y="180303"/>
            <a:ext cx="9591666" cy="6524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4" y="91949"/>
            <a:ext cx="10058400" cy="899668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relevant ADC registers?</a:t>
            </a:r>
          </a:p>
          <a:p>
            <a:pPr lvl="1"/>
            <a:r>
              <a:rPr lang="en-US" dirty="0"/>
              <a:t>ADCMUX</a:t>
            </a:r>
          </a:p>
          <a:p>
            <a:pPr lvl="1"/>
            <a:r>
              <a:rPr lang="en-US" dirty="0"/>
              <a:t>ADCH/ADCL</a:t>
            </a:r>
          </a:p>
          <a:p>
            <a:pPr lvl="1"/>
            <a:r>
              <a:rPr lang="en-US" dirty="0"/>
              <a:t>ADCCSRA</a:t>
            </a:r>
          </a:p>
          <a:p>
            <a:pPr lvl="1"/>
            <a:r>
              <a:rPr lang="en-US" dirty="0"/>
              <a:t>SFIOR</a:t>
            </a:r>
          </a:p>
          <a:p>
            <a:r>
              <a:rPr lang="en-US" dirty="0"/>
              <a:t>What are the steps to use the ADC?</a:t>
            </a:r>
          </a:p>
          <a:p>
            <a:r>
              <a:rPr lang="en-US" dirty="0"/>
              <a:t>How to use ADC interrupt?</a:t>
            </a:r>
          </a:p>
        </p:txBody>
      </p:sp>
    </p:spTree>
    <p:extLst>
      <p:ext uri="{BB962C8B-B14F-4D97-AF65-F5344CB8AC3E}">
        <p14:creationId xmlns:p14="http://schemas.microsoft.com/office/powerpoint/2010/main" val="214261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72210" cy="899668"/>
          </a:xfrm>
        </p:spPr>
        <p:txBody>
          <a:bodyPr>
            <a:normAutofit/>
          </a:bodyPr>
          <a:lstStyle/>
          <a:p>
            <a:r>
              <a:rPr lang="fr-FR" sz="4800" dirty="0"/>
              <a:t>ADC Multiplexer </a:t>
            </a:r>
            <a:r>
              <a:rPr lang="fr-FR" sz="4800" dirty="0" err="1"/>
              <a:t>Selection</a:t>
            </a:r>
            <a:r>
              <a:rPr lang="fr-FR" sz="4800" dirty="0"/>
              <a:t> </a:t>
            </a:r>
            <a:r>
              <a:rPr lang="fr-FR" sz="4800" dirty="0" err="1"/>
              <a:t>Register</a:t>
            </a:r>
            <a:r>
              <a:rPr lang="fr-FR" sz="4800" dirty="0"/>
              <a:t> (ADCMUX)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24" y="1914931"/>
            <a:ext cx="11549733" cy="28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4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ADC?</a:t>
            </a:r>
          </a:p>
          <a:p>
            <a:r>
              <a:rPr lang="en-US" dirty="0"/>
              <a:t>What is ADC?</a:t>
            </a:r>
          </a:p>
          <a:p>
            <a:r>
              <a:rPr lang="en-US" dirty="0"/>
              <a:t>ADC in ATmega32</a:t>
            </a:r>
          </a:p>
          <a:p>
            <a:r>
              <a:rPr lang="en-US" dirty="0"/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174656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reference voltage 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endParaRPr lang="en-US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15" y="1384300"/>
            <a:ext cx="11293496" cy="53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Recommended connection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0" y="1384300"/>
            <a:ext cx="8536585" cy="52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4968095" cy="89966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input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0"/>
            <a:ext cx="508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input 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30" y="1640114"/>
            <a:ext cx="104687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9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ADCH &amp; ADCL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endParaRPr lang="en-US" dirty="0"/>
          </a:p>
          <a:p>
            <a:pPr lvl="1"/>
            <a:r>
              <a:rPr lang="en-US" dirty="0"/>
              <a:t>When retrieving digital output, register </a:t>
            </a:r>
            <a:r>
              <a:rPr lang="en-US" dirty="0">
                <a:solidFill>
                  <a:srgbClr val="FF0000"/>
                </a:solidFill>
              </a:rPr>
              <a:t>ADCL</a:t>
            </a:r>
            <a:r>
              <a:rPr lang="en-US" dirty="0"/>
              <a:t> must be read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, before register ADCH.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4300"/>
            <a:ext cx="10679908" cy="32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ADC Control and Status Register (ADCCSRA)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9" y="1208315"/>
            <a:ext cx="9714266" cy="5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195614"/>
            <a:ext cx="8915981" cy="55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Special Function IO Register (SFIOR)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3" y="1307026"/>
            <a:ext cx="9881634" cy="54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the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45663"/>
            <a:ext cx="8233809" cy="54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30325"/>
            <a:ext cx="10553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MCU is a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  <a:r>
              <a:rPr lang="en-US" dirty="0"/>
              <a:t> processor</a:t>
            </a:r>
          </a:p>
          <a:p>
            <a:pPr lvl="1"/>
            <a:r>
              <a:rPr lang="en-US" dirty="0"/>
              <a:t>Works with binary data</a:t>
            </a:r>
          </a:p>
          <a:p>
            <a:pPr lvl="2"/>
            <a:r>
              <a:rPr lang="en-US" dirty="0"/>
              <a:t>Just 2 voltage levels</a:t>
            </a:r>
          </a:p>
          <a:p>
            <a:r>
              <a:rPr lang="en-US" dirty="0"/>
              <a:t>MCU needs to collect </a:t>
            </a:r>
            <a:r>
              <a:rPr lang="en-US" u="sng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from the real world</a:t>
            </a:r>
          </a:p>
          <a:p>
            <a:pPr lvl="1"/>
            <a:r>
              <a:rPr lang="en-US" dirty="0"/>
              <a:t>Temperature, Pressure, Humidity, Sound …</a:t>
            </a:r>
          </a:p>
          <a:p>
            <a:pPr lvl="2"/>
            <a:r>
              <a:rPr lang="en-US" dirty="0"/>
              <a:t>Continuous property</a:t>
            </a:r>
          </a:p>
          <a:p>
            <a:pPr lvl="2"/>
            <a:r>
              <a:rPr lang="en-US" dirty="0"/>
              <a:t>Infinite possible values</a:t>
            </a:r>
          </a:p>
          <a:p>
            <a:r>
              <a:rPr lang="en-US" dirty="0"/>
              <a:t>Why do we collect information?</a:t>
            </a:r>
          </a:p>
          <a:p>
            <a:pPr lvl="1"/>
            <a:r>
              <a:rPr lang="en-US" dirty="0"/>
              <a:t>To analyze the situation </a:t>
            </a:r>
          </a:p>
          <a:p>
            <a:pPr lvl="1"/>
            <a:r>
              <a:rPr lang="en-US" dirty="0"/>
              <a:t>To take appropriate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4300"/>
            <a:ext cx="7798381" cy="5393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4755" y="1726065"/>
            <a:ext cx="784305" cy="432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97" y="4283797"/>
            <a:ext cx="270456" cy="30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97" y="4327301"/>
            <a:ext cx="187149" cy="2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0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0"/>
            <a:ext cx="10317917" cy="67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Using ADC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52538"/>
            <a:ext cx="9409466" cy="55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3" y="107152"/>
            <a:ext cx="10249463" cy="67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03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0" y="1976728"/>
            <a:ext cx="11077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9" y="2092637"/>
            <a:ext cx="10765837" cy="27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LM34 to AVR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98599"/>
            <a:ext cx="10058400" cy="47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LM34 to AVR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the internal 2.56 V reference voltage</a:t>
            </a:r>
          </a:p>
          <a:p>
            <a:pPr lvl="1"/>
            <a:r>
              <a:rPr lang="en-US" dirty="0"/>
              <a:t>step size would be 2.56 V/1024 = 2.5 mV</a:t>
            </a:r>
          </a:p>
          <a:p>
            <a:pPr lvl="1"/>
            <a:r>
              <a:rPr lang="en-US" dirty="0"/>
              <a:t>This makes the binary output of the ADC four times the real temperature</a:t>
            </a:r>
          </a:p>
          <a:p>
            <a:pPr lvl="1"/>
            <a:r>
              <a:rPr lang="en-US" dirty="0"/>
              <a:t>Divide the binary output by 4 to get the real temperature</a:t>
            </a:r>
          </a:p>
        </p:txBody>
      </p:sp>
    </p:spTree>
    <p:extLst>
      <p:ext uri="{BB962C8B-B14F-4D97-AF65-F5344CB8AC3E}">
        <p14:creationId xmlns:p14="http://schemas.microsoft.com/office/powerpoint/2010/main" val="467893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LM34 to AVR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515" y="1384300"/>
            <a:ext cx="8819454" cy="50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11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LM34 to AVR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498601"/>
            <a:ext cx="10058400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//standard AVR header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 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DDRB = 0xFF; 		//make Port B an output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ADCSRA = 0x87; 		//make ADC enable and select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/128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ADMUX = 0xE0; 		//2.56 V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and ADCO single-ended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   		//data will be left-justified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(1 ){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ADCSRA |= (l&lt;&lt;ADSC);	 	//start conversion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while((ADCSRA &amp; (l&lt;&lt;ADI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))==0); 	//wait for end of conversion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PORTB = ADCH; 			//give the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byte to PORTB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2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to collect information?</a:t>
            </a:r>
          </a:p>
          <a:p>
            <a:pPr lvl="1"/>
            <a:r>
              <a:rPr lang="en-US" dirty="0"/>
              <a:t>Sensors: Convert physical property into </a:t>
            </a:r>
            <a:r>
              <a:rPr lang="en-US" dirty="0">
                <a:solidFill>
                  <a:srgbClr val="FF0000"/>
                </a:solidFill>
              </a:rPr>
              <a:t>analog</a:t>
            </a:r>
            <a:r>
              <a:rPr lang="en-US" dirty="0"/>
              <a:t> signal</a:t>
            </a:r>
          </a:p>
          <a:p>
            <a:pPr lvl="2"/>
            <a:r>
              <a:rPr lang="en-US" dirty="0"/>
              <a:t>Voltage, Current, Resistance, …</a:t>
            </a:r>
          </a:p>
          <a:p>
            <a:r>
              <a:rPr lang="en-US" dirty="0"/>
              <a:t>How can MCU recognize </a:t>
            </a:r>
            <a:r>
              <a:rPr lang="en-US"/>
              <a:t>these signal?</a:t>
            </a:r>
            <a:endParaRPr lang="en-US" dirty="0"/>
          </a:p>
          <a:p>
            <a:pPr lvl="1"/>
            <a:r>
              <a:rPr lang="en-US" dirty="0"/>
              <a:t>Need to convert into digital data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Approximation</a:t>
            </a:r>
          </a:p>
          <a:p>
            <a:pPr lvl="1"/>
            <a:r>
              <a:rPr lang="en-US" dirty="0"/>
              <a:t>Need something special!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43" y="3552086"/>
            <a:ext cx="4181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trigger logic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1583609"/>
            <a:ext cx="10668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0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Trigger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98600"/>
            <a:ext cx="10524933" cy="42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8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Timer: Normal vs. CTC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72558"/>
            <a:ext cx="11196362" cy="34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8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85" y="2761337"/>
            <a:ext cx="6759245" cy="4000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sample an analog signal @ 20 kHz sampling frequency</a:t>
            </a:r>
          </a:p>
          <a:p>
            <a:r>
              <a:rPr lang="en-US" dirty="0"/>
              <a:t>The only way to do this correctly </a:t>
            </a:r>
          </a:p>
          <a:p>
            <a:pPr lvl="1"/>
            <a:r>
              <a:rPr lang="en-US" dirty="0"/>
              <a:t>use auto-triggering with exact time intervals</a:t>
            </a:r>
          </a:p>
          <a:p>
            <a:r>
              <a:rPr lang="en-US" dirty="0"/>
              <a:t>Let’s see how can we do this using Timer0</a:t>
            </a:r>
          </a:p>
        </p:txBody>
      </p:sp>
    </p:spTree>
    <p:extLst>
      <p:ext uri="{BB962C8B-B14F-4D97-AF65-F5344CB8AC3E}">
        <p14:creationId xmlns:p14="http://schemas.microsoft.com/office/powerpoint/2010/main" val="30486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</a:p>
          <a:p>
            <a:pPr lvl="1"/>
            <a:r>
              <a:rPr lang="en-US" dirty="0"/>
              <a:t>system clock frequency = 16 MHz </a:t>
            </a:r>
          </a:p>
          <a:p>
            <a:pPr lvl="1"/>
            <a:r>
              <a:rPr lang="en-US" dirty="0"/>
              <a:t>Timer0 </a:t>
            </a:r>
            <a:r>
              <a:rPr lang="en-US" dirty="0" err="1"/>
              <a:t>prescaler</a:t>
            </a:r>
            <a:r>
              <a:rPr lang="en-US" dirty="0"/>
              <a:t> = 8</a:t>
            </a:r>
          </a:p>
          <a:p>
            <a:r>
              <a:rPr lang="en-US" dirty="0"/>
              <a:t>To ensure 20 kHz sampling frequency</a:t>
            </a:r>
          </a:p>
          <a:p>
            <a:pPr lvl="1"/>
            <a:r>
              <a:rPr lang="en-US" dirty="0"/>
              <a:t>Time between successive ADC conversions?</a:t>
            </a:r>
          </a:p>
          <a:p>
            <a:pPr lvl="2"/>
            <a:r>
              <a:rPr lang="en-US" dirty="0"/>
              <a:t>50us</a:t>
            </a:r>
          </a:p>
          <a:p>
            <a:pPr lvl="1"/>
            <a:r>
              <a:rPr lang="en-US" dirty="0"/>
              <a:t>Use Timer0 to trigger ADC every 50us</a:t>
            </a:r>
          </a:p>
          <a:p>
            <a:pPr lvl="1"/>
            <a:r>
              <a:rPr lang="en-US" dirty="0"/>
              <a:t>How to trigger Timer0 compare match every 50us?</a:t>
            </a:r>
          </a:p>
          <a:p>
            <a:pPr lvl="2"/>
            <a:r>
              <a:rPr lang="en-US" dirty="0"/>
              <a:t>Need to count?</a:t>
            </a:r>
          </a:p>
          <a:p>
            <a:pPr lvl="3"/>
            <a:r>
              <a:rPr lang="en-US" dirty="0"/>
              <a:t>50us/(8/16000000) = 100</a:t>
            </a:r>
          </a:p>
          <a:p>
            <a:pPr lvl="3"/>
            <a:r>
              <a:rPr lang="en-US" dirty="0"/>
              <a:t>From 0 to 99</a:t>
            </a:r>
          </a:p>
          <a:p>
            <a:pPr lvl="3"/>
            <a:r>
              <a:rPr lang="en-US" dirty="0"/>
              <a:t>Set OCR0 = 99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07" y="4566470"/>
            <a:ext cx="7014693" cy="21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Timer0 compare match trigger every 50us</a:t>
            </a:r>
          </a:p>
          <a:p>
            <a:pPr lvl="2"/>
            <a:r>
              <a:rPr lang="en-US" dirty="0"/>
              <a:t>Need to count?</a:t>
            </a:r>
          </a:p>
          <a:p>
            <a:pPr lvl="2"/>
            <a:r>
              <a:rPr lang="en-US" dirty="0"/>
              <a:t>50us/(8/16000000) = 100</a:t>
            </a:r>
          </a:p>
          <a:p>
            <a:pPr lvl="2"/>
            <a:r>
              <a:rPr lang="en-US" dirty="0"/>
              <a:t>From 0 to 99</a:t>
            </a:r>
          </a:p>
          <a:p>
            <a:pPr lvl="2"/>
            <a:r>
              <a:rPr lang="en-US" dirty="0"/>
              <a:t>Set OCR0 = 99</a:t>
            </a:r>
          </a:p>
          <a:p>
            <a:pPr lvl="2"/>
            <a:r>
              <a:rPr lang="en-US" dirty="0"/>
              <a:t>Why 99 instead of 100 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6" y="3973167"/>
            <a:ext cx="11761120" cy="16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select ADC </a:t>
            </a:r>
            <a:r>
              <a:rPr lang="en-US" dirty="0" err="1"/>
              <a:t>prescaler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properly</a:t>
            </a:r>
          </a:p>
          <a:p>
            <a:pPr lvl="1"/>
            <a:r>
              <a:rPr lang="en-US" dirty="0"/>
              <a:t>ADC conversion must be completed before next Timer0 compare match occur</a:t>
            </a:r>
          </a:p>
          <a:p>
            <a:r>
              <a:rPr lang="en-US" dirty="0"/>
              <a:t>One auto triggered ADC conversion time takes 13.5 ADC cycles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4" y="3213795"/>
            <a:ext cx="9917934" cy="30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3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select ADC </a:t>
            </a:r>
            <a:r>
              <a:rPr lang="en-US" dirty="0" err="1"/>
              <a:t>prescaler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properly</a:t>
            </a:r>
          </a:p>
          <a:p>
            <a:pPr lvl="1"/>
            <a:r>
              <a:rPr lang="en-US" dirty="0"/>
              <a:t>ADC conversion must be completed before next Timer0 compare match occur</a:t>
            </a:r>
          </a:p>
          <a:p>
            <a:r>
              <a:rPr lang="en-US" dirty="0"/>
              <a:t>One auto triggered ADC conversion time takes 13.5 ADC cycles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92" y="3020904"/>
            <a:ext cx="8305972" cy="32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fit in to 50us window we can select </a:t>
            </a:r>
            <a:r>
              <a:rPr lang="en-US" dirty="0" err="1"/>
              <a:t>prescaller</a:t>
            </a:r>
            <a:r>
              <a:rPr lang="en-US" dirty="0"/>
              <a:t> up to 32</a:t>
            </a:r>
          </a:p>
          <a:p>
            <a:r>
              <a:rPr lang="en-US" dirty="0"/>
              <a:t>Gives enough time to </a:t>
            </a:r>
          </a:p>
          <a:p>
            <a:pPr lvl="1"/>
            <a:r>
              <a:rPr lang="en-US" dirty="0"/>
              <a:t>Complete auto triggered ADC cycle</a:t>
            </a:r>
          </a:p>
          <a:p>
            <a:pPr lvl="1"/>
            <a:r>
              <a:rPr lang="en-US" dirty="0"/>
              <a:t>Clear Timer0 compare match flag</a:t>
            </a:r>
          </a:p>
          <a:p>
            <a:pPr lvl="1"/>
            <a:r>
              <a:rPr lang="en-US" dirty="0"/>
              <a:t>Store ADC value within one sample period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67" y="3734873"/>
            <a:ext cx="7616033" cy="2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8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93358" y="1318294"/>
            <a:ext cx="7835510" cy="5359400"/>
            <a:chOff x="4656997" y="1354911"/>
            <a:chExt cx="7535003" cy="51682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6997" y="1354911"/>
              <a:ext cx="7535003" cy="516823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306096" y="3926151"/>
              <a:ext cx="141668" cy="169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3733972" cy="4673600"/>
          </a:xfrm>
        </p:spPr>
        <p:txBody>
          <a:bodyPr/>
          <a:lstStyle/>
          <a:p>
            <a:r>
              <a:rPr lang="en-US" dirty="0"/>
              <a:t>ADC </a:t>
            </a:r>
            <a:r>
              <a:rPr lang="en-US" dirty="0" err="1"/>
              <a:t>prescaller</a:t>
            </a:r>
            <a:r>
              <a:rPr lang="en-US" dirty="0"/>
              <a:t> = 32</a:t>
            </a:r>
          </a:p>
          <a:p>
            <a:r>
              <a:rPr lang="en-US" dirty="0"/>
              <a:t>Gives enough time to </a:t>
            </a:r>
          </a:p>
          <a:p>
            <a:pPr lvl="1"/>
            <a:r>
              <a:rPr lang="en-US" dirty="0"/>
              <a:t>Complete auto triggered ADC cycle</a:t>
            </a:r>
          </a:p>
          <a:p>
            <a:pPr lvl="1"/>
            <a:r>
              <a:rPr lang="en-US" dirty="0"/>
              <a:t>Clear Timer0 compare match flag</a:t>
            </a:r>
          </a:p>
          <a:p>
            <a:pPr lvl="1"/>
            <a:r>
              <a:rPr lang="en-US" dirty="0"/>
              <a:t>Store ADC value within one sample period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900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67" y="1343026"/>
            <a:ext cx="7257387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5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code for Atmega328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http://www.embedds.com/adc-on-atmega328-part-2/</a:t>
            </a:r>
          </a:p>
        </p:txBody>
      </p:sp>
    </p:spTree>
    <p:extLst>
      <p:ext uri="{BB962C8B-B14F-4D97-AF65-F5344CB8AC3E}">
        <p14:creationId xmlns:p14="http://schemas.microsoft.com/office/powerpoint/2010/main" val="30575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ADC: Quick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A-to-D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related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Sampling (Approximating the X-axis)</a:t>
            </a:r>
          </a:p>
          <a:p>
            <a:pPr lvl="1"/>
            <a:r>
              <a:rPr lang="en-US" dirty="0"/>
              <a:t>the analogue signal is extracted at </a:t>
            </a:r>
            <a:r>
              <a:rPr lang="en-US" dirty="0">
                <a:solidFill>
                  <a:srgbClr val="FF0000"/>
                </a:solidFill>
              </a:rPr>
              <a:t>regularly</a:t>
            </a:r>
            <a:r>
              <a:rPr lang="en-US" dirty="0"/>
              <a:t> spaced time instants</a:t>
            </a:r>
          </a:p>
          <a:p>
            <a:pPr lvl="1"/>
            <a:r>
              <a:rPr lang="en-US" dirty="0"/>
              <a:t>the samples have 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en-US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Quantization (Approximating the Y-axis)</a:t>
            </a:r>
          </a:p>
          <a:p>
            <a:pPr lvl="1"/>
            <a:r>
              <a:rPr lang="en-US" dirty="0"/>
              <a:t>the samples are quantized to </a:t>
            </a:r>
            <a:r>
              <a:rPr lang="en-US" dirty="0">
                <a:solidFill>
                  <a:srgbClr val="FF0000"/>
                </a:solidFill>
              </a:rPr>
              <a:t>discrete levels</a:t>
            </a:r>
          </a:p>
          <a:p>
            <a:pPr lvl="1"/>
            <a:r>
              <a:rPr lang="en-US" dirty="0"/>
              <a:t>each sample is represented as a </a:t>
            </a: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 analogue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2" y="1312625"/>
            <a:ext cx="8581344" cy="55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the sampled signal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200303"/>
            <a:ext cx="9119181" cy="5635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6457" y="1712686"/>
            <a:ext cx="2496457" cy="145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2583</TotalTime>
  <Words>775</Words>
  <Application>Microsoft Office PowerPoint</Application>
  <PresentationFormat>Widescreen</PresentationFormat>
  <Paragraphs>165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Chiller</vt:lpstr>
      <vt:lpstr>Consolas</vt:lpstr>
      <vt:lpstr>Rockwell</vt:lpstr>
      <vt:lpstr>Rockwell Condensed</vt:lpstr>
      <vt:lpstr>Wingdings</vt:lpstr>
      <vt:lpstr>Wood Type</vt:lpstr>
      <vt:lpstr>Using ADC in atmega32</vt:lpstr>
      <vt:lpstr>Learning objective</vt:lpstr>
      <vt:lpstr>Recap</vt:lpstr>
      <vt:lpstr>ReCAP</vt:lpstr>
      <vt:lpstr>Typical embedded application</vt:lpstr>
      <vt:lpstr>ADC: Quick review</vt:lpstr>
      <vt:lpstr>A-to-D conversion</vt:lpstr>
      <vt:lpstr>Sampling an analogue signal</vt:lpstr>
      <vt:lpstr>Quantizing the sampled signal</vt:lpstr>
      <vt:lpstr>Quantizing the sampled signal</vt:lpstr>
      <vt:lpstr>Quantizing the sampled signal</vt:lpstr>
      <vt:lpstr>8-bit adc</vt:lpstr>
      <vt:lpstr>example</vt:lpstr>
      <vt:lpstr>A question</vt:lpstr>
      <vt:lpstr>The ADC in ATmega32</vt:lpstr>
      <vt:lpstr>Relevant pins</vt:lpstr>
      <vt:lpstr>Block diagram</vt:lpstr>
      <vt:lpstr>Main aspects</vt:lpstr>
      <vt:lpstr>ADC Multiplexer Selection Register (ADCMUX)</vt:lpstr>
      <vt:lpstr>Selecting reference voltage Vref</vt:lpstr>
      <vt:lpstr>ADC Recommended connection</vt:lpstr>
      <vt:lpstr>Selecting input source</vt:lpstr>
      <vt:lpstr>Selecting input source</vt:lpstr>
      <vt:lpstr>ADCH &amp; ADCL registers</vt:lpstr>
      <vt:lpstr>ADC Control and Status Register (ADCCSRA)</vt:lpstr>
      <vt:lpstr>ADC clock</vt:lpstr>
      <vt:lpstr>Special Function IO Register (SFIOR)</vt:lpstr>
      <vt:lpstr>Steps to use the ADC</vt:lpstr>
      <vt:lpstr>Simple Example</vt:lpstr>
      <vt:lpstr>Simple Example</vt:lpstr>
      <vt:lpstr>PowerPoint Presentation</vt:lpstr>
      <vt:lpstr>Simple Example: Using ADC interrupt</vt:lpstr>
      <vt:lpstr>PowerPoint Presentation</vt:lpstr>
      <vt:lpstr>Temperature sensor</vt:lpstr>
      <vt:lpstr>Temperature sensor</vt:lpstr>
      <vt:lpstr>Interfacing LM34 to AVR</vt:lpstr>
      <vt:lpstr>Interfacing LM34 to AVR</vt:lpstr>
      <vt:lpstr>Interfacing LM34 to AVR</vt:lpstr>
      <vt:lpstr>Interfacing LM34 to AVR</vt:lpstr>
      <vt:lpstr>Auto trigger logic </vt:lpstr>
      <vt:lpstr>Auto Trigger Source</vt:lpstr>
      <vt:lpstr>Timer: Normal vs. CTC mode</vt:lpstr>
      <vt:lpstr>A practical problem</vt:lpstr>
      <vt:lpstr>Solution Overview</vt:lpstr>
      <vt:lpstr>Solution Overview</vt:lpstr>
      <vt:lpstr>Solution Overview</vt:lpstr>
      <vt:lpstr>Solution Overview</vt:lpstr>
      <vt:lpstr>Solution Overview</vt:lpstr>
      <vt:lpstr>Solution Overview</vt:lpstr>
      <vt:lpstr>Complete code for Atmega328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Md. Iftekharul Islam Sakib</cp:lastModifiedBy>
  <cp:revision>118</cp:revision>
  <dcterms:created xsi:type="dcterms:W3CDTF">2016-03-18T02:34:18Z</dcterms:created>
  <dcterms:modified xsi:type="dcterms:W3CDTF">2019-06-23T03:52:03Z</dcterms:modified>
</cp:coreProperties>
</file>