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90" r:id="rId4"/>
    <p:sldMasterId id="2147483702" r:id="rId5"/>
  </p:sldMasterIdLst>
  <p:sldIdLst>
    <p:sldId id="256" r:id="rId6"/>
    <p:sldId id="299" r:id="rId7"/>
    <p:sldId id="283" r:id="rId8"/>
    <p:sldId id="284" r:id="rId9"/>
    <p:sldId id="259" r:id="rId10"/>
    <p:sldId id="285" r:id="rId11"/>
    <p:sldId id="286" r:id="rId12"/>
    <p:sldId id="287" r:id="rId13"/>
    <p:sldId id="288" r:id="rId14"/>
    <p:sldId id="289" r:id="rId15"/>
    <p:sldId id="290" r:id="rId16"/>
    <p:sldId id="262" r:id="rId17"/>
    <p:sldId id="293" r:id="rId18"/>
    <p:sldId id="294" r:id="rId19"/>
    <p:sldId id="291" r:id="rId20"/>
    <p:sldId id="264" r:id="rId21"/>
    <p:sldId id="295" r:id="rId22"/>
    <p:sldId id="265" r:id="rId23"/>
    <p:sldId id="296" r:id="rId24"/>
    <p:sldId id="266" r:id="rId25"/>
    <p:sldId id="298" r:id="rId26"/>
    <p:sldId id="267" r:id="rId27"/>
    <p:sldId id="300" r:id="rId28"/>
    <p:sldId id="302" r:id="rId29"/>
    <p:sldId id="303" r:id="rId30"/>
    <p:sldId id="304" r:id="rId31"/>
    <p:sldId id="268" r:id="rId32"/>
    <p:sldId id="308" r:id="rId33"/>
    <p:sldId id="306" r:id="rId34"/>
    <p:sldId id="307" r:id="rId35"/>
    <p:sldId id="269" r:id="rId36"/>
    <p:sldId id="270" r:id="rId37"/>
    <p:sldId id="309" r:id="rId38"/>
    <p:sldId id="310" r:id="rId39"/>
    <p:sldId id="271" r:id="rId40"/>
    <p:sldId id="311" r:id="rId41"/>
    <p:sldId id="272" r:id="rId42"/>
    <p:sldId id="312" r:id="rId43"/>
    <p:sldId id="313" r:id="rId44"/>
    <p:sldId id="274" r:id="rId45"/>
    <p:sldId id="275" r:id="rId46"/>
    <p:sldId id="314" r:id="rId47"/>
    <p:sldId id="276" r:id="rId48"/>
    <p:sldId id="277" r:id="rId49"/>
    <p:sldId id="316" r:id="rId50"/>
    <p:sldId id="279" r:id="rId51"/>
    <p:sldId id="280" r:id="rId52"/>
    <p:sldId id="281" r:id="rId53"/>
    <p:sldId id="282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76" d="100"/>
          <a:sy n="76" d="100"/>
        </p:scale>
        <p:origin x="-1170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E14A-D4DF-4E48-B5E3-8A330EC1C4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43E4-37AB-4C63-8541-68EC6976AD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1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1D97F-9807-4436-9A8D-E969D480D1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5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BA77-7C31-4DC8-925B-25199ACDC2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4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49AF-5F3B-46BF-B91F-184B38E14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98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C688-DCB6-4988-8AC4-D07B390C4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1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9D2E-1EC5-4D31-913D-D7E42CEB4E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92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7FA73747-576E-4845-83AB-CA2E42294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9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6ADA5-4AED-491B-970A-3F771A400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0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78D18-16C1-4305-AC57-B1098E642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23BE-DC4E-4708-80D8-91E0F5F869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E14A-D4DF-4E48-B5E3-8A330EC1C4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43E4-37AB-4C63-8541-68EC6976AD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48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1D97F-9807-4436-9A8D-E969D480D1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8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BA77-7C31-4DC8-925B-25199ACDC2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72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49AF-5F3B-46BF-B91F-184B38E14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56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C688-DCB6-4988-8AC4-D07B390C4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80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9D2E-1EC5-4D31-913D-D7E42CEB4E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9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7FA73747-576E-4845-83AB-CA2E42294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8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6ADA5-4AED-491B-970A-3F771A400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78D18-16C1-4305-AC57-B1098E642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19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23BE-DC4E-4708-80D8-91E0F5F869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5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E14A-D4DF-4E48-B5E3-8A330EC1C4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86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43E4-37AB-4C63-8541-68EC6976AD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75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1D97F-9807-4436-9A8D-E969D480D1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2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BA77-7C31-4DC8-925B-25199ACDC2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31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49AF-5F3B-46BF-B91F-184B38E14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54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C688-DCB6-4988-8AC4-D07B390C4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080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9D2E-1EC5-4D31-913D-D7E42CEB4E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88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7FA73747-576E-4845-83AB-CA2E42294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6ADA5-4AED-491B-970A-3F771A400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56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78D18-16C1-4305-AC57-B1098E642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22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23BE-DC4E-4708-80D8-91E0F5F869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7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E14A-D4DF-4E48-B5E3-8A330EC1C4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821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43E4-37AB-4C63-8541-68EC6976AD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883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1D97F-9807-4436-9A8D-E969D480D1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24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BA77-7C31-4DC8-925B-25199ACDC2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695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B49AF-5F3B-46BF-B91F-184B38E14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49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3C688-DCB6-4988-8AC4-D07B390C40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46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F9D2E-1EC5-4D31-913D-D7E42CEB4E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pitchFamily="-128" charset="-128"/>
                </a:endParaRPr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7FA73747-576E-4845-83AB-CA2E42294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9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6ADA5-4AED-491B-970A-3F771A400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78D18-16C1-4305-AC57-B1098E6428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7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323BE-DC4E-4708-80D8-91E0F5F869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81314" y="0"/>
            <a:ext cx="66040" cy="1706880"/>
          </a:xfrm>
          <a:custGeom>
            <a:avLst/>
            <a:gdLst/>
            <a:ahLst/>
            <a:cxnLst/>
            <a:rect l="l" t="t" r="r" b="b"/>
            <a:pathLst>
              <a:path w="66039" h="1706880">
                <a:moveTo>
                  <a:pt x="0" y="1706562"/>
                </a:moveTo>
                <a:lnTo>
                  <a:pt x="66027" y="1706562"/>
                </a:lnTo>
                <a:lnTo>
                  <a:pt x="66027" y="0"/>
                </a:lnTo>
                <a:lnTo>
                  <a:pt x="0" y="0"/>
                </a:lnTo>
                <a:lnTo>
                  <a:pt x="0" y="17065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81314" y="1781175"/>
            <a:ext cx="66040" cy="5076825"/>
          </a:xfrm>
          <a:custGeom>
            <a:avLst/>
            <a:gdLst/>
            <a:ahLst/>
            <a:cxnLst/>
            <a:rect l="l" t="t" r="r" b="b"/>
            <a:pathLst>
              <a:path w="66039" h="5076825">
                <a:moveTo>
                  <a:pt x="0" y="5076824"/>
                </a:moveTo>
                <a:lnTo>
                  <a:pt x="66027" y="5076824"/>
                </a:lnTo>
                <a:lnTo>
                  <a:pt x="66027" y="0"/>
                </a:lnTo>
                <a:lnTo>
                  <a:pt x="0" y="0"/>
                </a:lnTo>
                <a:lnTo>
                  <a:pt x="0" y="507682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9285" y="0"/>
            <a:ext cx="67945" cy="1706880"/>
          </a:xfrm>
          <a:custGeom>
            <a:avLst/>
            <a:gdLst/>
            <a:ahLst/>
            <a:cxnLst/>
            <a:rect l="l" t="t" r="r" b="b"/>
            <a:pathLst>
              <a:path w="67944" h="1706880">
                <a:moveTo>
                  <a:pt x="0" y="1706562"/>
                </a:moveTo>
                <a:lnTo>
                  <a:pt x="67398" y="1706562"/>
                </a:lnTo>
                <a:lnTo>
                  <a:pt x="67398" y="0"/>
                </a:lnTo>
                <a:lnTo>
                  <a:pt x="0" y="0"/>
                </a:lnTo>
                <a:lnTo>
                  <a:pt x="0" y="17065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49285" y="1781175"/>
            <a:ext cx="67945" cy="5076825"/>
          </a:xfrm>
          <a:custGeom>
            <a:avLst/>
            <a:gdLst/>
            <a:ahLst/>
            <a:cxnLst/>
            <a:rect l="l" t="t" r="r" b="b"/>
            <a:pathLst>
              <a:path w="67944" h="5076825">
                <a:moveTo>
                  <a:pt x="0" y="5076824"/>
                </a:moveTo>
                <a:lnTo>
                  <a:pt x="67398" y="5076824"/>
                </a:lnTo>
                <a:lnTo>
                  <a:pt x="67398" y="0"/>
                </a:lnTo>
                <a:lnTo>
                  <a:pt x="0" y="0"/>
                </a:lnTo>
                <a:lnTo>
                  <a:pt x="0" y="507682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7256" y="0"/>
            <a:ext cx="66040" cy="1706880"/>
          </a:xfrm>
          <a:custGeom>
            <a:avLst/>
            <a:gdLst/>
            <a:ahLst/>
            <a:cxnLst/>
            <a:rect l="l" t="t" r="r" b="b"/>
            <a:pathLst>
              <a:path w="66040" h="1706880">
                <a:moveTo>
                  <a:pt x="0" y="1706562"/>
                </a:moveTo>
                <a:lnTo>
                  <a:pt x="66014" y="1706562"/>
                </a:lnTo>
                <a:lnTo>
                  <a:pt x="66014" y="0"/>
                </a:lnTo>
                <a:lnTo>
                  <a:pt x="0" y="0"/>
                </a:lnTo>
                <a:lnTo>
                  <a:pt x="0" y="17065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7256" y="1781175"/>
            <a:ext cx="66040" cy="5076825"/>
          </a:xfrm>
          <a:custGeom>
            <a:avLst/>
            <a:gdLst/>
            <a:ahLst/>
            <a:cxnLst/>
            <a:rect l="l" t="t" r="r" b="b"/>
            <a:pathLst>
              <a:path w="66040" h="5076825">
                <a:moveTo>
                  <a:pt x="0" y="5076824"/>
                </a:moveTo>
                <a:lnTo>
                  <a:pt x="66014" y="5076824"/>
                </a:lnTo>
                <a:lnTo>
                  <a:pt x="66014" y="0"/>
                </a:lnTo>
                <a:lnTo>
                  <a:pt x="0" y="0"/>
                </a:lnTo>
                <a:lnTo>
                  <a:pt x="0" y="507682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85214" y="0"/>
            <a:ext cx="66040" cy="1706880"/>
          </a:xfrm>
          <a:custGeom>
            <a:avLst/>
            <a:gdLst/>
            <a:ahLst/>
            <a:cxnLst/>
            <a:rect l="l" t="t" r="r" b="b"/>
            <a:pathLst>
              <a:path w="66040" h="1706880">
                <a:moveTo>
                  <a:pt x="0" y="1706562"/>
                </a:moveTo>
                <a:lnTo>
                  <a:pt x="66014" y="1706562"/>
                </a:lnTo>
                <a:lnTo>
                  <a:pt x="66014" y="0"/>
                </a:lnTo>
                <a:lnTo>
                  <a:pt x="0" y="0"/>
                </a:lnTo>
                <a:lnTo>
                  <a:pt x="0" y="170656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85214" y="1781175"/>
            <a:ext cx="66040" cy="5076825"/>
          </a:xfrm>
          <a:custGeom>
            <a:avLst/>
            <a:gdLst/>
            <a:ahLst/>
            <a:cxnLst/>
            <a:rect l="l" t="t" r="r" b="b"/>
            <a:pathLst>
              <a:path w="66040" h="5076825">
                <a:moveTo>
                  <a:pt x="0" y="5076824"/>
                </a:moveTo>
                <a:lnTo>
                  <a:pt x="66014" y="5076824"/>
                </a:lnTo>
                <a:lnTo>
                  <a:pt x="66014" y="0"/>
                </a:lnTo>
                <a:lnTo>
                  <a:pt x="0" y="0"/>
                </a:lnTo>
                <a:lnTo>
                  <a:pt x="0" y="507682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6857999"/>
                </a:moveTo>
                <a:lnTo>
                  <a:pt x="1219200" y="6857999"/>
                </a:lnTo>
                <a:lnTo>
                  <a:pt x="1219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52207" y="0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562"/>
                </a:lnTo>
              </a:path>
            </a:pathLst>
          </a:custGeom>
          <a:ln w="6601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252207" y="1781175"/>
            <a:ext cx="0" cy="5067300"/>
          </a:xfrm>
          <a:custGeom>
            <a:avLst/>
            <a:gdLst/>
            <a:ahLst/>
            <a:cxnLst/>
            <a:rect l="l" t="t" r="r" b="b"/>
            <a:pathLst>
              <a:path h="5067300">
                <a:moveTo>
                  <a:pt x="0" y="0"/>
                </a:moveTo>
                <a:lnTo>
                  <a:pt x="0" y="5067299"/>
                </a:lnTo>
              </a:path>
            </a:pathLst>
          </a:custGeom>
          <a:ln w="6601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384242" y="0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562"/>
                </a:lnTo>
              </a:path>
            </a:pathLst>
          </a:custGeom>
          <a:ln w="6602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384242" y="1781175"/>
            <a:ext cx="0" cy="5076825"/>
          </a:xfrm>
          <a:custGeom>
            <a:avLst/>
            <a:gdLst/>
            <a:ahLst/>
            <a:cxnLst/>
            <a:rect l="l" t="t" r="r" b="b"/>
            <a:pathLst>
              <a:path h="5076825">
                <a:moveTo>
                  <a:pt x="0" y="0"/>
                </a:moveTo>
                <a:lnTo>
                  <a:pt x="0" y="5076824"/>
                </a:lnTo>
              </a:path>
            </a:pathLst>
          </a:custGeom>
          <a:ln w="66027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16278" y="0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562"/>
                </a:lnTo>
              </a:path>
            </a:pathLst>
          </a:custGeom>
          <a:ln w="6601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516278" y="1781175"/>
            <a:ext cx="0" cy="5076825"/>
          </a:xfrm>
          <a:custGeom>
            <a:avLst/>
            <a:gdLst/>
            <a:ahLst/>
            <a:cxnLst/>
            <a:rect l="l" t="t" r="r" b="b"/>
            <a:pathLst>
              <a:path h="5076825">
                <a:moveTo>
                  <a:pt x="0" y="0"/>
                </a:moveTo>
                <a:lnTo>
                  <a:pt x="0" y="5076824"/>
                </a:lnTo>
              </a:path>
            </a:pathLst>
          </a:custGeom>
          <a:ln w="6601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648999" y="0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562"/>
                </a:lnTo>
              </a:path>
            </a:pathLst>
          </a:custGeom>
          <a:ln w="6463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648999" y="1781175"/>
            <a:ext cx="0" cy="5076825"/>
          </a:xfrm>
          <a:custGeom>
            <a:avLst/>
            <a:gdLst/>
            <a:ahLst/>
            <a:cxnLst/>
            <a:rect l="l" t="t" r="r" b="b"/>
            <a:pathLst>
              <a:path h="5076825">
                <a:moveTo>
                  <a:pt x="0" y="0"/>
                </a:moveTo>
                <a:lnTo>
                  <a:pt x="0" y="5076824"/>
                </a:lnTo>
              </a:path>
            </a:pathLst>
          </a:custGeom>
          <a:ln w="6463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779657" y="0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80">
                <a:moveTo>
                  <a:pt x="0" y="0"/>
                </a:moveTo>
                <a:lnTo>
                  <a:pt x="0" y="1706562"/>
                </a:lnTo>
              </a:path>
            </a:pathLst>
          </a:custGeom>
          <a:ln w="6463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779657" y="1781175"/>
            <a:ext cx="0" cy="5076825"/>
          </a:xfrm>
          <a:custGeom>
            <a:avLst/>
            <a:gdLst/>
            <a:ahLst/>
            <a:cxnLst/>
            <a:rect l="l" t="t" r="r" b="b"/>
            <a:pathLst>
              <a:path h="5076825">
                <a:moveTo>
                  <a:pt x="0" y="0"/>
                </a:moveTo>
                <a:lnTo>
                  <a:pt x="0" y="5076824"/>
                </a:lnTo>
              </a:path>
            </a:pathLst>
          </a:custGeom>
          <a:ln w="6463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811972" y="0"/>
            <a:ext cx="7332345" cy="6848475"/>
          </a:xfrm>
          <a:custGeom>
            <a:avLst/>
            <a:gdLst/>
            <a:ahLst/>
            <a:cxnLst/>
            <a:rect l="l" t="t" r="r" b="b"/>
            <a:pathLst>
              <a:path w="7332345" h="6848475">
                <a:moveTo>
                  <a:pt x="0" y="0"/>
                </a:moveTo>
                <a:lnTo>
                  <a:pt x="7332027" y="0"/>
                </a:lnTo>
                <a:lnTo>
                  <a:pt x="7332027" y="6848474"/>
                </a:lnTo>
                <a:lnTo>
                  <a:pt x="0" y="6848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219200" y="1743868"/>
            <a:ext cx="6021705" cy="0"/>
          </a:xfrm>
          <a:custGeom>
            <a:avLst/>
            <a:gdLst/>
            <a:ahLst/>
            <a:cxnLst/>
            <a:rect l="l" t="t" r="r" b="b"/>
            <a:pathLst>
              <a:path w="6021705">
                <a:moveTo>
                  <a:pt x="0" y="0"/>
                </a:moveTo>
                <a:lnTo>
                  <a:pt x="6021311" y="0"/>
                </a:lnTo>
              </a:path>
            </a:pathLst>
          </a:custGeom>
          <a:ln w="74612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55" y="1136650"/>
            <a:ext cx="795908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12620"/>
            <a:ext cx="812609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97939" y="6356880"/>
            <a:ext cx="527812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6176" y="6523987"/>
            <a:ext cx="1924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ea typeface="ＭＳ Ｐゴシック" pitchFamily="-128" charset="-128"/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(McGraw-Hill, 2009)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0E3A4-447E-40EF-87FD-952A28F4CC6B}" type="slidenum">
              <a:rPr lang="en-US">
                <a:solidFill>
                  <a:srgbClr val="000000"/>
                </a:solidFill>
                <a:ea typeface="ＭＳ Ｐゴシック" pitchFamily="-1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5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ea typeface="ＭＳ Ｐゴシック" pitchFamily="-128" charset="-128"/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(McGraw-Hill, 2009)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0E3A4-447E-40EF-87FD-952A28F4CC6B}" type="slidenum">
              <a:rPr lang="en-US">
                <a:solidFill>
                  <a:srgbClr val="000000"/>
                </a:solidFill>
                <a:ea typeface="ＭＳ Ｐゴシック" pitchFamily="-1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8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ea typeface="ＭＳ Ｐゴシック" pitchFamily="-128" charset="-128"/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(McGraw-Hill, 2009)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0E3A4-447E-40EF-87FD-952A28F4CC6B}" type="slidenum">
              <a:rPr lang="en-US">
                <a:solidFill>
                  <a:srgbClr val="000000"/>
                </a:solidFill>
                <a:ea typeface="ＭＳ Ｐゴシック" pitchFamily="-1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52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10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2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3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4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5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6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7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8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49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0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1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2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3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4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5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6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7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8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59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0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1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2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3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4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5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6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7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8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69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0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1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2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3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4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5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6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7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8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79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0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1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2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3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4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5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6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7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8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89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0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1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  <p:sp>
          <p:nvSpPr>
            <p:cNvPr id="1092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pitchFamily="-128" charset="-128"/>
              </a:endParaRPr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990600"/>
            <a:ext cx="6705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9050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  <a:ea typeface="ＭＳ Ｐゴシック" pitchFamily="-128" charset="-128"/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  <a:ea typeface="ＭＳ Ｐゴシック" pitchFamily="-128" charset="-128"/>
              </a:rPr>
              <a:t>(McGraw-Hill, 2009) Slides copyright 2009 by Roger Pressman. 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60E3A4-447E-40EF-87FD-952A28F4CC6B}" type="slidenum">
              <a:rPr lang="en-US">
                <a:solidFill>
                  <a:srgbClr val="000000"/>
                </a:solidFill>
                <a:ea typeface="ＭＳ Ｐゴシック" pitchFamily="-128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035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-12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128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2556192"/>
            <a:ext cx="225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3366"/>
                </a:solidFill>
                <a:latin typeface="Arial"/>
                <a:cs typeface="Arial"/>
              </a:rPr>
              <a:t>Chapter</a:t>
            </a:r>
            <a:r>
              <a:rPr sz="4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6539" y="3614420"/>
            <a:ext cx="636587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45485" algn="ctr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AC1600"/>
                </a:solidFill>
                <a:latin typeface="Arial"/>
                <a:cs typeface="Arial"/>
              </a:rPr>
              <a:t>Agile</a:t>
            </a:r>
            <a:r>
              <a:rPr sz="2400" b="1" spc="-50" dirty="0">
                <a:solidFill>
                  <a:srgbClr val="AC1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C1600"/>
                </a:solidFill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1800" i="1" dirty="0">
                <a:solidFill>
                  <a:srgbClr val="003366"/>
                </a:solidFill>
                <a:latin typeface="Arial"/>
                <a:cs typeface="Arial"/>
              </a:rPr>
              <a:t>Slide Set </a:t>
            </a:r>
            <a:r>
              <a:rPr sz="1800" i="1" spc="-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1800" i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003366"/>
                </a:solidFill>
                <a:latin typeface="Arial"/>
                <a:cs typeface="Arial"/>
              </a:rPr>
              <a:t>accompany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290"/>
              </a:spcBef>
            </a:pP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Software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Engineering: A </a:t>
            </a:r>
            <a:r>
              <a:rPr sz="2000" i="1" spc="25" dirty="0">
                <a:solidFill>
                  <a:srgbClr val="003366"/>
                </a:solidFill>
                <a:latin typeface="Arial"/>
                <a:cs typeface="Arial"/>
              </a:rPr>
              <a:t>Practitioner</a:t>
            </a:r>
            <a:r>
              <a:rPr sz="2050" spc="25" dirty="0">
                <a:solidFill>
                  <a:srgbClr val="004479"/>
                </a:solidFill>
                <a:latin typeface="Noto Sans CJK JP Regular"/>
                <a:cs typeface="Noto Sans CJK JP Regular"/>
              </a:rPr>
              <a:t>’</a:t>
            </a:r>
            <a:r>
              <a:rPr sz="2000" i="1" spc="25" dirty="0">
                <a:solidFill>
                  <a:srgbClr val="003366"/>
                </a:solidFill>
                <a:latin typeface="Arial"/>
                <a:cs typeface="Arial"/>
              </a:rPr>
              <a:t>s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Approach,</a:t>
            </a:r>
            <a:r>
              <a:rPr sz="2000" i="1" spc="-3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7/e</a:t>
            </a:r>
            <a:endParaRPr sz="20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90"/>
              </a:spcBef>
            </a:pPr>
            <a:r>
              <a:rPr sz="1600" b="1" spc="-5" dirty="0">
                <a:latin typeface="Arial"/>
                <a:cs typeface="Arial"/>
              </a:rPr>
              <a:t>by Roger </a:t>
            </a:r>
            <a:r>
              <a:rPr sz="1600" b="1" dirty="0">
                <a:latin typeface="Arial"/>
                <a:cs typeface="Arial"/>
              </a:rPr>
              <a:t>S. Pressman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39" y="5430520"/>
            <a:ext cx="469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Slides </a:t>
            </a:r>
            <a:r>
              <a:rPr sz="1200" b="1" dirty="0">
                <a:latin typeface="Arial"/>
                <a:cs typeface="Arial"/>
              </a:rPr>
              <a:t>copyright © 1996, 2001, 2005, 2009 by Roger S.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Pressman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465" y="1023620"/>
            <a:ext cx="8133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dirty="0">
                <a:latin typeface="Arial"/>
                <a:cs typeface="Arial"/>
              </a:rPr>
              <a:t>CS435: </a:t>
            </a:r>
            <a:r>
              <a:rPr sz="3000" b="1" i="1" spc="-5" dirty="0">
                <a:latin typeface="Arial"/>
                <a:cs typeface="Arial"/>
              </a:rPr>
              <a:t>Introduction </a:t>
            </a:r>
            <a:r>
              <a:rPr sz="3000" b="1" i="1" dirty="0">
                <a:latin typeface="Arial"/>
                <a:cs typeface="Arial"/>
              </a:rPr>
              <a:t>to </a:t>
            </a:r>
            <a:r>
              <a:rPr sz="3000" b="1" i="1" spc="-5" dirty="0">
                <a:latin typeface="Arial"/>
                <a:cs typeface="Arial"/>
              </a:rPr>
              <a:t>Software</a:t>
            </a:r>
            <a:r>
              <a:rPr sz="3000" b="1" i="1" spc="-30" dirty="0">
                <a:latin typeface="Arial"/>
                <a:cs typeface="Arial"/>
              </a:rPr>
              <a:t> </a:t>
            </a:r>
            <a:r>
              <a:rPr sz="3000" b="1" i="1" spc="-5" dirty="0">
                <a:latin typeface="Arial"/>
                <a:cs typeface="Arial"/>
              </a:rPr>
              <a:t>Engineering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5DACFE-3C86-4A3B-9ECF-6A607C81D9B7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Agility and the Cost of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057400"/>
            <a:ext cx="64770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Conventional wisdom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However, in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the middle of validation testing,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if a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stakeholder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requests a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major functional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change, then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the change requires a modiﬁcation to the architectural design, construction of new components, changes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other existing components, new testing and so on. </a:t>
            </a:r>
            <a:endParaRPr lang="en-US" sz="2400" dirty="0" smtClean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Costs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escalate quickly.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47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5DACFE-3C86-4A3B-9ECF-6A607C81D9B7}" type="slidenum">
              <a:rPr lang="en-US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Agility and the Cost of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057400"/>
            <a:ext cx="64770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well-designed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 agile process may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“ﬂatten”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the cost of change curve by coupling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incremental delivery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with agile practices such as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continuous unit testing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pair programming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. Thus team can accommodate changes late in the software project without dramatic cost and time impact.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35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184592"/>
            <a:ext cx="6887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7455" algn="l"/>
                <a:tab pos="3344545" algn="l"/>
              </a:tabLst>
            </a:pPr>
            <a:r>
              <a:rPr sz="4000" spc="-5" dirty="0"/>
              <a:t>Agility</a:t>
            </a:r>
            <a:r>
              <a:rPr sz="4000" spc="10" dirty="0"/>
              <a:t> </a:t>
            </a:r>
            <a:r>
              <a:rPr sz="4000" dirty="0"/>
              <a:t>and	</a:t>
            </a:r>
            <a:r>
              <a:rPr sz="4000" spc="-5" dirty="0"/>
              <a:t>the	</a:t>
            </a:r>
            <a:r>
              <a:rPr sz="4000" dirty="0"/>
              <a:t>Cost of</a:t>
            </a:r>
            <a:r>
              <a:rPr sz="4000" spc="-110" dirty="0"/>
              <a:t> </a:t>
            </a:r>
            <a:r>
              <a:rPr sz="4000" dirty="0"/>
              <a:t>Change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28800" y="2057400"/>
            <a:ext cx="5754687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38944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970" algn="l"/>
              </a:tabLst>
            </a:pPr>
            <a:r>
              <a:rPr sz="4000" dirty="0"/>
              <a:t>An Agile	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7652" y="2133600"/>
            <a:ext cx="729234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D</a:t>
            </a:r>
            <a:r>
              <a:rPr sz="2400" dirty="0" smtClean="0">
                <a:latin typeface="Arial"/>
                <a:cs typeface="Arial"/>
              </a:rPr>
              <a:t>riven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customer descriptions </a:t>
            </a:r>
            <a:r>
              <a:rPr sz="2400" dirty="0">
                <a:latin typeface="Arial"/>
                <a:cs typeface="Arial"/>
              </a:rPr>
              <a:t>of what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required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(scenarios</a:t>
            </a:r>
            <a:r>
              <a:rPr sz="2400" dirty="0">
                <a:latin typeface="Arial"/>
                <a:cs typeface="Arial"/>
              </a:rPr>
              <a:t>). Some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assumptions:</a:t>
            </a:r>
            <a:endParaRPr lang="en-US" sz="2400" dirty="0">
              <a:latin typeface="Arial"/>
              <a:cs typeface="Arial"/>
            </a:endParaRPr>
          </a:p>
          <a:p>
            <a:pPr marL="812800" lvl="1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/>
                <a:cs typeface="Arial"/>
              </a:rPr>
              <a:t>Recognizes </a:t>
            </a:r>
            <a:r>
              <a:rPr sz="2100" spc="-5" dirty="0">
                <a:latin typeface="Arial"/>
                <a:cs typeface="Arial"/>
              </a:rPr>
              <a:t>that </a:t>
            </a:r>
            <a:r>
              <a:rPr sz="2100" dirty="0">
                <a:latin typeface="Arial"/>
                <a:cs typeface="Arial"/>
              </a:rPr>
              <a:t>plans are </a:t>
            </a:r>
            <a:r>
              <a:rPr sz="2100" spc="-5" dirty="0" smtClean="0">
                <a:solidFill>
                  <a:srgbClr val="C00000"/>
                </a:solidFill>
                <a:latin typeface="Arial"/>
                <a:cs typeface="Arial"/>
              </a:rPr>
              <a:t>short-lived</a:t>
            </a:r>
            <a:r>
              <a:rPr lang="en-US" sz="2100" spc="-5" dirty="0" smtClean="0">
                <a:solidFill>
                  <a:srgbClr val="C00000"/>
                </a:solidFill>
                <a:latin typeface="Arial"/>
                <a:cs typeface="Arial"/>
              </a:rPr>
              <a:t>: </a:t>
            </a: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/>
                <a:cs typeface="Arial"/>
              </a:rPr>
              <a:t>some </a:t>
            </a:r>
            <a:r>
              <a:rPr sz="2100" spc="-5" dirty="0">
                <a:latin typeface="Arial"/>
                <a:cs typeface="Arial"/>
              </a:rPr>
              <a:t>requirements </a:t>
            </a:r>
            <a:r>
              <a:rPr sz="2100" dirty="0">
                <a:latin typeface="Arial"/>
                <a:cs typeface="Arial"/>
              </a:rPr>
              <a:t>will </a:t>
            </a:r>
            <a:r>
              <a:rPr sz="2100" spc="-5" dirty="0" smtClean="0">
                <a:latin typeface="Arial"/>
                <a:cs typeface="Arial"/>
              </a:rPr>
              <a:t>persist</a:t>
            </a:r>
            <a:endParaRPr lang="en-US" sz="2100" spc="-5" dirty="0" smtClean="0">
              <a:latin typeface="Arial"/>
              <a:cs typeface="Arial"/>
            </a:endParaRP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/>
                <a:cs typeface="Arial"/>
              </a:rPr>
              <a:t>some</a:t>
            </a:r>
            <a:r>
              <a:rPr lang="en-US" sz="2100" dirty="0" smtClean="0">
                <a:latin typeface="Arial"/>
                <a:cs typeface="Arial"/>
              </a:rPr>
              <a:t> requirements </a:t>
            </a:r>
            <a:r>
              <a:rPr sz="2100" dirty="0" smtClean="0">
                <a:latin typeface="Arial"/>
                <a:cs typeface="Arial"/>
              </a:rPr>
              <a:t>will change</a:t>
            </a:r>
            <a:endParaRPr lang="en-US" sz="2100" dirty="0">
              <a:latin typeface="Arial"/>
              <a:cs typeface="Arial"/>
            </a:endParaRP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cus</a:t>
            </a:r>
            <a:r>
              <a:rPr sz="2100" spc="-5" dirty="0" smtClean="0">
                <a:latin typeface="Arial"/>
                <a:cs typeface="Arial"/>
              </a:rPr>
              <a:t>tomer </a:t>
            </a:r>
            <a:r>
              <a:rPr sz="2100" spc="-5" dirty="0">
                <a:latin typeface="Arial"/>
                <a:cs typeface="Arial"/>
              </a:rPr>
              <a:t>priorities </a:t>
            </a:r>
            <a:r>
              <a:rPr sz="2100" dirty="0">
                <a:latin typeface="Arial"/>
                <a:cs typeface="Arial"/>
              </a:rPr>
              <a:t>will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 smtClean="0">
                <a:latin typeface="Arial"/>
                <a:cs typeface="Arial"/>
              </a:rPr>
              <a:t>change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819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38944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970" algn="l"/>
              </a:tabLst>
            </a:pPr>
            <a:r>
              <a:rPr sz="4000" dirty="0"/>
              <a:t>An Agile	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51660" y="2057400"/>
            <a:ext cx="6682740" cy="402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D</a:t>
            </a:r>
            <a:r>
              <a:rPr sz="2400" dirty="0" smtClean="0">
                <a:latin typeface="Arial"/>
                <a:cs typeface="Arial"/>
              </a:rPr>
              <a:t>riven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customer descriptions </a:t>
            </a:r>
            <a:r>
              <a:rPr sz="2400" dirty="0">
                <a:latin typeface="Arial"/>
                <a:cs typeface="Arial"/>
              </a:rPr>
              <a:t>of what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required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(scenarios</a:t>
            </a:r>
            <a:r>
              <a:rPr sz="2400" dirty="0">
                <a:latin typeface="Arial"/>
                <a:cs typeface="Arial"/>
              </a:rPr>
              <a:t>). Some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assumptions:</a:t>
            </a:r>
            <a:endParaRPr lang="en-US" sz="2400" spc="-5" dirty="0" smtClean="0">
              <a:latin typeface="Arial"/>
              <a:cs typeface="Arial"/>
            </a:endParaRPr>
          </a:p>
          <a:p>
            <a:pPr marL="755650" lvl="1" indent="-28575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Develops </a:t>
            </a:r>
            <a:r>
              <a:rPr sz="2000" spc="-5" dirty="0"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iteratively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 heavy emphasis on </a:t>
            </a:r>
            <a:r>
              <a:rPr sz="2000" spc="-5" dirty="0" smtClean="0">
                <a:solidFill>
                  <a:srgbClr val="C00000"/>
                </a:solidFill>
                <a:latin typeface="Arial"/>
                <a:cs typeface="Arial"/>
              </a:rPr>
              <a:t>construction </a:t>
            </a:r>
            <a:r>
              <a:rPr sz="2000" spc="-5" dirty="0" smtClean="0">
                <a:latin typeface="Arial"/>
                <a:cs typeface="Arial"/>
              </a:rPr>
              <a:t>activities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design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construction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 smtClean="0">
                <a:latin typeface="Arial"/>
                <a:cs typeface="Arial"/>
              </a:rPr>
              <a:t>interleaved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hard </a:t>
            </a:r>
            <a:r>
              <a:rPr sz="2000" spc="-5" dirty="0" smtClean="0">
                <a:latin typeface="Arial"/>
                <a:cs typeface="Arial"/>
              </a:rPr>
              <a:t>to</a:t>
            </a:r>
            <a:r>
              <a:rPr lang="en-US" sz="2000" spc="-5" dirty="0" smtClean="0">
                <a:latin typeface="Arial"/>
                <a:cs typeface="Arial"/>
              </a:rPr>
              <a:t> predict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how </a:t>
            </a:r>
            <a:r>
              <a:rPr sz="2000" dirty="0">
                <a:latin typeface="Arial"/>
                <a:cs typeface="Arial"/>
              </a:rPr>
              <a:t>much design is  necessary </a:t>
            </a:r>
            <a:r>
              <a:rPr sz="2000" spc="-5" dirty="0">
                <a:latin typeface="Arial"/>
                <a:cs typeface="Arial"/>
              </a:rPr>
              <a:t>before </a:t>
            </a:r>
            <a:r>
              <a:rPr sz="2000" spc="-5" dirty="0" smtClean="0">
                <a:latin typeface="Arial"/>
                <a:cs typeface="Arial"/>
              </a:rPr>
              <a:t>construction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00" lvl="2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Design </a:t>
            </a:r>
            <a:r>
              <a:rPr sz="2000" dirty="0">
                <a:latin typeface="Arial"/>
                <a:cs typeface="Arial"/>
              </a:rPr>
              <a:t>models are </a:t>
            </a:r>
            <a:r>
              <a:rPr lang="en-US" sz="2000" dirty="0" smtClean="0">
                <a:latin typeface="Arial"/>
                <a:cs typeface="Arial"/>
              </a:rPr>
              <a:t>assessed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 smtClean="0">
                <a:latin typeface="Arial"/>
                <a:cs typeface="Arial"/>
              </a:rPr>
              <a:t>created</a:t>
            </a:r>
            <a:endParaRPr lang="en-US" sz="2000" dirty="0" smtClean="0">
              <a:latin typeface="Arial"/>
              <a:cs typeface="Arial"/>
            </a:endParaRPr>
          </a:p>
          <a:p>
            <a:pPr marL="812800" lvl="1" indent="-34290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Analysis</a:t>
            </a:r>
            <a:r>
              <a:rPr sz="2000" dirty="0">
                <a:latin typeface="Arial"/>
                <a:cs typeface="Arial"/>
              </a:rPr>
              <a:t>, design, </a:t>
            </a:r>
            <a:r>
              <a:rPr sz="2000" spc="-5" dirty="0">
                <a:latin typeface="Arial"/>
                <a:cs typeface="Arial"/>
              </a:rPr>
              <a:t>construction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testing </a:t>
            </a:r>
            <a:r>
              <a:rPr sz="2000" dirty="0">
                <a:latin typeface="Arial"/>
                <a:cs typeface="Arial"/>
              </a:rPr>
              <a:t>are not </a:t>
            </a:r>
            <a:r>
              <a:rPr sz="2000" spc="-5" dirty="0">
                <a:latin typeface="Arial"/>
                <a:cs typeface="Arial"/>
              </a:rPr>
              <a:t>predictable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80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38944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5970" algn="l"/>
              </a:tabLst>
            </a:pPr>
            <a:r>
              <a:rPr sz="4000" dirty="0"/>
              <a:t>An Agile	Process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1" y="1972084"/>
            <a:ext cx="6629399" cy="2347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4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Therefore, the process has </a:t>
            </a:r>
            <a:r>
              <a:rPr sz="2400" spc="-5" dirty="0" smtClean="0"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Adapt </a:t>
            </a:r>
            <a:r>
              <a:rPr sz="2400" dirty="0">
                <a:latin typeface="Arial"/>
                <a:cs typeface="Arial"/>
              </a:rPr>
              <a:t>as changes occur due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unpredictability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64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Delivers </a:t>
            </a:r>
            <a:r>
              <a:rPr sz="2400" spc="-5" dirty="0">
                <a:latin typeface="Arial"/>
                <a:cs typeface="Arial"/>
              </a:rPr>
              <a:t>multiple </a:t>
            </a:r>
            <a:r>
              <a:rPr sz="2400" spc="55" dirty="0">
                <a:latin typeface="Noto Sans CJK JP Regular"/>
                <a:cs typeface="Noto Sans CJK JP Regular"/>
              </a:rPr>
              <a:t>‘</a:t>
            </a:r>
            <a:r>
              <a:rPr sz="2400" spc="55" dirty="0">
                <a:latin typeface="Arial"/>
                <a:cs typeface="Arial"/>
              </a:rPr>
              <a:t>software </a:t>
            </a:r>
            <a:r>
              <a:rPr sz="2400" spc="40" dirty="0">
                <a:solidFill>
                  <a:srgbClr val="C00000"/>
                </a:solidFill>
                <a:latin typeface="Arial"/>
                <a:cs typeface="Arial"/>
              </a:rPr>
              <a:t>increments</a:t>
            </a:r>
            <a:r>
              <a:rPr sz="2400" spc="40" dirty="0" smtClean="0">
                <a:latin typeface="Noto Sans CJK JP Regular"/>
                <a:cs typeface="Noto Sans CJK JP Regular"/>
              </a:rPr>
              <a:t>’</a:t>
            </a:r>
            <a:endParaRPr lang="en-US" sz="2400" spc="40" dirty="0">
              <a:latin typeface="Arial"/>
              <a:cs typeface="Arial"/>
            </a:endParaRPr>
          </a:p>
          <a:p>
            <a:pPr marL="812800" marR="5080" lvl="1" indent="-342900">
              <a:lnSpc>
                <a:spcPct val="99400"/>
              </a:lnSpc>
              <a:spcBef>
                <a:spcPts val="64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deliver </a:t>
            </a:r>
            <a:r>
              <a:rPr sz="240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operational prototype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portion </a:t>
            </a:r>
            <a:r>
              <a:rPr sz="2400" dirty="0">
                <a:latin typeface="Arial"/>
                <a:cs typeface="Arial"/>
              </a:rPr>
              <a:t>of an </a:t>
            </a:r>
            <a:r>
              <a:rPr sz="2400" spc="-5" dirty="0">
                <a:latin typeface="Arial"/>
                <a:cs typeface="Arial"/>
              </a:rPr>
              <a:t>OS to </a:t>
            </a:r>
            <a:r>
              <a:rPr sz="2400" dirty="0">
                <a:latin typeface="Arial"/>
                <a:cs typeface="Arial"/>
              </a:rPr>
              <a:t>collect </a:t>
            </a:r>
            <a:r>
              <a:rPr sz="2400" spc="-5" dirty="0">
                <a:latin typeface="Arial"/>
                <a:cs typeface="Arial"/>
              </a:rPr>
              <a:t>customer </a:t>
            </a:r>
            <a:r>
              <a:rPr sz="2400" spc="-5" dirty="0" smtClean="0">
                <a:latin typeface="Arial"/>
                <a:cs typeface="Arial"/>
              </a:rPr>
              <a:t>feedback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adap</a:t>
            </a:r>
            <a:r>
              <a:rPr lang="en-US" sz="2400" spc="-5" dirty="0" smtClean="0">
                <a:latin typeface="Arial"/>
                <a:cs typeface="Arial"/>
              </a:rPr>
              <a:t>ta</a:t>
            </a:r>
            <a:r>
              <a:rPr sz="2400" spc="-5" dirty="0" smtClean="0">
                <a:latin typeface="Arial"/>
                <a:cs typeface="Arial"/>
              </a:rPr>
              <a:t>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29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4317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Agility </a:t>
            </a:r>
            <a:r>
              <a:rPr sz="4000" dirty="0"/>
              <a:t>Principles -</a:t>
            </a:r>
            <a:r>
              <a:rPr sz="4000" spc="-80" dirty="0"/>
              <a:t> </a:t>
            </a:r>
            <a:r>
              <a:rPr sz="4000" dirty="0"/>
              <a:t>I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1915159"/>
            <a:ext cx="6657340" cy="42842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255270" indent="-342900">
              <a:lnSpc>
                <a:spcPts val="1900"/>
              </a:lnSpc>
              <a:spcBef>
                <a:spcPts val="3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130" dirty="0">
                <a:latin typeface="Arial" pitchFamily="34" charset="0"/>
                <a:cs typeface="Arial" pitchFamily="34" charset="0"/>
              </a:rPr>
              <a:t>Our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highest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priority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is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to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6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satisfy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customer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through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early </a:t>
            </a:r>
            <a:r>
              <a:rPr sz="2400" spc="145" dirty="0" smtClean="0">
                <a:latin typeface="Arial" pitchFamily="34" charset="0"/>
                <a:cs typeface="Arial" pitchFamily="34" charset="0"/>
              </a:rPr>
              <a:t>and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continuous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delivery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of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valuable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75" dirty="0">
                <a:latin typeface="Arial" pitchFamily="34" charset="0"/>
                <a:cs typeface="Arial" pitchFamily="34" charset="0"/>
              </a:rPr>
              <a:t>software</a:t>
            </a:r>
            <a:r>
              <a:rPr sz="2400" spc="75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75" dirty="0" smtClean="0">
              <a:latin typeface="Arial" pitchFamily="34" charset="0"/>
              <a:cs typeface="Arial" pitchFamily="34" charset="0"/>
            </a:endParaRPr>
          </a:p>
          <a:p>
            <a:pPr marL="469900" marR="255270" indent="-457200">
              <a:lnSpc>
                <a:spcPts val="1900"/>
              </a:lnSpc>
              <a:spcBef>
                <a:spcPts val="38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lnSpc>
                <a:spcPct val="90300"/>
              </a:lnSpc>
              <a:spcBef>
                <a:spcPts val="53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400" spc="7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Welcome </a:t>
            </a:r>
            <a:r>
              <a:rPr sz="2400" spc="9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changing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requirements,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even 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late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in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development</a:t>
            </a:r>
            <a:r>
              <a:rPr sz="2400" spc="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sz="2400" spc="55" dirty="0">
                <a:latin typeface="Arial" pitchFamily="34" charset="0"/>
                <a:cs typeface="Arial" pitchFamily="34" charset="0"/>
              </a:rPr>
              <a:t>Agile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70" dirty="0">
                <a:latin typeface="Arial" pitchFamily="34" charset="0"/>
                <a:cs typeface="Arial" pitchFamily="34" charset="0"/>
              </a:rPr>
              <a:t>processes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harness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change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60" dirty="0">
                <a:latin typeface="Arial" pitchFamily="34" charset="0"/>
                <a:cs typeface="Arial" pitchFamily="34" charset="0"/>
              </a:rPr>
              <a:t>for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customer's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competitive  </a:t>
            </a:r>
            <a:r>
              <a:rPr sz="2400" spc="100" dirty="0" smtClean="0">
                <a:latin typeface="Arial" pitchFamily="34" charset="0"/>
                <a:cs typeface="Arial" pitchFamily="34" charset="0"/>
              </a:rPr>
              <a:t>advantage</a:t>
            </a:r>
            <a:r>
              <a:rPr lang="en-US" sz="2400" spc="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69900" marR="5080" indent="-457200">
              <a:lnSpc>
                <a:spcPct val="90300"/>
              </a:lnSpc>
              <a:spcBef>
                <a:spcPts val="530"/>
              </a:spcBef>
              <a:buClr>
                <a:srgbClr val="000000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355600" marR="122555" indent="-342900">
              <a:lnSpc>
                <a:spcPct val="90300"/>
              </a:lnSpc>
              <a:spcBef>
                <a:spcPts val="65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400" spc="7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Deliver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working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software</a:t>
            </a:r>
            <a:r>
              <a:rPr sz="2400" spc="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frequently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,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from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a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couple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of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 smtClean="0">
                <a:latin typeface="Arial" pitchFamily="34" charset="0"/>
                <a:cs typeface="Arial" pitchFamily="34" charset="0"/>
              </a:rPr>
              <a:t>weeks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to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a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couple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of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months, 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with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a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preference </a:t>
            </a:r>
            <a:r>
              <a:rPr lang="en-US" sz="2400" spc="8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sz="2400" spc="8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shorter  </a:t>
            </a:r>
            <a:r>
              <a:rPr sz="2400" spc="55" dirty="0">
                <a:latin typeface="Arial" pitchFamily="34" charset="0"/>
                <a:cs typeface="Arial" pitchFamily="34" charset="0"/>
              </a:rPr>
              <a:t>timescale</a:t>
            </a:r>
            <a:r>
              <a:rPr sz="2400" spc="55" dirty="0" smtClean="0">
                <a:latin typeface="Arial" pitchFamily="34" charset="0"/>
                <a:cs typeface="Arial" pitchFamily="34" charset="0"/>
              </a:rPr>
              <a:t>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5407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Agility </a:t>
            </a:r>
            <a:r>
              <a:rPr sz="4000" dirty="0"/>
              <a:t>Principles -</a:t>
            </a:r>
            <a:r>
              <a:rPr sz="4000" spc="-80" dirty="0"/>
              <a:t> </a:t>
            </a:r>
            <a:r>
              <a:rPr sz="4000" dirty="0" smtClean="0"/>
              <a:t>I</a:t>
            </a:r>
            <a:r>
              <a:rPr lang="en-US" sz="4000" dirty="0" smtClean="0"/>
              <a:t>I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1915159"/>
            <a:ext cx="6657340" cy="432272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69900" marR="429895" indent="-457200">
              <a:lnSpc>
                <a:spcPts val="1900"/>
              </a:lnSpc>
              <a:spcBef>
                <a:spcPts val="620"/>
              </a:spcBef>
              <a:buFont typeface="+mj-lt"/>
              <a:buAutoNum type="arabicPeriod" startAt="4"/>
              <a:tabLst>
                <a:tab pos="354965" algn="l"/>
                <a:tab pos="355600" algn="l"/>
              </a:tabLst>
            </a:pPr>
            <a:r>
              <a:rPr sz="2400" spc="60" dirty="0" smtClean="0">
                <a:latin typeface="Arial" pitchFamily="34" charset="0"/>
                <a:cs typeface="Arial" pitchFamily="34" charset="0"/>
              </a:rPr>
              <a:t>Business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people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developers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must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work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together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dail</a:t>
            </a:r>
            <a:r>
              <a:rPr lang="en-US" sz="2400" spc="8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sz="2400" spc="8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14" dirty="0">
                <a:latin typeface="Arial" pitchFamily="34" charset="0"/>
                <a:cs typeface="Arial" pitchFamily="34" charset="0"/>
              </a:rPr>
              <a:t>throughout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0" dirty="0" smtClean="0">
                <a:latin typeface="Arial" pitchFamily="34" charset="0"/>
                <a:cs typeface="Arial" pitchFamily="34" charset="0"/>
              </a:rPr>
              <a:t>project.</a:t>
            </a:r>
            <a:endParaRPr lang="en-US" sz="2400" spc="50" dirty="0" smtClean="0">
              <a:latin typeface="Arial" pitchFamily="34" charset="0"/>
              <a:cs typeface="Arial" pitchFamily="34" charset="0"/>
            </a:endParaRPr>
          </a:p>
          <a:p>
            <a:pPr marL="469900" marR="429895" indent="-457200">
              <a:lnSpc>
                <a:spcPts val="1900"/>
              </a:lnSpc>
              <a:spcBef>
                <a:spcPts val="620"/>
              </a:spcBef>
              <a:buFont typeface="+mj-lt"/>
              <a:buAutoNum type="arabicPeriod" startAt="4"/>
              <a:tabLst>
                <a:tab pos="354965" algn="l"/>
                <a:tab pos="355600" algn="l"/>
              </a:tabLst>
            </a:pPr>
            <a:endParaRPr sz="2400" dirty="0" smtClean="0">
              <a:latin typeface="Arial" pitchFamily="34" charset="0"/>
              <a:cs typeface="Arial" pitchFamily="34" charset="0"/>
            </a:endParaRPr>
          </a:p>
          <a:p>
            <a:pPr marL="469900" marR="30480" indent="-457200">
              <a:lnSpc>
                <a:spcPct val="90300"/>
              </a:lnSpc>
              <a:spcBef>
                <a:spcPts val="625"/>
              </a:spcBef>
              <a:buFont typeface="+mj-lt"/>
              <a:buAutoNum type="arabicPeriod" startAt="4"/>
              <a:tabLst>
                <a:tab pos="354965" algn="l"/>
                <a:tab pos="355600" algn="l"/>
              </a:tabLst>
            </a:pPr>
            <a:r>
              <a:rPr sz="2400" spc="65" dirty="0">
                <a:latin typeface="Arial" pitchFamily="34" charset="0"/>
                <a:cs typeface="Arial" pitchFamily="34" charset="0"/>
              </a:rPr>
              <a:t>Build </a:t>
            </a:r>
            <a:r>
              <a:rPr sz="2400" spc="60" dirty="0">
                <a:latin typeface="Arial" pitchFamily="34" charset="0"/>
                <a:cs typeface="Arial" pitchFamily="34" charset="0"/>
              </a:rPr>
              <a:t>projects </a:t>
            </a:r>
            <a:r>
              <a:rPr sz="2400" spc="135" dirty="0">
                <a:latin typeface="Arial" pitchFamily="34" charset="0"/>
                <a:cs typeface="Arial" pitchFamily="34" charset="0"/>
              </a:rPr>
              <a:t>around </a:t>
            </a:r>
            <a:r>
              <a:rPr sz="2400" spc="10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motivated </a:t>
            </a:r>
            <a:r>
              <a:rPr sz="2400" spc="9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individuals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. 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Give </a:t>
            </a:r>
            <a:r>
              <a:rPr sz="2400" spc="114" dirty="0">
                <a:latin typeface="Arial" pitchFamily="34" charset="0"/>
                <a:cs typeface="Arial" pitchFamily="34" charset="0"/>
              </a:rPr>
              <a:t>them </a:t>
            </a:r>
            <a:r>
              <a:rPr sz="2400" spc="9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environment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support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they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need,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trust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14" dirty="0">
                <a:latin typeface="Arial" pitchFamily="34" charset="0"/>
                <a:cs typeface="Arial" pitchFamily="34" charset="0"/>
              </a:rPr>
              <a:t>them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to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get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30" dirty="0" smtClean="0">
                <a:latin typeface="Arial" pitchFamily="34" charset="0"/>
                <a:cs typeface="Arial" pitchFamily="34" charset="0"/>
              </a:rPr>
              <a:t>job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done</a:t>
            </a:r>
            <a:r>
              <a:rPr sz="2400" spc="9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90" dirty="0" smtClean="0">
              <a:latin typeface="Arial" pitchFamily="34" charset="0"/>
              <a:cs typeface="Arial" pitchFamily="34" charset="0"/>
            </a:endParaRPr>
          </a:p>
          <a:p>
            <a:pPr marL="469900" marR="30480" indent="-457200">
              <a:lnSpc>
                <a:spcPct val="90300"/>
              </a:lnSpc>
              <a:spcBef>
                <a:spcPts val="625"/>
              </a:spcBef>
              <a:buFont typeface="+mj-lt"/>
              <a:buAutoNum type="arabicPeriod" startAt="4"/>
              <a:tabLst>
                <a:tab pos="354965" algn="l"/>
                <a:tab pos="3556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 marR="36195" indent="-457200">
              <a:lnSpc>
                <a:spcPct val="90300"/>
              </a:lnSpc>
              <a:spcBef>
                <a:spcPts val="550"/>
              </a:spcBef>
              <a:buFont typeface="+mj-lt"/>
              <a:buAutoNum type="arabicPeriod" startAt="4"/>
              <a:tabLst>
                <a:tab pos="354965" algn="l"/>
                <a:tab pos="355600" algn="l"/>
              </a:tabLst>
            </a:pPr>
            <a:r>
              <a:rPr sz="2400" spc="6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most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efficient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effective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method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of </a:t>
            </a:r>
            <a:r>
              <a:rPr sz="2400" spc="85" dirty="0" smtClean="0">
                <a:latin typeface="Arial" pitchFamily="34" charset="0"/>
                <a:cs typeface="Arial" pitchFamily="34" charset="0"/>
              </a:rPr>
              <a:t>conveying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information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to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within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a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development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team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is</a:t>
            </a:r>
            <a:r>
              <a:rPr sz="2400" spc="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face–to–face </a:t>
            </a:r>
            <a:r>
              <a:rPr sz="2400" spc="4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75" dirty="0">
                <a:latin typeface="Arial" pitchFamily="34" charset="0"/>
                <a:cs typeface="Arial" pitchFamily="34" charset="0"/>
              </a:rPr>
              <a:t>conversation.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52552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Agility </a:t>
            </a:r>
            <a:r>
              <a:rPr sz="4000" dirty="0"/>
              <a:t>Principles -</a:t>
            </a:r>
            <a:r>
              <a:rPr sz="4000" spc="-75" dirty="0"/>
              <a:t> </a:t>
            </a:r>
            <a:r>
              <a:rPr lang="en-US" sz="4000" spc="-75" dirty="0" smtClean="0"/>
              <a:t>I</a:t>
            </a:r>
            <a:r>
              <a:rPr sz="4000" spc="-5" dirty="0" smtClean="0"/>
              <a:t>II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1874520"/>
            <a:ext cx="6693534" cy="394979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sz="2400" spc="10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Working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9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software</a:t>
            </a:r>
            <a:r>
              <a:rPr sz="2400" spc="-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is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primary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measure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of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progress</a:t>
            </a:r>
            <a:r>
              <a:rPr sz="2400" spc="9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90" dirty="0" smtClean="0">
              <a:latin typeface="Arial" pitchFamily="34" charset="0"/>
              <a:cs typeface="Arial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 marR="138430" indent="-457200">
              <a:lnSpc>
                <a:spcPct val="89600"/>
              </a:lnSpc>
              <a:spcBef>
                <a:spcPts val="55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sz="2400" spc="65" dirty="0">
                <a:latin typeface="Arial" pitchFamily="34" charset="0"/>
                <a:cs typeface="Arial" pitchFamily="34" charset="0"/>
              </a:rPr>
              <a:t>Agile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processes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promote</a:t>
            </a:r>
            <a:r>
              <a:rPr sz="2400" spc="-35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sustainable </a:t>
            </a:r>
            <a:r>
              <a:rPr sz="2400" spc="110" dirty="0" smtClean="0">
                <a:latin typeface="Arial" pitchFamily="34" charset="0"/>
                <a:cs typeface="Arial" pitchFamily="34" charset="0"/>
              </a:rPr>
              <a:t>development.</a:t>
            </a:r>
            <a:r>
              <a:rPr lang="en-US" sz="2400" spc="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7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95" dirty="0">
                <a:latin typeface="Arial" pitchFamily="34" charset="0"/>
                <a:cs typeface="Arial" pitchFamily="34" charset="0"/>
              </a:rPr>
              <a:t>sponsors, developers, 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users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should </a:t>
            </a:r>
            <a:r>
              <a:rPr sz="2400" spc="85" dirty="0">
                <a:latin typeface="Arial" pitchFamily="34" charset="0"/>
                <a:cs typeface="Arial" pitchFamily="34" charset="0"/>
              </a:rPr>
              <a:t>be </a:t>
            </a:r>
            <a:r>
              <a:rPr sz="2400" spc="75" dirty="0">
                <a:latin typeface="Arial" pitchFamily="34" charset="0"/>
                <a:cs typeface="Arial" pitchFamily="34" charset="0"/>
              </a:rPr>
              <a:t>able </a:t>
            </a:r>
            <a:r>
              <a:rPr sz="2400" spc="9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maintain </a:t>
            </a:r>
            <a:r>
              <a:rPr sz="2400" spc="11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2400" spc="9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2400" spc="9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pace</a:t>
            </a:r>
            <a:r>
              <a:rPr sz="2400" spc="-32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70" dirty="0">
                <a:latin typeface="Arial" pitchFamily="34" charset="0"/>
                <a:cs typeface="Arial" pitchFamily="34" charset="0"/>
              </a:rPr>
              <a:t>indefinitely</a:t>
            </a:r>
            <a:r>
              <a:rPr sz="2400" spc="7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70" dirty="0" smtClean="0">
              <a:latin typeface="Arial" pitchFamily="34" charset="0"/>
              <a:cs typeface="Arial" pitchFamily="34" charset="0"/>
            </a:endParaRPr>
          </a:p>
          <a:p>
            <a:pPr marL="469900" marR="138430" indent="-457200">
              <a:lnSpc>
                <a:spcPct val="89600"/>
              </a:lnSpc>
              <a:spcBef>
                <a:spcPts val="55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 marR="254635" indent="-457200">
              <a:lnSpc>
                <a:spcPts val="2200"/>
              </a:lnSpc>
              <a:spcBef>
                <a:spcPts val="640"/>
              </a:spcBef>
              <a:buFont typeface="+mj-lt"/>
              <a:buAutoNum type="arabicPeriod" startAt="7"/>
              <a:tabLst>
                <a:tab pos="354965" algn="l"/>
                <a:tab pos="355600" algn="l"/>
              </a:tabLst>
            </a:pPr>
            <a:r>
              <a:rPr sz="2400" spc="114" dirty="0">
                <a:latin typeface="Arial" pitchFamily="34" charset="0"/>
                <a:cs typeface="Arial" pitchFamily="34" charset="0"/>
              </a:rPr>
              <a:t>Continuous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attention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to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7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excellence</a:t>
            </a:r>
            <a:r>
              <a:rPr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and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good </a:t>
            </a:r>
            <a:r>
              <a:rPr sz="2400" spc="10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enhances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60" dirty="0">
                <a:latin typeface="Arial" pitchFamily="34" charset="0"/>
                <a:cs typeface="Arial" pitchFamily="34" charset="0"/>
              </a:rPr>
              <a:t>agility</a:t>
            </a:r>
            <a:r>
              <a:rPr sz="2400" spc="60" dirty="0" smtClean="0">
                <a:latin typeface="Arial" pitchFamily="34" charset="0"/>
                <a:cs typeface="Arial" pitchFamily="34" charset="0"/>
              </a:rPr>
              <a:t>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46456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Agility </a:t>
            </a:r>
            <a:r>
              <a:rPr sz="4000" dirty="0"/>
              <a:t>Principles -</a:t>
            </a:r>
            <a:r>
              <a:rPr sz="4000" spc="-75" dirty="0"/>
              <a:t> </a:t>
            </a:r>
            <a:r>
              <a:rPr lang="en-US" sz="4000" spc="-5" dirty="0"/>
              <a:t>I</a:t>
            </a:r>
            <a:r>
              <a:rPr lang="en-US" sz="4000" spc="-5" dirty="0" smtClean="0"/>
              <a:t>V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905000"/>
            <a:ext cx="6922134" cy="329269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marR="178435" indent="-457200">
              <a:lnSpc>
                <a:spcPts val="22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 startAt="10"/>
              <a:tabLst>
                <a:tab pos="393700" algn="l"/>
              </a:tabLst>
            </a:pPr>
            <a:r>
              <a:rPr sz="2400" spc="6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Simplicity</a:t>
            </a:r>
            <a:r>
              <a:rPr sz="2400" spc="-5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–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art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of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maximizing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40" dirty="0">
                <a:latin typeface="Arial" pitchFamily="34" charset="0"/>
                <a:cs typeface="Arial" pitchFamily="34" charset="0"/>
              </a:rPr>
              <a:t>amount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of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35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sz="2400" spc="110" dirty="0">
                <a:latin typeface="Arial" pitchFamily="34" charset="0"/>
                <a:cs typeface="Arial" pitchFamily="34" charset="0"/>
              </a:rPr>
              <a:t>not </a:t>
            </a:r>
            <a:r>
              <a:rPr sz="2400" spc="130" dirty="0">
                <a:latin typeface="Arial" pitchFamily="34" charset="0"/>
                <a:cs typeface="Arial" pitchFamily="34" charset="0"/>
              </a:rPr>
              <a:t>done </a:t>
            </a:r>
            <a:r>
              <a:rPr sz="2400" dirty="0">
                <a:latin typeface="Arial" pitchFamily="34" charset="0"/>
                <a:cs typeface="Arial" pitchFamily="34" charset="0"/>
              </a:rPr>
              <a:t>–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is</a:t>
            </a:r>
            <a:r>
              <a:rPr sz="2400" spc="-254" dirty="0">
                <a:latin typeface="Arial" pitchFamily="34" charset="0"/>
                <a:cs typeface="Arial" pitchFamily="34" charset="0"/>
              </a:rPr>
              <a:t> 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essential</a:t>
            </a:r>
            <a:r>
              <a:rPr sz="2400" spc="65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65" dirty="0" smtClean="0">
              <a:latin typeface="Arial" pitchFamily="34" charset="0"/>
              <a:cs typeface="Arial" pitchFamily="34" charset="0"/>
            </a:endParaRPr>
          </a:p>
          <a:p>
            <a:pPr marL="469900" marR="178435" indent="-457200">
              <a:lnSpc>
                <a:spcPts val="2200"/>
              </a:lnSpc>
              <a:spcBef>
                <a:spcPts val="500"/>
              </a:spcBef>
              <a:buClr>
                <a:srgbClr val="000000"/>
              </a:buClr>
              <a:buFont typeface="+mj-lt"/>
              <a:buAutoNum type="arabicPeriod" startAt="10"/>
              <a:tabLst>
                <a:tab pos="3937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 marR="741680" indent="-457200">
              <a:lnSpc>
                <a:spcPts val="2200"/>
              </a:lnSpc>
              <a:spcBef>
                <a:spcPts val="500"/>
              </a:spcBef>
              <a:buFont typeface="+mj-lt"/>
              <a:buAutoNum type="arabicPeriod" startAt="10"/>
              <a:tabLst>
                <a:tab pos="393700" algn="l"/>
              </a:tabLst>
            </a:pPr>
            <a:r>
              <a:rPr sz="2400" spc="7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1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best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architectures,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>
                <a:latin typeface="Arial" pitchFamily="34" charset="0"/>
                <a:cs typeface="Arial" pitchFamily="34" charset="0"/>
              </a:rPr>
              <a:t>requirements,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0" dirty="0" smtClean="0">
                <a:latin typeface="Arial" pitchFamily="34" charset="0"/>
                <a:cs typeface="Arial" pitchFamily="34" charset="0"/>
              </a:rPr>
              <a:t>designs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emerge from </a:t>
            </a:r>
            <a:r>
              <a:rPr sz="2400" spc="8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self–organizing</a:t>
            </a:r>
            <a:r>
              <a:rPr sz="2400" spc="-22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teams</a:t>
            </a:r>
            <a:r>
              <a:rPr sz="2400" spc="9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spc="90" dirty="0" smtClean="0">
              <a:latin typeface="Arial" pitchFamily="34" charset="0"/>
              <a:cs typeface="Arial" pitchFamily="34" charset="0"/>
            </a:endParaRPr>
          </a:p>
          <a:p>
            <a:pPr marL="469900" marR="741680" indent="-457200">
              <a:lnSpc>
                <a:spcPts val="2200"/>
              </a:lnSpc>
              <a:spcBef>
                <a:spcPts val="500"/>
              </a:spcBef>
              <a:buFont typeface="+mj-lt"/>
              <a:buAutoNum type="arabicPeriod" startAt="10"/>
              <a:tabLst>
                <a:tab pos="393700" algn="l"/>
              </a:tabLst>
            </a:pP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 marR="5080" indent="-457200">
              <a:lnSpc>
                <a:spcPct val="89600"/>
              </a:lnSpc>
              <a:spcBef>
                <a:spcPts val="610"/>
              </a:spcBef>
              <a:buFont typeface="+mj-lt"/>
              <a:buAutoNum type="arabicPeriod" startAt="10"/>
              <a:tabLst>
                <a:tab pos="393700" algn="l"/>
              </a:tabLst>
            </a:pPr>
            <a:r>
              <a:rPr sz="2400" spc="100" dirty="0">
                <a:latin typeface="Arial" pitchFamily="34" charset="0"/>
                <a:cs typeface="Arial" pitchFamily="34" charset="0"/>
              </a:rPr>
              <a:t>At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regular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intervals,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team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0" dirty="0">
                <a:latin typeface="Arial" pitchFamily="34" charset="0"/>
                <a:cs typeface="Arial" pitchFamily="34" charset="0"/>
              </a:rPr>
              <a:t>reflects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on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55" dirty="0">
                <a:latin typeface="Arial" pitchFamily="34" charset="0"/>
                <a:cs typeface="Arial" pitchFamily="34" charset="0"/>
              </a:rPr>
              <a:t>how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>
                <a:latin typeface="Arial" pitchFamily="34" charset="0"/>
                <a:cs typeface="Arial" pitchFamily="34" charset="0"/>
              </a:rPr>
              <a:t>to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90" dirty="0" smtClean="0">
                <a:latin typeface="Arial" pitchFamily="34" charset="0"/>
                <a:cs typeface="Arial" pitchFamily="34" charset="0"/>
              </a:rPr>
              <a:t>become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more </a:t>
            </a:r>
            <a:r>
              <a:rPr sz="2400" spc="45" dirty="0">
                <a:latin typeface="Arial" pitchFamily="34" charset="0"/>
                <a:cs typeface="Arial" pitchFamily="34" charset="0"/>
              </a:rPr>
              <a:t>effective, </a:t>
            </a:r>
            <a:r>
              <a:rPr sz="2400" spc="120" dirty="0">
                <a:latin typeface="Arial" pitchFamily="34" charset="0"/>
                <a:cs typeface="Arial" pitchFamily="34" charset="0"/>
              </a:rPr>
              <a:t>then </a:t>
            </a:r>
            <a:r>
              <a:rPr sz="2400" spc="114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tunes </a:t>
            </a:r>
            <a:r>
              <a:rPr sz="2400" spc="16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2400" spc="95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adjusts </a:t>
            </a:r>
            <a:r>
              <a:rPr sz="2400" spc="60" dirty="0">
                <a:latin typeface="Arial" pitchFamily="34" charset="0"/>
                <a:cs typeface="Arial" pitchFamily="34" charset="0"/>
              </a:rPr>
              <a:t>its </a:t>
            </a:r>
            <a:r>
              <a:rPr sz="2400" spc="100" dirty="0" smtClean="0">
                <a:latin typeface="Arial" pitchFamily="34" charset="0"/>
                <a:cs typeface="Arial" pitchFamily="34" charset="0"/>
              </a:rPr>
              <a:t>behavior </a:t>
            </a:r>
            <a:r>
              <a:rPr sz="2400" spc="80" dirty="0">
                <a:latin typeface="Arial" pitchFamily="34" charset="0"/>
                <a:cs typeface="Arial" pitchFamily="34" charset="0"/>
              </a:rPr>
              <a:t>accordingly.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5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28AD95-F8C8-47E4-A7F9-E242DEE05110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6802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The Manifesto for </a:t>
            </a:r>
            <a:br>
              <a:rPr lang="en-US" sz="3600" smtClean="0"/>
            </a:br>
            <a:r>
              <a:rPr lang="en-US" sz="3600" smtClean="0"/>
              <a:t>Agile Software Development</a:t>
            </a:r>
            <a:endParaRPr lang="en-US" smtClean="0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625157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“We are uncovering better ways of developing software by doing it and helping others do it.  Through this work we have come to value: </a:t>
            </a:r>
          </a:p>
          <a:p>
            <a:pPr lvl="1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b="1" i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Individuals and interactions</a:t>
            </a:r>
            <a:r>
              <a:rPr lang="en-US" sz="2000" b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 over processes and tools </a:t>
            </a:r>
          </a:p>
          <a:p>
            <a:pPr lvl="1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b="1" i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Working software</a:t>
            </a:r>
            <a:r>
              <a:rPr lang="en-US" sz="2000" b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 over comprehensive documentation </a:t>
            </a:r>
          </a:p>
          <a:p>
            <a:pPr lvl="1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b="1" i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Customer collaboration</a:t>
            </a:r>
            <a:r>
              <a:rPr lang="en-US" sz="2000" b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 over contract negotiation </a:t>
            </a:r>
          </a:p>
          <a:p>
            <a:pPr lvl="1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b="1" i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Responding to change</a:t>
            </a:r>
            <a:r>
              <a:rPr lang="en-US" sz="2000" b="1" dirty="0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 over following a plan </a:t>
            </a:r>
          </a:p>
          <a:p>
            <a:pPr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That is, while there is value in the items on the right, we value the items on the left more.”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511800" y="5570538"/>
            <a:ext cx="171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>
                <a:solidFill>
                  <a:srgbClr val="9A0000"/>
                </a:solidFill>
                <a:latin typeface="Palatino" pitchFamily="-128" charset="0"/>
                <a:ea typeface="ＭＳ Ｐゴシック" pitchFamily="-128" charset="-128"/>
              </a:rPr>
              <a:t>Kent Beck et al</a:t>
            </a:r>
            <a:endParaRPr lang="en-US" b="1" i="1">
              <a:solidFill>
                <a:srgbClr val="F3FF0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13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749" y="914400"/>
            <a:ext cx="3498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1335" algn="l"/>
              </a:tabLst>
            </a:pPr>
            <a:r>
              <a:rPr sz="4000" dirty="0"/>
              <a:t>Human	</a:t>
            </a:r>
            <a:r>
              <a:rPr sz="4000" spc="-5" dirty="0"/>
              <a:t>Factors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1" y="1752600"/>
            <a:ext cx="6858000" cy="4252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57530" indent="-342900">
              <a:lnSpc>
                <a:spcPts val="2800"/>
              </a:lnSpc>
              <a:spcBef>
                <a:spcPts val="26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i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i="1" spc="-55" dirty="0">
                <a:latin typeface="Arial" pitchFamily="34" charset="0"/>
                <a:cs typeface="Arial" pitchFamily="34" charset="0"/>
              </a:rPr>
              <a:t>process </a:t>
            </a:r>
            <a:r>
              <a:rPr sz="2400" i="1" spc="-5" dirty="0">
                <a:latin typeface="Arial" pitchFamily="34" charset="0"/>
                <a:cs typeface="Arial" pitchFamily="34" charset="0"/>
              </a:rPr>
              <a:t>molds to </a:t>
            </a:r>
            <a:r>
              <a:rPr sz="2400" i="1" dirty="0">
                <a:latin typeface="Arial" pitchFamily="34" charset="0"/>
                <a:cs typeface="Arial" pitchFamily="34" charset="0"/>
              </a:rPr>
              <a:t>the </a:t>
            </a:r>
            <a:r>
              <a:rPr sz="2400" i="1" spc="-3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needs </a:t>
            </a:r>
            <a:r>
              <a:rPr sz="2400" i="1" spc="-7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2400" i="1" spc="-7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people </a:t>
            </a:r>
            <a:r>
              <a:rPr sz="2400" i="1" spc="-5" dirty="0">
                <a:latin typeface="Arial" pitchFamily="34" charset="0"/>
                <a:cs typeface="Arial" pitchFamily="34" charset="0"/>
              </a:rPr>
              <a:t>and team, </a:t>
            </a:r>
            <a:r>
              <a:rPr sz="2400" spc="135" dirty="0">
                <a:latin typeface="Arial" pitchFamily="34" charset="0"/>
                <a:cs typeface="Arial" pitchFamily="34" charset="0"/>
              </a:rPr>
              <a:t>not </a:t>
            </a:r>
            <a:r>
              <a:rPr sz="2400" spc="12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125" dirty="0">
                <a:latin typeface="Arial" pitchFamily="34" charset="0"/>
                <a:cs typeface="Arial" pitchFamily="34" charset="0"/>
              </a:rPr>
              <a:t>other </a:t>
            </a:r>
            <a:r>
              <a:rPr sz="2400" spc="175" dirty="0">
                <a:latin typeface="Arial" pitchFamily="34" charset="0"/>
                <a:cs typeface="Arial" pitchFamily="34" charset="0"/>
              </a:rPr>
              <a:t>way</a:t>
            </a:r>
            <a:r>
              <a:rPr sz="2400" spc="-13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80" dirty="0">
                <a:latin typeface="Arial" pitchFamily="34" charset="0"/>
                <a:cs typeface="Arial" pitchFamily="34" charset="0"/>
              </a:rPr>
              <a:t>around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355600" marR="5080" indent="-342900">
              <a:lnSpc>
                <a:spcPct val="1014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114" dirty="0" smtClean="0">
                <a:latin typeface="Arial" pitchFamily="34" charset="0"/>
                <a:cs typeface="Arial" pitchFamily="34" charset="0"/>
              </a:rPr>
              <a:t>key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traits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that </a:t>
            </a:r>
            <a:r>
              <a:rPr sz="2400" spc="170" dirty="0" smtClean="0">
                <a:latin typeface="Arial" pitchFamily="34" charset="0"/>
                <a:cs typeface="Arial" pitchFamily="34" charset="0"/>
              </a:rPr>
              <a:t>must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exist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60" dirty="0">
                <a:latin typeface="Arial" pitchFamily="34" charset="0"/>
                <a:cs typeface="Arial" pitchFamily="34" charset="0"/>
              </a:rPr>
              <a:t>among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30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30" dirty="0">
                <a:latin typeface="Arial" pitchFamily="34" charset="0"/>
                <a:cs typeface="Arial" pitchFamily="34" charset="0"/>
              </a:rPr>
              <a:t>people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150" dirty="0" smtClean="0">
                <a:latin typeface="Arial" pitchFamily="34" charset="0"/>
                <a:cs typeface="Arial" pitchFamily="34" charset="0"/>
              </a:rPr>
              <a:t>in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an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 smtClean="0">
                <a:latin typeface="Arial" pitchFamily="34" charset="0"/>
                <a:cs typeface="Arial" pitchFamily="34" charset="0"/>
              </a:rPr>
              <a:t>agile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team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95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13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team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35" dirty="0">
                <a:latin typeface="Arial" pitchFamily="34" charset="0"/>
                <a:cs typeface="Arial" pitchFamily="34" charset="0"/>
              </a:rPr>
              <a:t>itself: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355"/>
              </a:spcBef>
              <a:buFont typeface="Wingdings" pitchFamily="2" charset="2"/>
              <a:buChar char="§"/>
            </a:pPr>
            <a:r>
              <a:rPr sz="1800" b="1" spc="60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Competence</a:t>
            </a:r>
            <a:r>
              <a:rPr sz="1800" b="1" spc="6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1212850" lvl="1" indent="-285750">
              <a:spcBef>
                <a:spcPts val="355"/>
              </a:spcBef>
              <a:buFont typeface="Wingdings" pitchFamily="2" charset="2"/>
              <a:buChar char="§"/>
            </a:pPr>
            <a:r>
              <a:rPr lang="en-US" b="1" spc="40" dirty="0" smtClean="0">
                <a:latin typeface="Arial" pitchFamily="34" charset="0"/>
                <a:cs typeface="Arial" pitchFamily="34" charset="0"/>
              </a:rPr>
              <a:t>T</a:t>
            </a:r>
            <a:r>
              <a:rPr b="1" spc="40" dirty="0" smtClean="0">
                <a:latin typeface="Arial" pitchFamily="34" charset="0"/>
                <a:cs typeface="Arial" pitchFamily="34" charset="0"/>
              </a:rPr>
              <a:t>alent</a:t>
            </a:r>
            <a:r>
              <a:rPr b="1" spc="40" dirty="0">
                <a:latin typeface="Arial" pitchFamily="34" charset="0"/>
                <a:cs typeface="Arial" pitchFamily="34" charset="0"/>
              </a:rPr>
              <a:t>, </a:t>
            </a:r>
            <a:r>
              <a:rPr b="1" spc="80" dirty="0">
                <a:latin typeface="Arial" pitchFamily="34" charset="0"/>
                <a:cs typeface="Arial" pitchFamily="34" charset="0"/>
              </a:rPr>
              <a:t>skills,</a:t>
            </a:r>
            <a:r>
              <a:rPr b="1" spc="-100" dirty="0">
                <a:latin typeface="Arial" pitchFamily="34" charset="0"/>
                <a:cs typeface="Arial" pitchFamily="34" charset="0"/>
              </a:rPr>
              <a:t> </a:t>
            </a:r>
            <a:r>
              <a:rPr b="1" spc="95" dirty="0" smtClean="0">
                <a:latin typeface="Arial" pitchFamily="34" charset="0"/>
                <a:cs typeface="Arial" pitchFamily="34" charset="0"/>
              </a:rPr>
              <a:t>knowledge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439"/>
              </a:spcBef>
              <a:buFont typeface="Wingdings" pitchFamily="2" charset="2"/>
              <a:buChar char="§"/>
            </a:pPr>
            <a:r>
              <a:rPr sz="1800" b="1" spc="80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Common</a:t>
            </a:r>
            <a:r>
              <a:rPr sz="1800" b="1" spc="-5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6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focus.</a:t>
            </a:r>
            <a:r>
              <a:rPr sz="1800" b="1" spc="-5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1212850" lvl="1" indent="-285750"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70" dirty="0" smtClean="0">
                <a:latin typeface="Arial" pitchFamily="34" charset="0"/>
                <a:cs typeface="Arial" pitchFamily="34" charset="0"/>
              </a:rPr>
              <a:t>D</a:t>
            </a:r>
            <a:r>
              <a:rPr b="1" spc="70" dirty="0" smtClean="0">
                <a:latin typeface="Arial" pitchFamily="34" charset="0"/>
                <a:cs typeface="Arial" pitchFamily="34" charset="0"/>
              </a:rPr>
              <a:t>eliver</a:t>
            </a:r>
            <a:r>
              <a:rPr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b="1" dirty="0">
                <a:latin typeface="Arial" pitchFamily="34" charset="0"/>
                <a:cs typeface="Arial" pitchFamily="34" charset="0"/>
              </a:rPr>
              <a:t>a </a:t>
            </a:r>
            <a:r>
              <a:rPr b="1" spc="80" dirty="0">
                <a:latin typeface="Arial" pitchFamily="34" charset="0"/>
                <a:cs typeface="Arial" pitchFamily="34" charset="0"/>
              </a:rPr>
              <a:t>working</a:t>
            </a:r>
            <a:r>
              <a:rPr b="1" dirty="0">
                <a:latin typeface="Arial" pitchFamily="34" charset="0"/>
                <a:cs typeface="Arial" pitchFamily="34" charset="0"/>
              </a:rPr>
              <a:t> </a:t>
            </a:r>
            <a:r>
              <a:rPr b="1" spc="60" dirty="0">
                <a:latin typeface="Arial" pitchFamily="34" charset="0"/>
                <a:cs typeface="Arial" pitchFamily="34" charset="0"/>
              </a:rPr>
              <a:t>software</a:t>
            </a:r>
            <a:r>
              <a:rPr b="1" dirty="0">
                <a:latin typeface="Arial" pitchFamily="34" charset="0"/>
                <a:cs typeface="Arial" pitchFamily="34" charset="0"/>
              </a:rPr>
              <a:t> </a:t>
            </a:r>
            <a:r>
              <a:rPr b="1" spc="50" dirty="0">
                <a:latin typeface="Arial" pitchFamily="34" charset="0"/>
                <a:cs typeface="Arial" pitchFamily="34" charset="0"/>
              </a:rPr>
              <a:t>increment</a:t>
            </a:r>
            <a:r>
              <a:rPr b="1" dirty="0">
                <a:latin typeface="Arial" pitchFamily="34" charset="0"/>
                <a:cs typeface="Arial" pitchFamily="34" charset="0"/>
              </a:rPr>
              <a:t> 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439"/>
              </a:spcBef>
              <a:buFont typeface="Wingdings" pitchFamily="2" charset="2"/>
              <a:buChar char="§"/>
            </a:pPr>
            <a:r>
              <a:rPr sz="1800" b="1" spc="45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Collaboration.</a:t>
            </a:r>
            <a:endParaRPr lang="en-US" sz="1800" b="1" spc="45" dirty="0" smtClean="0">
              <a:solidFill>
                <a:srgbClr val="AC1600"/>
              </a:solidFill>
              <a:latin typeface="Arial" pitchFamily="34" charset="0"/>
              <a:cs typeface="Arial" pitchFamily="34" charset="0"/>
            </a:endParaRPr>
          </a:p>
          <a:p>
            <a:pPr marL="1212850" lvl="1" indent="-285750"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55" dirty="0" smtClean="0">
                <a:latin typeface="Arial" pitchFamily="34" charset="0"/>
                <a:cs typeface="Arial" pitchFamily="34" charset="0"/>
              </a:rPr>
              <a:t>With p</a:t>
            </a:r>
            <a:r>
              <a:rPr b="1" spc="55" dirty="0" smtClean="0">
                <a:latin typeface="Arial" pitchFamily="34" charset="0"/>
                <a:cs typeface="Arial" pitchFamily="34" charset="0"/>
              </a:rPr>
              <a:t>eers </a:t>
            </a:r>
            <a:r>
              <a:rPr b="1" spc="60" dirty="0">
                <a:latin typeface="Arial" pitchFamily="34" charset="0"/>
                <a:cs typeface="Arial" pitchFamily="34" charset="0"/>
              </a:rPr>
              <a:t>and</a:t>
            </a:r>
            <a:r>
              <a:rPr b="1" spc="-114" dirty="0">
                <a:latin typeface="Arial" pitchFamily="34" charset="0"/>
                <a:cs typeface="Arial" pitchFamily="34" charset="0"/>
              </a:rPr>
              <a:t> </a:t>
            </a:r>
            <a:r>
              <a:rPr b="1" spc="55" dirty="0" smtClean="0">
                <a:latin typeface="Arial" pitchFamily="34" charset="0"/>
                <a:cs typeface="Arial" pitchFamily="34" charset="0"/>
              </a:rPr>
              <a:t>stakeholders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439"/>
              </a:spcBef>
              <a:buFont typeface="Wingdings" pitchFamily="2" charset="2"/>
              <a:buChar char="§"/>
            </a:pPr>
            <a:r>
              <a:rPr sz="1800" b="1" spc="80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Decision-making</a:t>
            </a:r>
            <a:r>
              <a:rPr sz="1800" b="1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b="1" spc="60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ability.</a:t>
            </a:r>
            <a:endParaRPr lang="en-US" sz="1800" b="1" spc="60" dirty="0" smtClean="0">
              <a:solidFill>
                <a:srgbClr val="AC1600"/>
              </a:solidFill>
              <a:latin typeface="Arial" pitchFamily="34" charset="0"/>
              <a:cs typeface="Arial" pitchFamily="34" charset="0"/>
            </a:endParaRPr>
          </a:p>
          <a:p>
            <a:pPr marL="1212850" lvl="1" indent="-285750"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70" dirty="0">
                <a:latin typeface="Arial" pitchFamily="34" charset="0"/>
                <a:cs typeface="Arial" pitchFamily="34" charset="0"/>
              </a:rPr>
              <a:t>F</a:t>
            </a:r>
            <a:r>
              <a:rPr b="1" spc="70" dirty="0" smtClean="0">
                <a:latin typeface="Arial" pitchFamily="34" charset="0"/>
                <a:cs typeface="Arial" pitchFamily="34" charset="0"/>
              </a:rPr>
              <a:t>reedom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b="1" spc="50" dirty="0">
                <a:latin typeface="Arial" pitchFamily="34" charset="0"/>
                <a:cs typeface="Arial" pitchFamily="34" charset="0"/>
              </a:rPr>
              <a:t>to</a:t>
            </a:r>
            <a:r>
              <a:rPr b="1" dirty="0">
                <a:latin typeface="Arial" pitchFamily="34" charset="0"/>
                <a:cs typeface="Arial" pitchFamily="34" charset="0"/>
              </a:rPr>
              <a:t> </a:t>
            </a:r>
            <a:r>
              <a:rPr b="1" spc="40" dirty="0">
                <a:latin typeface="Arial" pitchFamily="34" charset="0"/>
                <a:cs typeface="Arial" pitchFamily="34" charset="0"/>
              </a:rPr>
              <a:t>control</a:t>
            </a:r>
            <a:r>
              <a:rPr b="1" spc="5" dirty="0">
                <a:latin typeface="Arial" pitchFamily="34" charset="0"/>
                <a:cs typeface="Arial" pitchFamily="34" charset="0"/>
              </a:rPr>
              <a:t> </a:t>
            </a:r>
            <a:r>
              <a:rPr b="1" spc="65" dirty="0">
                <a:latin typeface="Arial" pitchFamily="34" charset="0"/>
                <a:cs typeface="Arial" pitchFamily="34" charset="0"/>
              </a:rPr>
              <a:t>its</a:t>
            </a:r>
            <a:r>
              <a:rPr b="1" spc="-5" dirty="0">
                <a:latin typeface="Arial" pitchFamily="34" charset="0"/>
                <a:cs typeface="Arial" pitchFamily="34" charset="0"/>
              </a:rPr>
              <a:t> </a:t>
            </a:r>
            <a:r>
              <a:rPr b="1" spc="130" dirty="0">
                <a:latin typeface="Arial" pitchFamily="34" charset="0"/>
                <a:cs typeface="Arial" pitchFamily="34" charset="0"/>
              </a:rPr>
              <a:t>own</a:t>
            </a:r>
            <a:r>
              <a:rPr b="1" spc="-5" dirty="0">
                <a:latin typeface="Arial" pitchFamily="34" charset="0"/>
                <a:cs typeface="Arial" pitchFamily="34" charset="0"/>
              </a:rPr>
              <a:t> </a:t>
            </a:r>
            <a:r>
              <a:rPr b="1" spc="70" dirty="0" smtClean="0">
                <a:latin typeface="Arial" pitchFamily="34" charset="0"/>
                <a:cs typeface="Arial" pitchFamily="34" charset="0"/>
              </a:rPr>
              <a:t>destiny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14400"/>
            <a:ext cx="3498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1335" algn="l"/>
              </a:tabLst>
            </a:pPr>
            <a:r>
              <a:rPr sz="4000" dirty="0"/>
              <a:t>Human	</a:t>
            </a:r>
            <a:r>
              <a:rPr sz="4000" spc="-5" dirty="0"/>
              <a:t>Factors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1" y="1828800"/>
            <a:ext cx="7010400" cy="29877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ct val="1014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114" dirty="0" smtClean="0">
                <a:latin typeface="Arial" pitchFamily="34" charset="0"/>
                <a:cs typeface="Arial" pitchFamily="34" charset="0"/>
              </a:rPr>
              <a:t>key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05" dirty="0">
                <a:latin typeface="Arial" pitchFamily="34" charset="0"/>
                <a:cs typeface="Arial" pitchFamily="34" charset="0"/>
              </a:rPr>
              <a:t>traits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70" dirty="0">
                <a:latin typeface="Arial" pitchFamily="34" charset="0"/>
                <a:cs typeface="Arial" pitchFamily="34" charset="0"/>
              </a:rPr>
              <a:t>must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65" dirty="0">
                <a:latin typeface="Arial" pitchFamily="34" charset="0"/>
                <a:cs typeface="Arial" pitchFamily="34" charset="0"/>
              </a:rPr>
              <a:t>exist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60" dirty="0">
                <a:latin typeface="Arial" pitchFamily="34" charset="0"/>
                <a:cs typeface="Arial" pitchFamily="34" charset="0"/>
              </a:rPr>
              <a:t>among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30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30" dirty="0">
                <a:latin typeface="Arial" pitchFamily="34" charset="0"/>
                <a:cs typeface="Arial" pitchFamily="34" charset="0"/>
              </a:rPr>
              <a:t>people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150" dirty="0" smtClean="0">
                <a:latin typeface="Arial" pitchFamily="34" charset="0"/>
                <a:cs typeface="Arial" pitchFamily="34" charset="0"/>
              </a:rPr>
              <a:t>in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an</a:t>
            </a:r>
            <a:r>
              <a:rPr sz="240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80" dirty="0" smtClean="0">
                <a:latin typeface="Arial" pitchFamily="34" charset="0"/>
                <a:cs typeface="Arial" pitchFamily="34" charset="0"/>
              </a:rPr>
              <a:t>agile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team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195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13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400" spc="145" dirty="0">
                <a:latin typeface="Arial" pitchFamily="34" charset="0"/>
                <a:cs typeface="Arial" pitchFamily="34" charset="0"/>
              </a:rPr>
              <a:t>team</a:t>
            </a:r>
            <a:r>
              <a:rPr sz="2400" spc="-14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35" dirty="0">
                <a:latin typeface="Arial" pitchFamily="34" charset="0"/>
                <a:cs typeface="Arial" pitchFamily="34" charset="0"/>
              </a:rPr>
              <a:t>itself: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755650" marR="339725" indent="-285750">
              <a:lnSpc>
                <a:spcPct val="100000"/>
              </a:lnSpc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55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Fuzzy </a:t>
            </a:r>
            <a:r>
              <a:rPr lang="en-US" b="1" spc="75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problem-solving </a:t>
            </a:r>
            <a:r>
              <a:rPr lang="en-US" b="1" spc="65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ability</a:t>
            </a:r>
            <a:r>
              <a:rPr lang="en-US" b="1" spc="65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212850" marR="339725" lvl="1" indent="-285750"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65" dirty="0">
                <a:latin typeface="Arial" pitchFamily="34" charset="0"/>
                <a:cs typeface="Arial" pitchFamily="34" charset="0"/>
              </a:rPr>
              <a:t>A</a:t>
            </a:r>
            <a:r>
              <a:rPr lang="en-US" b="1" spc="65" dirty="0" smtClean="0">
                <a:latin typeface="Arial" pitchFamily="34" charset="0"/>
                <a:cs typeface="Arial" pitchFamily="34" charset="0"/>
              </a:rPr>
              <a:t>mbiguity </a:t>
            </a:r>
            <a:r>
              <a:rPr lang="en-US" b="1" spc="6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spc="45" dirty="0">
                <a:latin typeface="Arial" pitchFamily="34" charset="0"/>
                <a:cs typeface="Arial" pitchFamily="34" charset="0"/>
              </a:rPr>
              <a:t>constant </a:t>
            </a:r>
            <a:r>
              <a:rPr lang="en-US" b="1" spc="55" dirty="0">
                <a:latin typeface="Arial" pitchFamily="34" charset="0"/>
                <a:cs typeface="Arial" pitchFamily="34" charset="0"/>
              </a:rPr>
              <a:t>changes, </a:t>
            </a:r>
            <a:r>
              <a:rPr lang="en-US" b="1" spc="55" dirty="0" smtClean="0">
                <a:latin typeface="Arial" pitchFamily="34" charset="0"/>
                <a:cs typeface="Arial" pitchFamily="34" charset="0"/>
              </a:rPr>
              <a:t>today’s  </a:t>
            </a:r>
            <a:r>
              <a:rPr lang="en-US" b="1" spc="70" dirty="0">
                <a:latin typeface="Arial" pitchFamily="34" charset="0"/>
                <a:cs typeface="Arial" pitchFamily="34" charset="0"/>
              </a:rPr>
              <a:t>problem </a:t>
            </a:r>
            <a:r>
              <a:rPr lang="en-US" b="1" spc="65" dirty="0" smtClean="0">
                <a:latin typeface="Arial" pitchFamily="34" charset="0"/>
                <a:cs typeface="Arial" pitchFamily="34" charset="0"/>
              </a:rPr>
              <a:t>might not persist till tomorrow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indent="-285750">
              <a:lnSpc>
                <a:spcPct val="100000"/>
              </a:lnSpc>
              <a:spcBef>
                <a:spcPts val="480"/>
              </a:spcBef>
              <a:buFont typeface="Wingdings" pitchFamily="2" charset="2"/>
              <a:buChar char="§"/>
            </a:pPr>
            <a:r>
              <a:rPr lang="en-US" b="1" spc="6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Mutual </a:t>
            </a:r>
            <a:r>
              <a:rPr lang="en-US" b="1" spc="15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trust </a:t>
            </a:r>
            <a:r>
              <a:rPr lang="en-US" b="1" spc="6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b="1" spc="-8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35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respect.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55650" marR="415925" indent="-285750">
              <a:lnSpc>
                <a:spcPct val="100000"/>
              </a:lnSpc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6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Self-organization.</a:t>
            </a:r>
            <a:r>
              <a:rPr lang="en-US" b="1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 smtClean="0">
              <a:solidFill>
                <a:srgbClr val="AC1600"/>
              </a:solidFill>
              <a:latin typeface="Arial" pitchFamily="34" charset="0"/>
              <a:cs typeface="Arial" pitchFamily="34" charset="0"/>
            </a:endParaRPr>
          </a:p>
          <a:p>
            <a:pPr marL="1212850" marR="415925" lvl="1" indent="-285750">
              <a:spcBef>
                <a:spcPts val="439"/>
              </a:spcBef>
              <a:buFont typeface="Wingdings" pitchFamily="2" charset="2"/>
              <a:buChar char="§"/>
            </a:pPr>
            <a:r>
              <a:rPr lang="en-US" b="1" spc="85" dirty="0" smtClean="0">
                <a:latin typeface="Arial" pitchFamily="34" charset="0"/>
                <a:cs typeface="Arial" pitchFamily="34" charset="0"/>
              </a:rPr>
              <a:t>themselves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30" dirty="0">
                <a:latin typeface="Arial" pitchFamily="34" charset="0"/>
                <a:cs typeface="Arial" pitchFamily="34" charset="0"/>
              </a:rPr>
              <a:t>for</a:t>
            </a:r>
            <a:r>
              <a:rPr lang="en-US" b="1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6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b="1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75" dirty="0">
                <a:latin typeface="Arial" pitchFamily="34" charset="0"/>
                <a:cs typeface="Arial" pitchFamily="34" charset="0"/>
              </a:rPr>
              <a:t>work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75" dirty="0">
                <a:latin typeface="Arial" pitchFamily="34" charset="0"/>
                <a:cs typeface="Arial" pitchFamily="34" charset="0"/>
              </a:rPr>
              <a:t>done,</a:t>
            </a:r>
            <a:r>
              <a:rPr lang="en-US" b="1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>
                <a:latin typeface="Arial" pitchFamily="34" charset="0"/>
                <a:cs typeface="Arial" pitchFamily="34" charset="0"/>
              </a:rPr>
              <a:t>process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30" dirty="0">
                <a:latin typeface="Arial" pitchFamily="34" charset="0"/>
                <a:cs typeface="Arial" pitchFamily="34" charset="0"/>
              </a:rPr>
              <a:t>for</a:t>
            </a:r>
            <a:r>
              <a:rPr lang="en-US" b="1" spc="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65" dirty="0">
                <a:latin typeface="Arial" pitchFamily="34" charset="0"/>
                <a:cs typeface="Arial" pitchFamily="34" charset="0"/>
              </a:rPr>
              <a:t>its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55" dirty="0">
                <a:latin typeface="Arial" pitchFamily="34" charset="0"/>
                <a:cs typeface="Arial" pitchFamily="34" charset="0"/>
              </a:rPr>
              <a:t>local  </a:t>
            </a:r>
            <a:r>
              <a:rPr lang="en-US" b="1" spc="65" dirty="0">
                <a:latin typeface="Arial" pitchFamily="34" charset="0"/>
                <a:cs typeface="Arial" pitchFamily="34" charset="0"/>
              </a:rPr>
              <a:t>environment, </a:t>
            </a:r>
            <a:r>
              <a:rPr lang="en-US" b="1" spc="6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spc="75" dirty="0">
                <a:latin typeface="Arial" pitchFamily="34" charset="0"/>
                <a:cs typeface="Arial" pitchFamily="34" charset="0"/>
              </a:rPr>
              <a:t>work</a:t>
            </a:r>
            <a:r>
              <a:rPr lang="en-US" b="1" spc="-135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70" dirty="0" smtClean="0">
                <a:latin typeface="Arial" pitchFamily="34" charset="0"/>
                <a:cs typeface="Arial" pitchFamily="34" charset="0"/>
              </a:rPr>
              <a:t>schedule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981200"/>
            <a:ext cx="7086600" cy="3241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-5" dirty="0" smtClean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most widely used agile process, originally proposed by Kent Beck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2004. 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400" spc="-5" dirty="0">
                <a:latin typeface="Arial"/>
                <a:cs typeface="Arial"/>
              </a:rPr>
              <a:t>U</a:t>
            </a:r>
            <a:r>
              <a:rPr sz="2400" dirty="0" smtClean="0">
                <a:latin typeface="Arial"/>
                <a:cs typeface="Arial"/>
              </a:rPr>
              <a:t>ses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object-oriented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approach</a:t>
            </a:r>
            <a:r>
              <a:rPr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400" dirty="0" smtClean="0">
                <a:latin typeface="Arial"/>
                <a:cs typeface="Arial"/>
              </a:rPr>
              <a:t>Steps: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XP</a:t>
            </a:r>
            <a:r>
              <a:rPr lang="en-US" sz="2100" spc="-5" dirty="0" smtClean="0">
                <a:latin typeface="Arial"/>
                <a:cs typeface="Arial"/>
              </a:rPr>
              <a:t> </a:t>
            </a:r>
            <a:r>
              <a:rPr lang="en-US" sz="2100" dirty="0" smtClean="0">
                <a:latin typeface="Arial"/>
                <a:cs typeface="Arial"/>
              </a:rPr>
              <a:t>Planning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XP</a:t>
            </a:r>
            <a:r>
              <a:rPr lang="en-US" sz="2100" spc="-5" dirty="0" smtClean="0">
                <a:latin typeface="Arial"/>
                <a:cs typeface="Arial"/>
              </a:rPr>
              <a:t> </a:t>
            </a:r>
            <a:r>
              <a:rPr lang="en-US" sz="2100" dirty="0" smtClean="0">
                <a:latin typeface="Arial"/>
                <a:cs typeface="Arial"/>
              </a:rPr>
              <a:t>Design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XP Coding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XP Testing</a:t>
            </a:r>
          </a:p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endParaRPr lang="en-US"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905000"/>
            <a:ext cx="7010400" cy="6650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Plannin</a:t>
            </a:r>
            <a:r>
              <a:rPr lang="en-US" sz="2400" dirty="0" smtClean="0">
                <a:latin typeface="Arial"/>
                <a:cs typeface="Arial"/>
              </a:rPr>
              <a:t>g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Begins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with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listening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 to the requirements of the customer</a:t>
            </a:r>
            <a:endParaRPr lang="en-US" sz="2100" spc="-5" dirty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leads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 creation </a:t>
            </a:r>
            <a:r>
              <a:rPr sz="2100" dirty="0">
                <a:latin typeface="Arial" pitchFamily="34" charset="0"/>
                <a:cs typeface="Arial" pitchFamily="34" charset="0"/>
              </a:rPr>
              <a:t>of </a:t>
            </a:r>
            <a:r>
              <a:rPr sz="2100" spc="5" dirty="0">
                <a:latin typeface="Arial" pitchFamily="34" charset="0"/>
                <a:cs typeface="Arial" pitchFamily="34" charset="0"/>
              </a:rPr>
              <a:t>“</a:t>
            </a:r>
            <a:r>
              <a:rPr sz="2100" spc="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stories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XP </a:t>
            </a: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user story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 is a short description (usually in two or three sentences) of a certain function of the future product. 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These user </a:t>
            </a: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stories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 do not provide enough information to turn them into project tasks.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The stories include their required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output, features,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functionality. 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Customer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assigns a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value(i.e.,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 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priority) to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each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story.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team </a:t>
            </a:r>
            <a:r>
              <a:rPr sz="2100" dirty="0">
                <a:latin typeface="Arial" pitchFamily="34" charset="0"/>
                <a:cs typeface="Arial" pitchFamily="34" charset="0"/>
              </a:rPr>
              <a:t>assesses each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story </a:t>
            </a:r>
            <a:r>
              <a:rPr sz="2100" dirty="0">
                <a:latin typeface="Arial" pitchFamily="34" charset="0"/>
                <a:cs typeface="Arial" pitchFamily="34" charset="0"/>
              </a:rPr>
              <a:t>and assigns a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cost </a:t>
            </a:r>
            <a:r>
              <a:rPr sz="2100" dirty="0">
                <a:latin typeface="Arial" pitchFamily="34" charset="0"/>
                <a:cs typeface="Arial" pitchFamily="34" charset="0"/>
              </a:rPr>
              <a:t>(development weeks.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If </a:t>
            </a:r>
            <a:r>
              <a:rPr sz="2100" dirty="0">
                <a:latin typeface="Arial" pitchFamily="34" charset="0"/>
                <a:cs typeface="Arial" pitchFamily="34" charset="0"/>
              </a:rPr>
              <a:t>more 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than </a:t>
            </a:r>
            <a:r>
              <a:rPr sz="2100" dirty="0">
                <a:latin typeface="Arial" pitchFamily="34" charset="0"/>
                <a:cs typeface="Arial" pitchFamily="34" charset="0"/>
              </a:rPr>
              <a:t>3 weeks,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customer </a:t>
            </a:r>
            <a:r>
              <a:rPr sz="2100" dirty="0">
                <a:latin typeface="Arial" pitchFamily="34" charset="0"/>
                <a:cs typeface="Arial" pitchFamily="34" charset="0"/>
              </a:rPr>
              <a:t>asked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100" dirty="0">
                <a:latin typeface="Arial" pitchFamily="34" charset="0"/>
                <a:cs typeface="Arial" pitchFamily="34" charset="0"/>
              </a:rPr>
              <a:t>split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into </a:t>
            </a:r>
            <a:r>
              <a:rPr sz="2100" dirty="0">
                <a:latin typeface="Arial" pitchFamily="34" charset="0"/>
                <a:cs typeface="Arial" pitchFamily="34" charset="0"/>
              </a:rPr>
              <a:t>smaller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stories)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spc="-5" dirty="0" smtClean="0">
                <a:latin typeface="Arial" pitchFamily="34" charset="0"/>
                <a:cs typeface="Arial" pitchFamily="34" charset="0"/>
              </a:rPr>
              <a:t>Working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together, stories </a:t>
            </a:r>
            <a:r>
              <a:rPr sz="2100" dirty="0">
                <a:latin typeface="Arial" pitchFamily="34" charset="0"/>
                <a:cs typeface="Arial" pitchFamily="34" charset="0"/>
              </a:rPr>
              <a:t>are grouped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for </a:t>
            </a:r>
            <a:r>
              <a:rPr sz="2100" dirty="0">
                <a:latin typeface="Arial" pitchFamily="34" charset="0"/>
                <a:cs typeface="Arial" pitchFamily="34" charset="0"/>
              </a:rPr>
              <a:t>a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deliverable increment next</a:t>
            </a:r>
            <a:r>
              <a:rPr sz="2100" spc="-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release</a:t>
            </a:r>
            <a:r>
              <a:rPr sz="21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.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905000"/>
            <a:ext cx="7010400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Plannin</a:t>
            </a:r>
            <a:r>
              <a:rPr lang="en-US" sz="2400" dirty="0" smtClean="0">
                <a:latin typeface="Arial"/>
                <a:cs typeface="Arial"/>
              </a:rPr>
              <a:t>g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Agile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team </a:t>
            </a:r>
            <a:r>
              <a:rPr sz="2100" dirty="0">
                <a:latin typeface="Arial" pitchFamily="34" charset="0"/>
                <a:cs typeface="Arial" pitchFamily="34" charset="0"/>
              </a:rPr>
              <a:t>assesses each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story </a:t>
            </a:r>
            <a:r>
              <a:rPr sz="2100" dirty="0">
                <a:latin typeface="Arial" pitchFamily="34" charset="0"/>
                <a:cs typeface="Arial" pitchFamily="34" charset="0"/>
              </a:rPr>
              <a:t>and assigns a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cost 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1270000" marR="271145" lvl="2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sually in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development </a:t>
            </a:r>
            <a:r>
              <a:rPr sz="2100" dirty="0">
                <a:latin typeface="Arial" pitchFamily="34" charset="0"/>
                <a:cs typeface="Arial" pitchFamily="34" charset="0"/>
              </a:rPr>
              <a:t>weeks. 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1270000" marR="271145" lvl="2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spc="-5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the cost is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than </a:t>
            </a:r>
            <a:r>
              <a:rPr sz="2100" dirty="0">
                <a:latin typeface="Arial" pitchFamily="34" charset="0"/>
                <a:cs typeface="Arial" pitchFamily="34" charset="0"/>
              </a:rPr>
              <a:t>3 weeks,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customer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is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asked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100" dirty="0">
                <a:latin typeface="Arial" pitchFamily="34" charset="0"/>
                <a:cs typeface="Arial" pitchFamily="34" charset="0"/>
              </a:rPr>
              <a:t>split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that particular story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into </a:t>
            </a:r>
            <a:r>
              <a:rPr sz="2100" dirty="0">
                <a:latin typeface="Arial" pitchFamily="34" charset="0"/>
                <a:cs typeface="Arial" pitchFamily="34" charset="0"/>
              </a:rPr>
              <a:t>smaller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stories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100" spc="-5" dirty="0" smtClean="0">
                <a:latin typeface="Arial" pitchFamily="34" charset="0"/>
                <a:cs typeface="Arial" pitchFamily="34" charset="0"/>
              </a:rPr>
              <a:t>Working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together, stories </a:t>
            </a:r>
            <a:r>
              <a:rPr sz="2100" dirty="0">
                <a:latin typeface="Arial" pitchFamily="34" charset="0"/>
                <a:cs typeface="Arial" pitchFamily="34" charset="0"/>
              </a:rPr>
              <a:t>are grouped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for </a:t>
            </a:r>
            <a:r>
              <a:rPr sz="2100" dirty="0">
                <a:latin typeface="Arial" pitchFamily="34" charset="0"/>
                <a:cs typeface="Arial" pitchFamily="34" charset="0"/>
              </a:rPr>
              <a:t>a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deliverable increment next</a:t>
            </a:r>
            <a:r>
              <a:rPr sz="2100" spc="-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1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release.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03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905000"/>
            <a:ext cx="7010400" cy="2545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Plannin</a:t>
            </a:r>
            <a:r>
              <a:rPr lang="en-US" sz="2400" dirty="0" smtClean="0">
                <a:latin typeface="Arial"/>
                <a:cs typeface="Arial"/>
              </a:rPr>
              <a:t>g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755650" marR="75565" indent="-285750" algn="just">
              <a:lnSpc>
                <a:spcPct val="101099"/>
              </a:lnSpc>
              <a:spcBef>
                <a:spcPts val="415"/>
              </a:spcBef>
              <a:buFont typeface="Wingdings" pitchFamily="2" charset="2"/>
              <a:buChar char="§"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100" spc="-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commitment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(stories to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be included, delivery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date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other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project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matters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is made.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There can be three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ways of doing so: </a:t>
            </a:r>
          </a:p>
          <a:p>
            <a:pPr marL="1212850" marR="75565" lvl="1" indent="-285750" algn="just">
              <a:lnSpc>
                <a:spcPct val="101099"/>
              </a:lnSpc>
              <a:spcBef>
                <a:spcPts val="415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stories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will be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implemented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in a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few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weeks</a:t>
            </a:r>
          </a:p>
          <a:p>
            <a:pPr marL="1212850" marR="75565" lvl="1" indent="-285750" algn="just">
              <a:lnSpc>
                <a:spcPct val="101099"/>
              </a:lnSpc>
              <a:spcBef>
                <a:spcPts val="415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higher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priority stories will be implemented first</a:t>
            </a:r>
          </a:p>
          <a:p>
            <a:pPr marL="1212850" marR="75565" lvl="1" indent="-285750" algn="just">
              <a:lnSpc>
                <a:spcPct val="101099"/>
              </a:lnSpc>
              <a:spcBef>
                <a:spcPts val="415"/>
              </a:spcBef>
              <a:buFont typeface="Wingdings" pitchFamily="2" charset="2"/>
              <a:buChar char="§"/>
            </a:pP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riskiest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stories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will be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implemented</a:t>
            </a:r>
            <a:r>
              <a:rPr lang="en-US" sz="2100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first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1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905000"/>
            <a:ext cx="7010400" cy="2657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Plannin</a:t>
            </a:r>
            <a:r>
              <a:rPr lang="en-US" sz="2400" dirty="0" smtClean="0">
                <a:latin typeface="Arial"/>
                <a:cs typeface="Arial"/>
              </a:rPr>
              <a:t>g</a:t>
            </a: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first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increment, </a:t>
            </a:r>
            <a:r>
              <a:rPr lang="en-US" sz="2100" spc="5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100" spc="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1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velocity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”, i.e., the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stories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implemented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during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first release is used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help define subsequent delivery 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dates for other increments. </a:t>
            </a:r>
            <a:endParaRPr lang="en-US" sz="2100" spc="-5" dirty="0" smtClean="0">
              <a:latin typeface="Arial" pitchFamily="34" charset="0"/>
              <a:cs typeface="Arial" pitchFamily="34" charset="0"/>
            </a:endParaRPr>
          </a:p>
          <a:p>
            <a:pPr marL="812800" marR="271145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can add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stories, delete existing stories, 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change values of an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existing story,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split </a:t>
            </a:r>
            <a:r>
              <a:rPr lang="en-US" sz="2100" spc="-5" dirty="0">
                <a:latin typeface="Arial" pitchFamily="34" charset="0"/>
                <a:cs typeface="Arial" pitchFamily="34" charset="0"/>
              </a:rPr>
              <a:t>stories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as development work</a:t>
            </a:r>
            <a:r>
              <a:rPr lang="en-US" sz="2100" spc="-3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>
                <a:latin typeface="Arial" pitchFamily="34" charset="0"/>
                <a:cs typeface="Arial" pitchFamily="34" charset="0"/>
              </a:rPr>
              <a:t>proceeds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6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651192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828800"/>
            <a:ext cx="6553200" cy="35496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400" dirty="0" smtClean="0">
                <a:latin typeface="Arial"/>
                <a:cs typeface="Arial"/>
              </a:rPr>
              <a:t>XP </a:t>
            </a:r>
            <a:r>
              <a:rPr sz="2400" dirty="0">
                <a:latin typeface="Arial"/>
                <a:cs typeface="Arial"/>
              </a:rPr>
              <a:t>Design </a:t>
            </a:r>
            <a:r>
              <a:rPr sz="2400" dirty="0" smtClean="0">
                <a:latin typeface="Arial"/>
                <a:cs typeface="Arial"/>
              </a:rPr>
              <a:t>(occurs </a:t>
            </a:r>
            <a:r>
              <a:rPr sz="2400" spc="-5" dirty="0">
                <a:latin typeface="Arial"/>
                <a:cs typeface="Arial"/>
              </a:rPr>
              <a:t>both before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coding as </a:t>
            </a:r>
            <a:r>
              <a:rPr sz="2400" spc="-5" dirty="0">
                <a:latin typeface="Arial"/>
                <a:cs typeface="Arial"/>
              </a:rPr>
              <a:t>refactoring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encouraged)</a:t>
            </a:r>
            <a:endParaRPr lang="en-US" sz="2400" dirty="0" smtClean="0">
              <a:latin typeface="Arial"/>
              <a:cs typeface="Arial"/>
            </a:endParaRPr>
          </a:p>
          <a:p>
            <a:pPr marL="755650" lvl="1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spc="-5" dirty="0" smtClean="0">
                <a:latin typeface="Arial"/>
                <a:cs typeface="Arial"/>
              </a:rPr>
              <a:t>Follows </a:t>
            </a:r>
            <a:r>
              <a:rPr sz="2100" spc="-5" dirty="0"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9A0000"/>
                </a:solidFill>
                <a:latin typeface="Arial"/>
                <a:cs typeface="Arial"/>
              </a:rPr>
              <a:t>KIS </a:t>
            </a:r>
            <a:r>
              <a:rPr sz="2100" dirty="0">
                <a:solidFill>
                  <a:srgbClr val="9A0000"/>
                </a:solidFill>
                <a:latin typeface="Arial"/>
                <a:cs typeface="Arial"/>
              </a:rPr>
              <a:t>principle (keep it simple) </a:t>
            </a:r>
            <a:endParaRPr lang="en-US" sz="2100" dirty="0" smtClean="0">
              <a:solidFill>
                <a:srgbClr val="9A0000"/>
              </a:solidFill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spc="-5" dirty="0" smtClean="0">
                <a:latin typeface="Arial"/>
                <a:cs typeface="Arial"/>
              </a:rPr>
              <a:t>Nothing </a:t>
            </a:r>
            <a:r>
              <a:rPr sz="2100" dirty="0">
                <a:latin typeface="Arial"/>
                <a:cs typeface="Arial"/>
              </a:rPr>
              <a:t>more </a:t>
            </a:r>
            <a:r>
              <a:rPr lang="en-US" sz="2100" dirty="0" smtClean="0">
                <a:latin typeface="Arial"/>
                <a:cs typeface="Arial"/>
              </a:rPr>
              <a:t>and </a:t>
            </a:r>
            <a:r>
              <a:rPr sz="2100" spc="-5" dirty="0" smtClean="0">
                <a:latin typeface="Arial"/>
                <a:cs typeface="Arial"/>
              </a:rPr>
              <a:t>nothing </a:t>
            </a:r>
            <a:r>
              <a:rPr sz="2100" dirty="0">
                <a:latin typeface="Arial"/>
                <a:cs typeface="Arial"/>
              </a:rPr>
              <a:t>less </a:t>
            </a:r>
            <a:r>
              <a:rPr sz="2100" spc="-5" dirty="0">
                <a:latin typeface="Arial"/>
                <a:cs typeface="Arial"/>
              </a:rPr>
              <a:t>than the</a:t>
            </a:r>
            <a:r>
              <a:rPr sz="2100" spc="40" dirty="0">
                <a:latin typeface="Arial"/>
                <a:cs typeface="Arial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story.</a:t>
            </a:r>
            <a:endParaRPr lang="en-US" sz="2100" dirty="0">
              <a:latin typeface="Arial"/>
              <a:cs typeface="Arial"/>
            </a:endParaRPr>
          </a:p>
          <a:p>
            <a:pPr marL="755650" lvl="1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Encourage </a:t>
            </a:r>
            <a:r>
              <a:rPr sz="2100" spc="-5" dirty="0">
                <a:latin typeface="Arial"/>
                <a:cs typeface="Arial"/>
              </a:rPr>
              <a:t>the </a:t>
            </a:r>
            <a:r>
              <a:rPr sz="2100" dirty="0">
                <a:latin typeface="Arial"/>
                <a:cs typeface="Arial"/>
              </a:rPr>
              <a:t>use of </a:t>
            </a:r>
            <a:r>
              <a:rPr sz="2100" dirty="0">
                <a:solidFill>
                  <a:srgbClr val="9A0000"/>
                </a:solidFill>
                <a:latin typeface="Arial"/>
                <a:cs typeface="Arial"/>
              </a:rPr>
              <a:t>CRC </a:t>
            </a:r>
            <a:r>
              <a:rPr sz="2100" spc="-5" dirty="0">
                <a:solidFill>
                  <a:srgbClr val="9A0000"/>
                </a:solidFill>
                <a:latin typeface="Arial"/>
                <a:cs typeface="Arial"/>
              </a:rPr>
              <a:t>(class-responsibility-collaborator) </a:t>
            </a:r>
            <a:r>
              <a:rPr sz="2100" dirty="0">
                <a:solidFill>
                  <a:srgbClr val="9A0000"/>
                </a:solidFill>
                <a:latin typeface="Arial"/>
                <a:cs typeface="Arial"/>
              </a:rPr>
              <a:t>cards </a:t>
            </a:r>
            <a:r>
              <a:rPr sz="2100" dirty="0">
                <a:latin typeface="Arial"/>
                <a:cs typeface="Arial"/>
              </a:rPr>
              <a:t>in an </a:t>
            </a:r>
            <a:r>
              <a:rPr sz="2100" spc="-5" dirty="0" smtClean="0">
                <a:latin typeface="Arial"/>
                <a:cs typeface="Arial"/>
              </a:rPr>
              <a:t>object-oriented context.</a:t>
            </a:r>
            <a:endParaRPr lang="en-US" sz="2100" spc="-5" dirty="0" smtClean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spc="-5" dirty="0" smtClean="0">
                <a:latin typeface="Arial"/>
                <a:cs typeface="Arial"/>
              </a:rPr>
              <a:t>The </a:t>
            </a:r>
            <a:r>
              <a:rPr sz="2100" dirty="0">
                <a:latin typeface="Arial"/>
                <a:cs typeface="Arial"/>
              </a:rPr>
              <a:t>only design work product of XP. </a:t>
            </a:r>
            <a:endParaRPr lang="en-US" sz="2100" dirty="0" smtClean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spc="-5" dirty="0" smtClean="0">
                <a:latin typeface="Arial"/>
                <a:cs typeface="Arial"/>
              </a:rPr>
              <a:t>They </a:t>
            </a:r>
            <a:r>
              <a:rPr sz="2100" spc="-5" dirty="0">
                <a:latin typeface="Arial"/>
                <a:cs typeface="Arial"/>
              </a:rPr>
              <a:t>identify </a:t>
            </a:r>
            <a:r>
              <a:rPr sz="2100" dirty="0">
                <a:latin typeface="Arial"/>
                <a:cs typeface="Arial"/>
              </a:rPr>
              <a:t>and organize </a:t>
            </a:r>
            <a:r>
              <a:rPr sz="2100" spc="-5" dirty="0">
                <a:latin typeface="Arial"/>
                <a:cs typeface="Arial"/>
              </a:rPr>
              <a:t>the </a:t>
            </a:r>
            <a:r>
              <a:rPr sz="2100" dirty="0">
                <a:latin typeface="Arial"/>
                <a:cs typeface="Arial"/>
              </a:rPr>
              <a:t>classes </a:t>
            </a:r>
            <a:r>
              <a:rPr sz="2100" spc="-5" dirty="0">
                <a:latin typeface="Arial"/>
                <a:cs typeface="Arial"/>
              </a:rPr>
              <a:t>that  </a:t>
            </a:r>
            <a:r>
              <a:rPr sz="2100" dirty="0">
                <a:latin typeface="Arial"/>
                <a:cs typeface="Arial"/>
              </a:rPr>
              <a:t>are relevant </a:t>
            </a:r>
            <a:r>
              <a:rPr sz="2100" spc="-5" dirty="0">
                <a:latin typeface="Arial"/>
                <a:cs typeface="Arial"/>
              </a:rPr>
              <a:t>to the </a:t>
            </a:r>
            <a:r>
              <a:rPr sz="2100" dirty="0">
                <a:latin typeface="Arial"/>
                <a:cs typeface="Arial"/>
              </a:rPr>
              <a:t>current </a:t>
            </a:r>
            <a:r>
              <a:rPr sz="2100" spc="-5" dirty="0">
                <a:latin typeface="Arial"/>
                <a:cs typeface="Arial"/>
              </a:rPr>
              <a:t>software increment. 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651192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828800"/>
            <a:ext cx="6553200" cy="418832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400" dirty="0" smtClean="0">
                <a:latin typeface="Arial"/>
                <a:cs typeface="Arial"/>
              </a:rPr>
              <a:t>XP </a:t>
            </a:r>
            <a:r>
              <a:rPr sz="2400" dirty="0">
                <a:latin typeface="Arial"/>
                <a:cs typeface="Arial"/>
              </a:rPr>
              <a:t>Design </a:t>
            </a:r>
            <a:endParaRPr lang="en-US" sz="2400" dirty="0" smtClean="0">
              <a:latin typeface="Arial"/>
              <a:cs typeface="Arial"/>
            </a:endParaRPr>
          </a:p>
          <a:p>
            <a:pPr marL="755650" lvl="1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spc="-5" dirty="0" smtClean="0">
                <a:latin typeface="Arial"/>
                <a:cs typeface="Arial"/>
              </a:rPr>
              <a:t>For </a:t>
            </a:r>
            <a:r>
              <a:rPr sz="2100" spc="-5" dirty="0">
                <a:latin typeface="Arial"/>
                <a:cs typeface="Arial"/>
              </a:rPr>
              <a:t>difficult </a:t>
            </a:r>
            <a:r>
              <a:rPr sz="2100" dirty="0">
                <a:latin typeface="Arial"/>
                <a:cs typeface="Arial"/>
              </a:rPr>
              <a:t>design problems, </a:t>
            </a:r>
            <a:r>
              <a:rPr sz="2100" spc="-5" dirty="0">
                <a:latin typeface="Arial"/>
                <a:cs typeface="Arial"/>
              </a:rPr>
              <a:t>suggests the creation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5" dirty="0">
                <a:latin typeface="Noto Sans CJK JP Regular"/>
                <a:cs typeface="Noto Sans CJK JP Regular"/>
              </a:rPr>
              <a:t>“</a:t>
            </a:r>
            <a:r>
              <a:rPr sz="2100" spc="5" dirty="0">
                <a:solidFill>
                  <a:srgbClr val="9A0000"/>
                </a:solidFill>
                <a:latin typeface="Arial"/>
                <a:cs typeface="Arial"/>
              </a:rPr>
              <a:t>spike </a:t>
            </a:r>
            <a:r>
              <a:rPr sz="2100" dirty="0" smtClean="0">
                <a:solidFill>
                  <a:srgbClr val="9A0000"/>
                </a:solidFill>
                <a:latin typeface="Arial"/>
                <a:cs typeface="Arial"/>
              </a:rPr>
              <a:t>solutions</a:t>
            </a:r>
            <a:r>
              <a:rPr sz="2100" dirty="0" smtClean="0">
                <a:latin typeface="Noto Sans CJK JP Regular"/>
                <a:cs typeface="Noto Sans CJK JP Regular"/>
              </a:rPr>
              <a:t>”</a:t>
            </a:r>
            <a:endParaRPr lang="en-US" sz="2100" dirty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a design </a:t>
            </a:r>
            <a:r>
              <a:rPr sz="2100" spc="-5" dirty="0">
                <a:latin typeface="Arial"/>
                <a:cs typeface="Arial"/>
              </a:rPr>
              <a:t>prototype for that portion </a:t>
            </a:r>
            <a:r>
              <a:rPr sz="2100" dirty="0">
                <a:latin typeface="Arial"/>
                <a:cs typeface="Arial"/>
              </a:rPr>
              <a:t>is </a:t>
            </a:r>
            <a:r>
              <a:rPr sz="2100" spc="-5" dirty="0">
                <a:latin typeface="Arial"/>
                <a:cs typeface="Arial"/>
              </a:rPr>
              <a:t>implemented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5" dirty="0" smtClean="0">
                <a:latin typeface="Arial"/>
                <a:cs typeface="Arial"/>
              </a:rPr>
              <a:t>evaluated.</a:t>
            </a:r>
            <a:endParaRPr lang="en-US" sz="2100" dirty="0">
              <a:latin typeface="Arial"/>
              <a:cs typeface="Arial"/>
            </a:endParaRPr>
          </a:p>
          <a:p>
            <a:pPr marL="755650" lvl="1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Encourages </a:t>
            </a:r>
            <a:r>
              <a:rPr sz="2100" dirty="0">
                <a:latin typeface="Noto Sans CJK JP Regular"/>
                <a:cs typeface="Noto Sans CJK JP Regular"/>
              </a:rPr>
              <a:t>“</a:t>
            </a:r>
            <a:r>
              <a:rPr sz="2100" dirty="0" smtClean="0">
                <a:solidFill>
                  <a:srgbClr val="9A0000"/>
                </a:solidFill>
                <a:latin typeface="Arial"/>
                <a:cs typeface="Arial"/>
              </a:rPr>
              <a:t>refactoring</a:t>
            </a:r>
            <a:r>
              <a:rPr sz="2100" dirty="0" smtClean="0">
                <a:latin typeface="Noto Sans CJK JP Regular"/>
                <a:cs typeface="Noto Sans CJK JP Regular"/>
              </a:rPr>
              <a:t>”</a:t>
            </a:r>
            <a:endParaRPr lang="en-US" sz="2100" dirty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an </a:t>
            </a:r>
            <a:r>
              <a:rPr sz="2100" spc="-5" dirty="0">
                <a:latin typeface="Arial"/>
                <a:cs typeface="Arial"/>
              </a:rPr>
              <a:t>iterative </a:t>
            </a:r>
            <a:r>
              <a:rPr sz="2100" dirty="0">
                <a:latin typeface="Arial"/>
                <a:cs typeface="Arial"/>
              </a:rPr>
              <a:t>refinement of </a:t>
            </a:r>
            <a:r>
              <a:rPr sz="2100" spc="-5" dirty="0">
                <a:latin typeface="Arial"/>
                <a:cs typeface="Arial"/>
              </a:rPr>
              <a:t>the internal </a:t>
            </a:r>
            <a:r>
              <a:rPr sz="2100" dirty="0">
                <a:latin typeface="Arial"/>
                <a:cs typeface="Arial"/>
              </a:rPr>
              <a:t>program design. </a:t>
            </a:r>
            <a:endParaRPr lang="en-US" sz="2100" dirty="0" smtClean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Does </a:t>
            </a:r>
            <a:r>
              <a:rPr sz="2100" dirty="0">
                <a:latin typeface="Arial"/>
                <a:cs typeface="Arial"/>
              </a:rPr>
              <a:t>not </a:t>
            </a:r>
            <a:r>
              <a:rPr sz="2100" spc="-5" dirty="0">
                <a:latin typeface="Arial"/>
                <a:cs typeface="Arial"/>
              </a:rPr>
              <a:t>alter the external </a:t>
            </a:r>
            <a:r>
              <a:rPr sz="2100" dirty="0">
                <a:latin typeface="Arial"/>
                <a:cs typeface="Arial"/>
              </a:rPr>
              <a:t>behavior yet improve </a:t>
            </a:r>
            <a:r>
              <a:rPr sz="2100" spc="-5" dirty="0">
                <a:latin typeface="Arial"/>
                <a:cs typeface="Arial"/>
              </a:rPr>
              <a:t>the internal structure. </a:t>
            </a:r>
            <a:endParaRPr lang="en-US" sz="2100" spc="-5" dirty="0" smtClean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Minimize </a:t>
            </a:r>
            <a:r>
              <a:rPr sz="2100" dirty="0">
                <a:latin typeface="Arial"/>
                <a:cs typeface="Arial"/>
              </a:rPr>
              <a:t>chances of  bugs. </a:t>
            </a:r>
            <a:endParaRPr lang="en-US" sz="2100" dirty="0" smtClean="0">
              <a:latin typeface="Arial"/>
              <a:cs typeface="Arial"/>
            </a:endParaRPr>
          </a:p>
          <a:p>
            <a:pPr marL="1212850" lvl="2" indent="-28575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/>
                <a:cs typeface="Arial"/>
              </a:rPr>
              <a:t>More </a:t>
            </a:r>
            <a:r>
              <a:rPr sz="2100" spc="-5" dirty="0">
                <a:latin typeface="Arial"/>
                <a:cs typeface="Arial"/>
              </a:rPr>
              <a:t>efficient, </a:t>
            </a:r>
            <a:r>
              <a:rPr sz="2100" dirty="0">
                <a:latin typeface="Arial"/>
                <a:cs typeface="Arial"/>
              </a:rPr>
              <a:t>easy </a:t>
            </a:r>
            <a:r>
              <a:rPr sz="2100" spc="-5" dirty="0">
                <a:latin typeface="Arial"/>
                <a:cs typeface="Arial"/>
              </a:rPr>
              <a:t>to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read</a:t>
            </a:r>
            <a:r>
              <a:rPr sz="210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19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651192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2209800"/>
            <a:ext cx="7162800" cy="350352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Coding</a:t>
            </a:r>
          </a:p>
          <a:p>
            <a:pPr marL="812800" lvl="1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sz="2100" dirty="0" smtClean="0">
                <a:latin typeface="Arial"/>
                <a:cs typeface="Arial"/>
              </a:rPr>
              <a:t>Recommends </a:t>
            </a:r>
            <a:r>
              <a:rPr lang="en-US" sz="2100" spc="-5" dirty="0" smtClean="0">
                <a:latin typeface="Arial"/>
                <a:cs typeface="Arial"/>
              </a:rPr>
              <a:t>the </a:t>
            </a:r>
            <a:r>
              <a:rPr lang="en-US" sz="2100" spc="-5" dirty="0" smtClean="0">
                <a:solidFill>
                  <a:srgbClr val="9A0000"/>
                </a:solidFill>
                <a:latin typeface="Arial"/>
                <a:cs typeface="Arial"/>
              </a:rPr>
              <a:t>construction </a:t>
            </a:r>
            <a:r>
              <a:rPr lang="en-US" sz="2100" dirty="0" smtClean="0">
                <a:solidFill>
                  <a:srgbClr val="9A0000"/>
                </a:solidFill>
                <a:latin typeface="Arial"/>
                <a:cs typeface="Arial"/>
              </a:rPr>
              <a:t>of a unit </a:t>
            </a:r>
            <a:r>
              <a:rPr lang="en-US" sz="2100" spc="-5" dirty="0" smtClean="0">
                <a:solidFill>
                  <a:srgbClr val="9A0000"/>
                </a:solidFill>
                <a:latin typeface="Arial"/>
                <a:cs typeface="Arial"/>
              </a:rPr>
              <a:t>test </a:t>
            </a:r>
            <a:r>
              <a:rPr lang="en-US" sz="2100" spc="-5" dirty="0" smtClean="0">
                <a:latin typeface="Arial"/>
                <a:cs typeface="Arial"/>
              </a:rPr>
              <a:t>for </a:t>
            </a:r>
            <a:r>
              <a:rPr lang="en-US" sz="2100" dirty="0" smtClean="0">
                <a:latin typeface="Arial"/>
                <a:cs typeface="Arial"/>
              </a:rPr>
              <a:t>a </a:t>
            </a:r>
            <a:r>
              <a:rPr lang="en-US" sz="2100" spc="-5" dirty="0" smtClean="0">
                <a:latin typeface="Arial"/>
                <a:cs typeface="Arial"/>
              </a:rPr>
              <a:t>story </a:t>
            </a:r>
            <a:r>
              <a:rPr lang="en-US" sz="2100" i="1" spc="-5" dirty="0" smtClean="0">
                <a:latin typeface="Arial"/>
                <a:cs typeface="Arial"/>
              </a:rPr>
              <a:t>before </a:t>
            </a:r>
            <a:r>
              <a:rPr lang="en-US" sz="2100" dirty="0" smtClean="0">
                <a:latin typeface="Arial"/>
                <a:cs typeface="Arial"/>
              </a:rPr>
              <a:t>coding commences. So, the </a:t>
            </a:r>
            <a:r>
              <a:rPr lang="en-US" sz="2100" spc="-5" dirty="0" smtClean="0">
                <a:latin typeface="Arial"/>
                <a:cs typeface="Arial"/>
              </a:rPr>
              <a:t>implementer </a:t>
            </a:r>
            <a:r>
              <a:rPr lang="en-US" sz="2100" dirty="0" smtClean="0">
                <a:latin typeface="Arial"/>
                <a:cs typeface="Arial"/>
              </a:rPr>
              <a:t>can </a:t>
            </a:r>
            <a:r>
              <a:rPr lang="en-US" sz="2100" spc="-5" dirty="0" smtClean="0">
                <a:latin typeface="Arial"/>
                <a:cs typeface="Arial"/>
              </a:rPr>
              <a:t>focus </a:t>
            </a:r>
            <a:r>
              <a:rPr lang="en-US" sz="2100" dirty="0" smtClean="0">
                <a:latin typeface="Arial"/>
                <a:cs typeface="Arial"/>
              </a:rPr>
              <a:t>on what must be </a:t>
            </a:r>
            <a:r>
              <a:rPr lang="en-US" sz="2100" spc="-5" dirty="0" smtClean="0">
                <a:latin typeface="Arial"/>
                <a:cs typeface="Arial"/>
              </a:rPr>
              <a:t>implemented to </a:t>
            </a:r>
            <a:r>
              <a:rPr lang="en-US" sz="2100" dirty="0" smtClean="0">
                <a:latin typeface="Arial"/>
                <a:cs typeface="Arial"/>
              </a:rPr>
              <a:t>pass </a:t>
            </a:r>
            <a:r>
              <a:rPr lang="en-US" sz="2100" spc="-5" dirty="0" smtClean="0">
                <a:latin typeface="Arial"/>
                <a:cs typeface="Arial"/>
              </a:rPr>
              <a:t>the</a:t>
            </a:r>
            <a:r>
              <a:rPr lang="en-US" sz="2100" spc="10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test.</a:t>
            </a:r>
            <a:endParaRPr lang="en-US" sz="2100" dirty="0">
              <a:latin typeface="Arial"/>
              <a:cs typeface="Arial"/>
            </a:endParaRPr>
          </a:p>
          <a:p>
            <a:pPr marL="812800" lvl="1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sz="2100" dirty="0" smtClean="0">
                <a:latin typeface="Arial"/>
                <a:cs typeface="Arial"/>
              </a:rPr>
              <a:t>Encourages 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“</a:t>
            </a:r>
            <a:r>
              <a:rPr lang="en-US" sz="2100" spc="5" dirty="0" smtClean="0">
                <a:solidFill>
                  <a:srgbClr val="9A0000"/>
                </a:solidFill>
                <a:latin typeface="Arial"/>
                <a:cs typeface="Arial"/>
              </a:rPr>
              <a:t>pair </a:t>
            </a:r>
            <a:r>
              <a:rPr lang="en-US" sz="2100" dirty="0" smtClean="0">
                <a:solidFill>
                  <a:srgbClr val="9A0000"/>
                </a:solidFill>
                <a:latin typeface="Arial"/>
                <a:cs typeface="Arial"/>
              </a:rPr>
              <a:t>programming</a:t>
            </a:r>
            <a:r>
              <a:rPr lang="en-US" sz="2100" dirty="0" smtClean="0">
                <a:latin typeface="Noto Sans CJK JP Regular"/>
                <a:cs typeface="Noto Sans CJK JP Regular"/>
              </a:rPr>
              <a:t>”</a:t>
            </a:r>
            <a:r>
              <a:rPr lang="en-US" sz="2100" dirty="0" smtClean="0">
                <a:latin typeface="Arial"/>
                <a:cs typeface="Arial"/>
              </a:rPr>
              <a:t>. </a:t>
            </a:r>
            <a:r>
              <a:rPr lang="en-US" sz="2100" spc="-5" dirty="0" smtClean="0">
                <a:latin typeface="Arial"/>
                <a:cs typeface="Arial"/>
              </a:rPr>
              <a:t>Two </a:t>
            </a:r>
            <a:r>
              <a:rPr lang="en-US" sz="2100" dirty="0" smtClean="0">
                <a:latin typeface="Arial"/>
                <a:cs typeface="Arial"/>
              </a:rPr>
              <a:t>people work </a:t>
            </a:r>
            <a:r>
              <a:rPr lang="en-US" sz="2100" spc="-5" dirty="0" smtClean="0">
                <a:latin typeface="Arial"/>
                <a:cs typeface="Arial"/>
              </a:rPr>
              <a:t>together </a:t>
            </a:r>
            <a:r>
              <a:rPr lang="en-US" sz="2100" dirty="0" smtClean="0">
                <a:latin typeface="Arial"/>
                <a:cs typeface="Arial"/>
              </a:rPr>
              <a:t>at one </a:t>
            </a:r>
            <a:r>
              <a:rPr lang="en-US" sz="2100" spc="-5" dirty="0" smtClean="0">
                <a:latin typeface="Arial"/>
                <a:cs typeface="Arial"/>
              </a:rPr>
              <a:t>workstation. </a:t>
            </a:r>
          </a:p>
          <a:p>
            <a:pPr marL="1270000" lvl="2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sz="2100" dirty="0">
                <a:latin typeface="Arial"/>
                <a:cs typeface="Arial"/>
              </a:rPr>
              <a:t>r</a:t>
            </a:r>
            <a:r>
              <a:rPr lang="en-US" sz="2100" dirty="0" smtClean="0">
                <a:latin typeface="Arial"/>
                <a:cs typeface="Arial"/>
              </a:rPr>
              <a:t>eal </a:t>
            </a:r>
            <a:r>
              <a:rPr lang="en-US" sz="2100" spc="-5" dirty="0" smtClean="0">
                <a:latin typeface="Arial"/>
                <a:cs typeface="Arial"/>
              </a:rPr>
              <a:t>time </a:t>
            </a:r>
            <a:r>
              <a:rPr lang="en-US" sz="2100" dirty="0" smtClean="0">
                <a:latin typeface="Arial"/>
                <a:cs typeface="Arial"/>
              </a:rPr>
              <a:t>problem solving</a:t>
            </a:r>
          </a:p>
          <a:p>
            <a:pPr marL="1270000" lvl="2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sz="2100" dirty="0" smtClean="0">
                <a:latin typeface="Arial"/>
                <a:cs typeface="Arial"/>
              </a:rPr>
              <a:t>real </a:t>
            </a:r>
            <a:r>
              <a:rPr lang="en-US" sz="2100" spc="-5" dirty="0" smtClean="0">
                <a:latin typeface="Arial"/>
                <a:cs typeface="Arial"/>
              </a:rPr>
              <a:t>time </a:t>
            </a:r>
            <a:r>
              <a:rPr lang="en-US" sz="2100" dirty="0" smtClean="0">
                <a:latin typeface="Arial"/>
                <a:cs typeface="Arial"/>
              </a:rPr>
              <a:t>review </a:t>
            </a:r>
            <a:r>
              <a:rPr lang="en-US" sz="2100" spc="-5" dirty="0" smtClean="0">
                <a:latin typeface="Arial"/>
                <a:cs typeface="Arial"/>
              </a:rPr>
              <a:t>for quality </a:t>
            </a:r>
            <a:r>
              <a:rPr lang="en-US" sz="2100" dirty="0" smtClean="0">
                <a:latin typeface="Arial"/>
                <a:cs typeface="Arial"/>
              </a:rPr>
              <a:t>assurance</a:t>
            </a:r>
          </a:p>
          <a:p>
            <a:pPr marL="1270000" lvl="2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lang="en-US" sz="2100" spc="-5" dirty="0">
                <a:latin typeface="Arial"/>
                <a:cs typeface="Arial"/>
              </a:rPr>
              <a:t>t</a:t>
            </a:r>
            <a:r>
              <a:rPr lang="en-US" sz="2100" spc="-5" dirty="0" smtClean="0">
                <a:latin typeface="Arial"/>
                <a:cs typeface="Arial"/>
              </a:rPr>
              <a:t>ake slightly different</a:t>
            </a:r>
            <a:r>
              <a:rPr lang="en-US" sz="2100" spc="45" dirty="0" smtClean="0">
                <a:latin typeface="Arial"/>
                <a:cs typeface="Arial"/>
              </a:rPr>
              <a:t> </a:t>
            </a:r>
            <a:r>
              <a:rPr lang="en-US" sz="2100" dirty="0" smtClean="0">
                <a:latin typeface="Arial"/>
                <a:cs typeface="Arial"/>
              </a:rPr>
              <a:t>roles.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6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B26F4E-0727-4BE9-93AC-3F807176C307}" type="slidenum">
              <a:rPr lang="en-US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4033838" cy="633413"/>
          </a:xfrm>
        </p:spPr>
        <p:txBody>
          <a:bodyPr/>
          <a:lstStyle/>
          <a:p>
            <a:pPr eaLnBrk="1" hangingPunct="1"/>
            <a:r>
              <a:rPr lang="en-US" smtClean="0"/>
              <a:t>What is “Agility”?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Effective (rapid and adaptive) </a:t>
            </a:r>
            <a:r>
              <a:rPr lang="en-US" dirty="0" smtClean="0">
                <a:solidFill>
                  <a:srgbClr val="FF0000"/>
                </a:solidFill>
              </a:rPr>
              <a:t>response to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</a:t>
            </a:r>
            <a:r>
              <a:rPr lang="en-US" dirty="0" smtClean="0"/>
              <a:t>(team members, new technology, requirements).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Effective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in structure and attitude among all team members, technological and business people, software engineers and the manager.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Drawing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customer onto the </a:t>
            </a:r>
            <a:r>
              <a:rPr lang="en-US" dirty="0" smtClean="0">
                <a:solidFill>
                  <a:srgbClr val="FF0000"/>
                </a:solidFill>
              </a:rPr>
              <a:t>team</a:t>
            </a:r>
            <a:r>
              <a:rPr lang="en-US" dirty="0" smtClean="0"/>
              <a:t>. </a:t>
            </a:r>
            <a:r>
              <a:rPr lang="en-US" dirty="0" smtClean="0"/>
              <a:t>Eliminate “us and them” attitude. Planning in an uncertain world has its limits and plan must be </a:t>
            </a:r>
            <a:r>
              <a:rPr lang="en-US" dirty="0" smtClean="0">
                <a:solidFill>
                  <a:srgbClr val="FF0000"/>
                </a:solidFill>
              </a:rPr>
              <a:t>ﬂexible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Organizing a team so that it is in control of the work </a:t>
            </a:r>
            <a:r>
              <a:rPr lang="en-US" dirty="0" smtClean="0"/>
              <a:t>performed.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726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651192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2209800"/>
            <a:ext cx="7162800" cy="245708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400" dirty="0" smtClean="0">
                <a:latin typeface="Arial"/>
                <a:cs typeface="Arial"/>
              </a:rPr>
              <a:t>XP</a:t>
            </a:r>
            <a:r>
              <a:rPr sz="2400" spc="-5" dirty="0" smtClean="0">
                <a:latin typeface="Arial"/>
                <a:cs typeface="Arial"/>
              </a:rPr>
              <a:t> Testin</a:t>
            </a:r>
            <a:r>
              <a:rPr lang="en-US" sz="2400" spc="-5" dirty="0" smtClean="0">
                <a:latin typeface="Arial"/>
                <a:cs typeface="Arial"/>
              </a:rPr>
              <a:t>g</a:t>
            </a:r>
          </a:p>
          <a:p>
            <a:pPr marL="812800" lvl="1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unit </a:t>
            </a:r>
            <a:r>
              <a:rPr sz="2100" spc="-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tests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sz="2100" spc="-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executed 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daily </a:t>
            </a:r>
            <a:r>
              <a:rPr sz="2100" dirty="0">
                <a:latin typeface="Arial" pitchFamily="34" charset="0"/>
                <a:cs typeface="Arial" pitchFamily="34" charset="0"/>
              </a:rPr>
              <a:t>and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ideally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they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100" dirty="0">
                <a:latin typeface="Arial" pitchFamily="34" charset="0"/>
                <a:cs typeface="Arial" pitchFamily="34" charset="0"/>
              </a:rPr>
              <a:t>should be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automated.</a:t>
            </a:r>
            <a:endParaRPr lang="en-US" sz="2100" spc="-5" dirty="0" smtClean="0">
              <a:latin typeface="Arial" pitchFamily="34" charset="0"/>
              <a:cs typeface="Arial" pitchFamily="34" charset="0"/>
            </a:endParaRPr>
          </a:p>
          <a:p>
            <a:pPr marL="812800" lvl="1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latin typeface="Arial" pitchFamily="34" charset="0"/>
                <a:cs typeface="Arial" pitchFamily="34" charset="0"/>
              </a:rPr>
              <a:t>Regression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tests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conducted to test </a:t>
            </a:r>
            <a:r>
              <a:rPr lang="en-US" sz="2100" spc="-5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current </a:t>
            </a:r>
            <a:r>
              <a:rPr sz="2100" dirty="0">
                <a:latin typeface="Arial" pitchFamily="34" charset="0"/>
                <a:cs typeface="Arial" pitchFamily="34" charset="0"/>
              </a:rPr>
              <a:t>and previous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components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pPr marL="812800" lvl="1" indent="-342900">
              <a:spcBef>
                <a:spcPts val="260"/>
              </a:spcBef>
              <a:buFont typeface="Wingdings" pitchFamily="2" charset="2"/>
              <a:buChar char="§"/>
              <a:tabLst>
                <a:tab pos="297815" algn="l"/>
              </a:tabLst>
            </a:pPr>
            <a:r>
              <a:rPr sz="2100" dirty="0" smtClean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sz="2100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Acceptance tests</a:t>
            </a:r>
            <a:r>
              <a:rPr sz="2100" dirty="0">
                <a:solidFill>
                  <a:srgbClr val="AC16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sz="2100" dirty="0">
                <a:latin typeface="Arial" pitchFamily="34" charset="0"/>
                <a:cs typeface="Arial" pitchFamily="34" charset="0"/>
              </a:rPr>
              <a:t>are defined by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the customer </a:t>
            </a:r>
            <a:r>
              <a:rPr sz="21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sz="2100" spc="-5" dirty="0" smtClean="0">
                <a:latin typeface="Arial" pitchFamily="34" charset="0"/>
                <a:cs typeface="Arial" pitchFamily="34" charset="0"/>
              </a:rPr>
              <a:t>executed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to </a:t>
            </a:r>
            <a:r>
              <a:rPr sz="2100" dirty="0">
                <a:latin typeface="Arial" pitchFamily="34" charset="0"/>
                <a:cs typeface="Arial" pitchFamily="34" charset="0"/>
              </a:rPr>
              <a:t>assess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customer </a:t>
            </a:r>
            <a:r>
              <a:rPr sz="2100" dirty="0" smtClean="0">
                <a:latin typeface="Arial" pitchFamily="34" charset="0"/>
                <a:cs typeface="Arial" pitchFamily="34" charset="0"/>
              </a:rPr>
              <a:t>visible </a:t>
            </a:r>
            <a:r>
              <a:rPr sz="2100" spc="-5" dirty="0">
                <a:latin typeface="Arial" pitchFamily="34" charset="0"/>
                <a:cs typeface="Arial" pitchFamily="34" charset="0"/>
              </a:rPr>
              <a:t>functionality</a:t>
            </a:r>
            <a:endParaRPr sz="2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1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98854"/>
            <a:ext cx="626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5575" algn="l"/>
              </a:tabLst>
            </a:pPr>
            <a:r>
              <a:rPr sz="4000" dirty="0"/>
              <a:t>Ex</a:t>
            </a:r>
            <a:r>
              <a:rPr sz="4000" spc="-5" dirty="0"/>
              <a:t>t</a:t>
            </a:r>
            <a:r>
              <a:rPr sz="4000" dirty="0"/>
              <a:t>reme Programming	(XP)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209800" y="2345065"/>
            <a:ext cx="4580597" cy="3723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0078" y="5470979"/>
            <a:ext cx="1352550" cy="3943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60" dirty="0">
                <a:latin typeface="Trebuchet MS"/>
                <a:cs typeface="Trebuchet MS"/>
              </a:rPr>
              <a:t>unit</a:t>
            </a:r>
            <a:r>
              <a:rPr sz="1100" spc="-20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test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latin typeface="Trebuchet MS"/>
                <a:cs typeface="Trebuchet MS"/>
              </a:rPr>
              <a:t>continuous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integration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701532" y="6083221"/>
            <a:ext cx="11531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35" dirty="0">
                <a:latin typeface="Trebuchet MS"/>
                <a:cs typeface="Trebuchet MS"/>
              </a:rPr>
              <a:t>acceptance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testing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144" y="2306857"/>
            <a:ext cx="1551305" cy="7575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837565" algn="ctr">
              <a:lnSpc>
                <a:spcPct val="100000"/>
              </a:lnSpc>
              <a:spcBef>
                <a:spcPts val="180"/>
              </a:spcBef>
            </a:pPr>
            <a:r>
              <a:rPr sz="1100" spc="-45" dirty="0">
                <a:latin typeface="Trebuchet MS"/>
                <a:cs typeface="Trebuchet MS"/>
              </a:rPr>
              <a:t>user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stories</a:t>
            </a:r>
            <a:endParaRPr sz="1100">
              <a:latin typeface="Trebuchet MS"/>
              <a:cs typeface="Trebuchet MS"/>
            </a:endParaRPr>
          </a:p>
          <a:p>
            <a:pPr marL="128270">
              <a:lnSpc>
                <a:spcPct val="100000"/>
              </a:lnSpc>
              <a:spcBef>
                <a:spcPts val="85"/>
              </a:spcBef>
            </a:pPr>
            <a:r>
              <a:rPr sz="1150" i="1" spc="-70" dirty="0">
                <a:latin typeface="Trebuchet MS"/>
                <a:cs typeface="Trebuchet MS"/>
              </a:rPr>
              <a:t>values</a:t>
            </a:r>
            <a:endParaRPr sz="1150">
              <a:latin typeface="Trebuchet MS"/>
              <a:cs typeface="Trebuchet MS"/>
            </a:endParaRPr>
          </a:p>
          <a:p>
            <a:pPr marL="128270">
              <a:lnSpc>
                <a:spcPct val="100000"/>
              </a:lnSpc>
              <a:spcBef>
                <a:spcPts val="70"/>
              </a:spcBef>
            </a:pPr>
            <a:r>
              <a:rPr sz="1150" i="1" spc="-45" dirty="0">
                <a:latin typeface="Trebuchet MS"/>
                <a:cs typeface="Trebuchet MS"/>
              </a:rPr>
              <a:t>acceptance test</a:t>
            </a:r>
            <a:r>
              <a:rPr sz="1150" i="1" spc="-135" dirty="0">
                <a:latin typeface="Trebuchet MS"/>
                <a:cs typeface="Trebuchet MS"/>
              </a:rPr>
              <a:t> </a:t>
            </a:r>
            <a:r>
              <a:rPr sz="1150" i="1" spc="-80" dirty="0">
                <a:latin typeface="Trebuchet MS"/>
                <a:cs typeface="Trebuchet MS"/>
              </a:rPr>
              <a:t>criteria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40" dirty="0">
                <a:latin typeface="Trebuchet MS"/>
                <a:cs typeface="Trebuchet MS"/>
              </a:rPr>
              <a:t>iteration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plan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0339" y="1959704"/>
            <a:ext cx="812800" cy="3892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100" spc="-50" dirty="0">
                <a:latin typeface="Trebuchet MS"/>
                <a:cs typeface="Trebuchet MS"/>
              </a:rPr>
              <a:t>simple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design</a:t>
            </a:r>
            <a:endParaRPr sz="1100">
              <a:latin typeface="Trebuchet MS"/>
              <a:cs typeface="Trebuchet MS"/>
            </a:endParaRPr>
          </a:p>
          <a:p>
            <a:pPr marR="10795" algn="ctr">
              <a:lnSpc>
                <a:spcPct val="100000"/>
              </a:lnSpc>
              <a:spcBef>
                <a:spcPts val="80"/>
              </a:spcBef>
            </a:pPr>
            <a:r>
              <a:rPr sz="1150" i="1" spc="-65" dirty="0">
                <a:latin typeface="Trebuchet MS"/>
                <a:cs typeface="Trebuchet MS"/>
              </a:rPr>
              <a:t>CRC</a:t>
            </a:r>
            <a:r>
              <a:rPr sz="1150" i="1" spc="-105" dirty="0">
                <a:latin typeface="Trebuchet MS"/>
                <a:cs typeface="Trebuchet MS"/>
              </a:rPr>
              <a:t> </a:t>
            </a:r>
            <a:r>
              <a:rPr sz="1150" i="1" spc="-35" dirty="0">
                <a:latin typeface="Trebuchet MS"/>
                <a:cs typeface="Trebuchet MS"/>
              </a:rPr>
              <a:t>cards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8258" y="1892320"/>
            <a:ext cx="890269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00" spc="-30" dirty="0">
                <a:latin typeface="Trebuchet MS"/>
                <a:cs typeface="Trebuchet MS"/>
              </a:rPr>
              <a:t>spike</a:t>
            </a:r>
            <a:r>
              <a:rPr sz="1100" spc="-13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solutions</a:t>
            </a:r>
            <a:endParaRPr sz="1100">
              <a:latin typeface="Trebuchet MS"/>
              <a:cs typeface="Trebuchet MS"/>
            </a:endParaRPr>
          </a:p>
          <a:p>
            <a:pPr marL="57785" algn="ctr">
              <a:lnSpc>
                <a:spcPct val="100000"/>
              </a:lnSpc>
            </a:pPr>
            <a:r>
              <a:rPr sz="1150" i="1" spc="-40" dirty="0">
                <a:latin typeface="Trebuchet MS"/>
                <a:cs typeface="Trebuchet MS"/>
              </a:rPr>
              <a:t>prototypes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4262" y="4139700"/>
            <a:ext cx="2204720" cy="835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35" dirty="0">
                <a:latin typeface="Trebuchet MS"/>
                <a:cs typeface="Trebuchet MS"/>
              </a:rPr>
              <a:t>refactoring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410970" marR="5080">
              <a:lnSpc>
                <a:spcPct val="110200"/>
              </a:lnSpc>
            </a:pPr>
            <a:r>
              <a:rPr sz="1100" spc="-50" dirty="0">
                <a:latin typeface="Trebuchet MS"/>
                <a:cs typeface="Trebuchet MS"/>
              </a:rPr>
              <a:t>pair  </a:t>
            </a:r>
            <a:r>
              <a:rPr sz="1100" spc="-10" dirty="0">
                <a:latin typeface="Trebuchet MS"/>
                <a:cs typeface="Trebuchet MS"/>
              </a:rPr>
              <a:t>p</a:t>
            </a:r>
            <a:r>
              <a:rPr sz="1100" spc="-55" dirty="0">
                <a:latin typeface="Trebuchet MS"/>
                <a:cs typeface="Trebuchet MS"/>
              </a:rPr>
              <a:t>r</a:t>
            </a:r>
            <a:r>
              <a:rPr sz="1100" spc="15" dirty="0">
                <a:latin typeface="Trebuchet MS"/>
                <a:cs typeface="Trebuchet MS"/>
              </a:rPr>
              <a:t>o</a:t>
            </a:r>
            <a:r>
              <a:rPr sz="1100" spc="50" dirty="0">
                <a:latin typeface="Trebuchet MS"/>
                <a:cs typeface="Trebuchet MS"/>
              </a:rPr>
              <a:t>g</a:t>
            </a:r>
            <a:r>
              <a:rPr sz="1100" spc="-55" dirty="0">
                <a:latin typeface="Trebuchet MS"/>
                <a:cs typeface="Trebuchet MS"/>
              </a:rPr>
              <a:t>r</a:t>
            </a:r>
            <a:r>
              <a:rPr sz="1100" spc="-50" dirty="0">
                <a:latin typeface="Trebuchet MS"/>
                <a:cs typeface="Trebuchet MS"/>
              </a:rPr>
              <a:t>a</a:t>
            </a:r>
            <a:r>
              <a:rPr sz="1100" spc="-85" dirty="0">
                <a:latin typeface="Trebuchet MS"/>
                <a:cs typeface="Trebuchet MS"/>
              </a:rPr>
              <a:t>mm</a:t>
            </a:r>
            <a:r>
              <a:rPr sz="1100" spc="-90" dirty="0">
                <a:latin typeface="Trebuchet MS"/>
                <a:cs typeface="Trebuchet MS"/>
              </a:rPr>
              <a:t>i</a:t>
            </a:r>
            <a:r>
              <a:rPr sz="1100" spc="-70" dirty="0">
                <a:latin typeface="Trebuchet MS"/>
                <a:cs typeface="Trebuchet MS"/>
              </a:rPr>
              <a:t>n</a:t>
            </a:r>
            <a:r>
              <a:rPr sz="1100" spc="50" dirty="0"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489" y="5268652"/>
            <a:ext cx="1424305" cy="602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0" dirty="0">
                <a:latin typeface="Trebuchet MS"/>
                <a:cs typeface="Trebuchet MS"/>
              </a:rPr>
              <a:t>Release</a:t>
            </a:r>
            <a:endParaRPr sz="1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850" spc="-15" dirty="0">
                <a:latin typeface="Trebuchet MS"/>
                <a:cs typeface="Trebuchet MS"/>
              </a:rPr>
              <a:t>software </a:t>
            </a:r>
            <a:r>
              <a:rPr sz="850" spc="-30" dirty="0">
                <a:latin typeface="Trebuchet MS"/>
                <a:cs typeface="Trebuchet MS"/>
              </a:rPr>
              <a:t>increment</a:t>
            </a:r>
            <a:endParaRPr sz="850">
              <a:latin typeface="Trebuchet MS"/>
              <a:cs typeface="Trebuchet MS"/>
            </a:endParaRPr>
          </a:p>
          <a:p>
            <a:pPr marL="205104">
              <a:lnSpc>
                <a:spcPct val="100000"/>
              </a:lnSpc>
              <a:spcBef>
                <a:spcPts val="40"/>
              </a:spcBef>
            </a:pPr>
            <a:r>
              <a:rPr sz="900" i="1" spc="-55" dirty="0">
                <a:latin typeface="Trebuchet MS"/>
                <a:cs typeface="Trebuchet MS"/>
              </a:rPr>
              <a:t>project velocity</a:t>
            </a:r>
            <a:r>
              <a:rPr sz="900" i="1" spc="-90" dirty="0">
                <a:latin typeface="Trebuchet MS"/>
                <a:cs typeface="Trebuchet MS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computed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3499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1847850" algn="l"/>
              </a:tabLst>
            </a:pPr>
            <a:r>
              <a:rPr sz="4000" spc="-5" dirty="0"/>
              <a:t>T</a:t>
            </a:r>
            <a:r>
              <a:rPr sz="4000" dirty="0"/>
              <a:t>he	XP	Deba</a:t>
            </a:r>
            <a:r>
              <a:rPr sz="4000" spc="-5" dirty="0"/>
              <a:t>t</a:t>
            </a:r>
            <a:r>
              <a:rPr sz="4000" dirty="0"/>
              <a:t>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81200" y="1947032"/>
            <a:ext cx="6477000" cy="2728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623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Requirements </a:t>
            </a:r>
            <a:r>
              <a:rPr lang="en-US" sz="2400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olatility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endParaRPr lang="en-US" sz="24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12800" marR="316230" lvl="1" indent="-342900"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Since the </a:t>
            </a:r>
            <a:r>
              <a:rPr sz="2000" spc="-5" dirty="0" smtClean="0">
                <a:latin typeface="Arial"/>
                <a:cs typeface="Arial"/>
              </a:rPr>
              <a:t>customer </a:t>
            </a:r>
            <a:r>
              <a:rPr sz="2000" dirty="0">
                <a:latin typeface="Arial"/>
                <a:cs typeface="Arial"/>
              </a:rPr>
              <a:t>is an </a:t>
            </a:r>
            <a:r>
              <a:rPr sz="2000" spc="-5" dirty="0">
                <a:latin typeface="Arial"/>
                <a:cs typeface="Arial"/>
              </a:rPr>
              <a:t>active </a:t>
            </a:r>
            <a:r>
              <a:rPr sz="2000" dirty="0">
                <a:latin typeface="Arial"/>
                <a:cs typeface="Arial"/>
              </a:rPr>
              <a:t>member of XP </a:t>
            </a:r>
            <a:r>
              <a:rPr sz="2000" spc="-5" dirty="0">
                <a:latin typeface="Arial"/>
                <a:cs typeface="Arial"/>
              </a:rPr>
              <a:t>team</a:t>
            </a:r>
            <a:r>
              <a:rPr sz="2000" spc="-5" dirty="0" smtClean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changes </a:t>
            </a:r>
            <a:r>
              <a:rPr lang="en-US" sz="2000" spc="-5" dirty="0" smtClean="0">
                <a:latin typeface="Arial"/>
                <a:cs typeface="Arial"/>
              </a:rPr>
              <a:t>in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requirements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requested informally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frequently.</a:t>
            </a:r>
            <a:endParaRPr sz="2000" dirty="0">
              <a:latin typeface="Arial"/>
              <a:cs typeface="Arial"/>
            </a:endParaRPr>
          </a:p>
          <a:p>
            <a:pPr marL="355600" marR="351155" indent="-342900">
              <a:lnSpc>
                <a:spcPts val="2320"/>
              </a:lnSpc>
              <a:spcBef>
                <a:spcPts val="62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Conflicting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customer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needs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lang="en-US" sz="2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12800" marR="351155" lvl="1" indent="-342900">
              <a:lnSpc>
                <a:spcPts val="2320"/>
              </a:lnSpc>
              <a:spcBef>
                <a:spcPts val="62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D</a:t>
            </a:r>
            <a:r>
              <a:rPr sz="2000" spc="-5" dirty="0" smtClean="0">
                <a:latin typeface="Arial"/>
                <a:cs typeface="Arial"/>
              </a:rPr>
              <a:t>ifferent </a:t>
            </a:r>
            <a:r>
              <a:rPr sz="2000" spc="-5" dirty="0">
                <a:latin typeface="Arial"/>
                <a:cs typeface="Arial"/>
              </a:rPr>
              <a:t>customers' </a:t>
            </a:r>
            <a:r>
              <a:rPr sz="2000" dirty="0">
                <a:latin typeface="Arial"/>
                <a:cs typeface="Arial"/>
              </a:rPr>
              <a:t>needs 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 smtClean="0">
                <a:latin typeface="Arial"/>
                <a:cs typeface="Arial"/>
              </a:rPr>
              <a:t>be </a:t>
            </a:r>
            <a:r>
              <a:rPr sz="2000" spc="-5" dirty="0" smtClean="0">
                <a:latin typeface="Arial"/>
                <a:cs typeface="Arial"/>
              </a:rPr>
              <a:t>assimilated.</a:t>
            </a:r>
            <a:endParaRPr lang="en-US" sz="2000" spc="-5" dirty="0" smtClean="0">
              <a:latin typeface="Arial"/>
              <a:cs typeface="Arial"/>
            </a:endParaRPr>
          </a:p>
          <a:p>
            <a:pPr marL="812800" marR="351155" lvl="1" indent="-342900">
              <a:lnSpc>
                <a:spcPts val="2320"/>
              </a:lnSpc>
              <a:spcBef>
                <a:spcPts val="62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spc="-5" dirty="0" smtClean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vision or beyond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authority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3499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1847850" algn="l"/>
              </a:tabLst>
            </a:pPr>
            <a:r>
              <a:rPr sz="4000" spc="-5" dirty="0"/>
              <a:t>T</a:t>
            </a:r>
            <a:r>
              <a:rPr sz="4000" dirty="0"/>
              <a:t>he	XP	Deba</a:t>
            </a:r>
            <a:r>
              <a:rPr sz="4000" spc="-5" dirty="0"/>
              <a:t>t</a:t>
            </a:r>
            <a:r>
              <a:rPr sz="4000" dirty="0"/>
              <a:t>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2015351"/>
            <a:ext cx="6172200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139" indent="-342900">
              <a:lnSpc>
                <a:spcPct val="100200"/>
              </a:lnSpc>
              <a:spcBef>
                <a:spcPts val="41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are expressed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informally: </a:t>
            </a:r>
            <a:endParaRPr lang="en-US" sz="24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12800" marR="104139" lvl="1" indent="-342900">
              <a:lnSpc>
                <a:spcPct val="100200"/>
              </a:lnSpc>
              <a:spcBef>
                <a:spcPts val="41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Use</a:t>
            </a:r>
            <a:r>
              <a:rPr lang="en-US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stories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 smtClean="0">
                <a:latin typeface="Arial"/>
                <a:cs typeface="Arial"/>
              </a:rPr>
              <a:t>acceptance </a:t>
            </a:r>
            <a:r>
              <a:rPr sz="2000" spc="-5" dirty="0">
                <a:latin typeface="Arial"/>
                <a:cs typeface="Arial"/>
              </a:rPr>
              <a:t>tests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only explicit </a:t>
            </a:r>
            <a:r>
              <a:rPr sz="2000" spc="-5" dirty="0">
                <a:latin typeface="Arial"/>
                <a:cs typeface="Arial"/>
              </a:rPr>
              <a:t>manifestation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requirements. </a:t>
            </a:r>
            <a:endParaRPr lang="en-US" sz="2000" spc="-5" dirty="0" smtClean="0">
              <a:latin typeface="Arial"/>
              <a:cs typeface="Arial"/>
            </a:endParaRPr>
          </a:p>
          <a:p>
            <a:pPr marL="812800" marR="104139" lvl="1" indent="-342900">
              <a:lnSpc>
                <a:spcPct val="100200"/>
              </a:lnSpc>
              <a:spcBef>
                <a:spcPts val="41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spc="-5" dirty="0" smtClean="0">
                <a:latin typeface="Arial"/>
                <a:cs typeface="Arial"/>
              </a:rPr>
              <a:t>Formal  </a:t>
            </a:r>
            <a:r>
              <a:rPr sz="2000" dirty="0">
                <a:latin typeface="Arial"/>
                <a:cs typeface="Arial"/>
              </a:rPr>
              <a:t>models may avoid </a:t>
            </a:r>
            <a:r>
              <a:rPr sz="2000" spc="-5" dirty="0">
                <a:latin typeface="Arial"/>
                <a:cs typeface="Arial"/>
              </a:rPr>
              <a:t>inconsistencies </a:t>
            </a:r>
            <a:r>
              <a:rPr sz="2000" dirty="0">
                <a:latin typeface="Arial"/>
                <a:cs typeface="Arial"/>
              </a:rPr>
              <a:t>and errors </a:t>
            </a:r>
            <a:r>
              <a:rPr sz="2000" spc="-5" dirty="0">
                <a:latin typeface="Arial"/>
                <a:cs typeface="Arial"/>
              </a:rPr>
              <a:t>before the system </a:t>
            </a:r>
            <a:r>
              <a:rPr sz="2000" dirty="0" smtClean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built. </a:t>
            </a:r>
            <a:endParaRPr lang="en-US" sz="2000" spc="-5" dirty="0" smtClean="0">
              <a:latin typeface="Arial"/>
              <a:cs typeface="Arial"/>
            </a:endParaRPr>
          </a:p>
          <a:p>
            <a:pPr marL="812800" marR="104139" lvl="1" indent="-342900">
              <a:lnSpc>
                <a:spcPct val="100200"/>
              </a:lnSpc>
              <a:spcBef>
                <a:spcPts val="41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spc="-5" dirty="0" smtClean="0">
                <a:latin typeface="Arial"/>
                <a:cs typeface="Arial"/>
              </a:rPr>
              <a:t>Proponents </a:t>
            </a:r>
            <a:r>
              <a:rPr lang="en-US" sz="2000" dirty="0" smtClean="0">
                <a:latin typeface="Arial"/>
                <a:cs typeface="Arial"/>
              </a:rPr>
              <a:t>argue that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sz="2000" dirty="0" smtClean="0">
                <a:latin typeface="Arial"/>
                <a:cs typeface="Arial"/>
              </a:rPr>
              <a:t>changing </a:t>
            </a:r>
            <a:r>
              <a:rPr sz="2000" spc="-5" dirty="0" smtClean="0">
                <a:latin typeface="Arial"/>
                <a:cs typeface="Arial"/>
              </a:rPr>
              <a:t>nature</a:t>
            </a:r>
            <a:r>
              <a:rPr lang="en-US" sz="2000" spc="-5" dirty="0" smtClean="0">
                <a:latin typeface="Arial"/>
                <a:cs typeface="Arial"/>
              </a:rPr>
              <a:t> of this approach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makes such models </a:t>
            </a:r>
            <a:r>
              <a:rPr sz="2000" spc="-5" dirty="0" smtClean="0">
                <a:latin typeface="Arial"/>
                <a:cs typeface="Arial"/>
              </a:rPr>
              <a:t>obsolete </a:t>
            </a:r>
            <a:r>
              <a:rPr sz="2000" dirty="0">
                <a:latin typeface="Arial"/>
                <a:cs typeface="Arial"/>
              </a:rPr>
              <a:t>as soon as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developed</a:t>
            </a:r>
            <a:r>
              <a:rPr sz="200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41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3499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  <a:tab pos="1847850" algn="l"/>
              </a:tabLst>
            </a:pPr>
            <a:r>
              <a:rPr sz="4000" spc="-5" dirty="0"/>
              <a:t>T</a:t>
            </a:r>
            <a:r>
              <a:rPr sz="4000" dirty="0"/>
              <a:t>he	XP	Deba</a:t>
            </a:r>
            <a:r>
              <a:rPr sz="4000" spc="-5" dirty="0"/>
              <a:t>t</a:t>
            </a:r>
            <a:r>
              <a:rPr sz="4000" dirty="0"/>
              <a:t>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1981200"/>
            <a:ext cx="6324600" cy="2728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Lack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formal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design: </a:t>
            </a:r>
            <a:endParaRPr lang="en-U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812800" marR="5080" lvl="1" indent="-342900">
              <a:lnSpc>
                <a:spcPct val="1002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XP </a:t>
            </a:r>
            <a:r>
              <a:rPr sz="2000" dirty="0">
                <a:latin typeface="Arial"/>
                <a:cs typeface="Arial"/>
              </a:rPr>
              <a:t>deemphasizes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for architectural  </a:t>
            </a:r>
            <a:r>
              <a:rPr sz="2000" dirty="0" smtClean="0">
                <a:latin typeface="Arial"/>
                <a:cs typeface="Arial"/>
              </a:rPr>
              <a:t>design.</a:t>
            </a:r>
            <a:endParaRPr lang="en-US" sz="2000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ct val="1002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dirty="0" smtClean="0">
                <a:latin typeface="Arial"/>
                <a:cs typeface="Arial"/>
              </a:rPr>
              <a:t>Complex </a:t>
            </a:r>
            <a:r>
              <a:rPr sz="2000" spc="-5" dirty="0">
                <a:latin typeface="Arial"/>
                <a:cs typeface="Arial"/>
              </a:rPr>
              <a:t>systems </a:t>
            </a:r>
            <a:r>
              <a:rPr sz="2000" dirty="0">
                <a:latin typeface="Arial"/>
                <a:cs typeface="Arial"/>
              </a:rPr>
              <a:t>need overall </a:t>
            </a:r>
            <a:r>
              <a:rPr sz="2000" spc="-5" dirty="0">
                <a:latin typeface="Arial"/>
                <a:cs typeface="Arial"/>
              </a:rPr>
              <a:t>structure to </a:t>
            </a:r>
            <a:r>
              <a:rPr sz="2000" dirty="0">
                <a:latin typeface="Arial"/>
                <a:cs typeface="Arial"/>
              </a:rPr>
              <a:t>exhibit </a:t>
            </a:r>
            <a:r>
              <a:rPr sz="2000" spc="-5" dirty="0">
                <a:latin typeface="Arial"/>
                <a:cs typeface="Arial"/>
              </a:rPr>
              <a:t>quality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 smtClean="0">
                <a:latin typeface="Arial"/>
                <a:cs typeface="Arial"/>
              </a:rPr>
              <a:t>maintainability.</a:t>
            </a:r>
            <a:endParaRPr lang="en-US" sz="2000" spc="-5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ct val="100299"/>
              </a:lnSpc>
              <a:spcBef>
                <a:spcPts val="47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000" spc="-5" dirty="0" smtClean="0">
                <a:latin typeface="Arial"/>
                <a:cs typeface="Arial"/>
              </a:rPr>
              <a:t>Proponents </a:t>
            </a:r>
            <a:r>
              <a:rPr lang="en-US" sz="2000" dirty="0" smtClean="0">
                <a:latin typeface="Arial"/>
                <a:cs typeface="Arial"/>
              </a:rPr>
              <a:t>of XP argue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that its </a:t>
            </a:r>
            <a:r>
              <a:rPr sz="2000" spc="-5" dirty="0" smtClean="0">
                <a:latin typeface="Arial"/>
                <a:cs typeface="Arial"/>
              </a:rPr>
              <a:t>incremental nature </a:t>
            </a:r>
            <a:r>
              <a:rPr sz="2000" spc="-5" dirty="0">
                <a:latin typeface="Arial"/>
                <a:cs typeface="Arial"/>
              </a:rPr>
              <a:t>limits </a:t>
            </a:r>
            <a:r>
              <a:rPr sz="2000" spc="-5" dirty="0" smtClean="0">
                <a:latin typeface="Arial"/>
                <a:cs typeface="Arial"/>
              </a:rPr>
              <a:t>complexity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simplicity </a:t>
            </a:r>
            <a:r>
              <a:rPr sz="2000" dirty="0">
                <a:latin typeface="Arial"/>
                <a:cs typeface="Arial"/>
              </a:rPr>
              <a:t>is a core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226627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542925"/>
            <a:ext cx="655764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/>
              <a:t>Adaptive Software</a:t>
            </a:r>
            <a:r>
              <a:rPr sz="3600" spc="-30" dirty="0"/>
              <a:t> </a:t>
            </a:r>
            <a:r>
              <a:rPr sz="3600" dirty="0"/>
              <a:t>Development  (ASD)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2011750"/>
            <a:ext cx="6400801" cy="186974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400" spc="-5" dirty="0" smtClean="0">
                <a:latin typeface="Arial" pitchFamily="34" charset="0"/>
                <a:cs typeface="Arial" pitchFamily="34" charset="0"/>
              </a:rPr>
              <a:t>Originally </a:t>
            </a:r>
            <a:r>
              <a:rPr sz="2400" dirty="0">
                <a:latin typeface="Arial" pitchFamily="34" charset="0"/>
                <a:cs typeface="Arial" pitchFamily="34" charset="0"/>
              </a:rPr>
              <a:t>proposed by Jim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Highsmith </a:t>
            </a:r>
            <a:r>
              <a:rPr sz="2400" dirty="0">
                <a:latin typeface="Arial" pitchFamily="34" charset="0"/>
                <a:cs typeface="Arial" pitchFamily="34" charset="0"/>
              </a:rPr>
              <a:t>(2000)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ct val="99000"/>
              </a:lnSpc>
              <a:spcBef>
                <a:spcPts val="125"/>
              </a:spcBef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55600" marR="5080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F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ocusin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g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sz="2400" dirty="0">
                <a:latin typeface="Arial" pitchFamily="34" charset="0"/>
                <a:cs typeface="Arial" pitchFamily="34" charset="0"/>
              </a:rPr>
              <a:t>human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collaboration </a:t>
            </a:r>
            <a:r>
              <a:rPr sz="2400" dirty="0">
                <a:latin typeface="Arial" pitchFamily="34" charset="0"/>
                <a:cs typeface="Arial" pitchFamily="34" charset="0"/>
              </a:rPr>
              <a:t>and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team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self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-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organization</a:t>
            </a:r>
            <a:r>
              <a:rPr lang="en-US" sz="24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technique to </a:t>
            </a:r>
            <a:r>
              <a:rPr sz="2400" dirty="0">
                <a:latin typeface="Arial" pitchFamily="34" charset="0"/>
                <a:cs typeface="Arial" pitchFamily="34" charset="0"/>
              </a:rPr>
              <a:t>build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software </a:t>
            </a:r>
            <a:r>
              <a:rPr sz="2400" dirty="0">
                <a:latin typeface="Arial" pitchFamily="34" charset="0"/>
                <a:cs typeface="Arial" pitchFamily="34" charset="0"/>
              </a:rPr>
              <a:t>and</a:t>
            </a:r>
            <a:r>
              <a:rPr sz="2400" spc="1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system.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542925"/>
            <a:ext cx="655764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5" dirty="0"/>
              <a:t>Adaptive Software</a:t>
            </a:r>
            <a:r>
              <a:rPr sz="3600" spc="-30" dirty="0"/>
              <a:t> </a:t>
            </a:r>
            <a:r>
              <a:rPr sz="3600" dirty="0"/>
              <a:t>Development  (ASD)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4999" y="2014220"/>
            <a:ext cx="6934201" cy="43364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400" dirty="0" smtClean="0">
                <a:latin typeface="Arial" pitchFamily="34" charset="0"/>
                <a:cs typeface="Arial" pitchFamily="34" charset="0"/>
              </a:rPr>
              <a:t>ASD</a:t>
            </a:r>
            <a:r>
              <a:rPr lang="en-US" sz="2400" spc="15" dirty="0" smtClean="0">
                <a:latin typeface="Arial" pitchFamily="34" charset="0"/>
                <a:cs typeface="Arial" pitchFamily="34" charset="0"/>
              </a:rPr>
              <a:t>: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distinguishing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features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Mission-driven</a:t>
            </a:r>
            <a:r>
              <a:rPr sz="2000" spc="-5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 smtClean="0">
                <a:latin typeface="Arial" pitchFamily="34" charset="0"/>
                <a:cs typeface="Arial" pitchFamily="34" charset="0"/>
              </a:rPr>
              <a:t>planning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spc="-5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Component-based</a:t>
            </a:r>
            <a:r>
              <a:rPr sz="20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focus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Uses </a:t>
            </a:r>
            <a:r>
              <a:rPr sz="2000" spc="5" dirty="0">
                <a:latin typeface="Arial" pitchFamily="34" charset="0"/>
                <a:cs typeface="Arial" pitchFamily="34" charset="0"/>
              </a:rPr>
              <a:t>“</a:t>
            </a:r>
            <a:r>
              <a:rPr sz="2000" spc="5" dirty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time-boxing</a:t>
            </a:r>
            <a:r>
              <a:rPr sz="2000" spc="5" dirty="0">
                <a:latin typeface="Arial" pitchFamily="34" charset="0"/>
                <a:cs typeface="Arial" pitchFamily="34" charset="0"/>
              </a:rPr>
              <a:t>” </a:t>
            </a:r>
            <a:endParaRPr lang="en-US" sz="2000" spc="5" dirty="0" smtClean="0">
              <a:latin typeface="Arial" pitchFamily="34" charset="0"/>
              <a:cs typeface="Arial" pitchFamily="34" charset="0"/>
            </a:endParaRPr>
          </a:p>
          <a:p>
            <a:pPr marL="1270000" marR="5080" lvl="2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Timeboxing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refers to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act of putting strict 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boundaries around an action or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activity</a:t>
            </a:r>
          </a:p>
          <a:p>
            <a:pPr marL="1270000" marR="5080" lvl="2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example, you may want to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timebox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meeting to be 30 minutes long to help ensure that the meeting will begin and end on 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with no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exceptions.</a:t>
            </a:r>
          </a:p>
          <a:p>
            <a:pPr marL="1270000" marR="5080" lvl="2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timeboxing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 is a constraint used by teams to help focus on value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Explicit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consideration </a:t>
            </a:r>
            <a:r>
              <a:rPr sz="2000" dirty="0">
                <a:latin typeface="Arial" pitchFamily="34" charset="0"/>
                <a:cs typeface="Arial" pitchFamily="34" charset="0"/>
              </a:rPr>
              <a:t>of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risks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Emphasizes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sz="2000" spc="-5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collaboration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for requirements</a:t>
            </a:r>
            <a:r>
              <a:rPr sz="2000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5" dirty="0" smtClean="0">
                <a:latin typeface="Arial" pitchFamily="34" charset="0"/>
                <a:cs typeface="Arial" pitchFamily="34" charset="0"/>
              </a:rPr>
              <a:t>gathering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12800" marR="5080" lvl="1" indent="-342900" algn="just">
              <a:lnSpc>
                <a:spcPct val="99000"/>
              </a:lnSpc>
              <a:spcBef>
                <a:spcPts val="125"/>
              </a:spcBef>
              <a:buFont typeface="Wingdings" pitchFamily="2" charset="2"/>
              <a:buChar char="§"/>
            </a:pPr>
            <a:r>
              <a:rPr sz="2000" dirty="0" smtClean="0">
                <a:latin typeface="Arial" pitchFamily="34" charset="0"/>
                <a:cs typeface="Arial" pitchFamily="34" charset="0"/>
              </a:rPr>
              <a:t>Emphasizes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sz="2000" spc="5" dirty="0" smtClean="0">
                <a:latin typeface="Arial" pitchFamily="34" charset="0"/>
                <a:cs typeface="Arial" pitchFamily="34" charset="0"/>
              </a:rPr>
              <a:t>“</a:t>
            </a:r>
            <a:r>
              <a:rPr sz="2000" spc="5" dirty="0" smtClean="0">
                <a:solidFill>
                  <a:srgbClr val="9A0000"/>
                </a:solidFill>
                <a:latin typeface="Arial" pitchFamily="34" charset="0"/>
                <a:cs typeface="Arial" pitchFamily="34" charset="0"/>
              </a:rPr>
              <a:t>learning</a:t>
            </a:r>
            <a:r>
              <a:rPr sz="2000" spc="5" dirty="0">
                <a:latin typeface="Arial" pitchFamily="34" charset="0"/>
                <a:cs typeface="Arial" pitchFamily="34" charset="0"/>
              </a:rPr>
              <a:t>” </a:t>
            </a:r>
            <a:r>
              <a:rPr sz="2000" spc="-5" dirty="0">
                <a:latin typeface="Arial" pitchFamily="34" charset="0"/>
                <a:cs typeface="Arial" pitchFamily="34" charset="0"/>
              </a:rPr>
              <a:t>throughout the</a:t>
            </a:r>
            <a:r>
              <a:rPr sz="2000" spc="95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7070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4939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0820" algn="l"/>
              </a:tabLst>
            </a:pPr>
            <a:r>
              <a:rPr sz="4000" spc="-5" dirty="0"/>
              <a:t>Three	</a:t>
            </a:r>
            <a:r>
              <a:rPr sz="4000" dirty="0"/>
              <a:t>Phases of</a:t>
            </a:r>
            <a:r>
              <a:rPr sz="4000" spc="-110" dirty="0"/>
              <a:t> </a:t>
            </a:r>
            <a:r>
              <a:rPr sz="4000" dirty="0"/>
              <a:t>ASD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934506"/>
            <a:ext cx="716280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Speculation</a:t>
            </a:r>
            <a:r>
              <a:rPr sz="2400" spc="-5" dirty="0">
                <a:latin typeface="Arial"/>
                <a:cs typeface="Arial"/>
              </a:rPr>
              <a:t>: </a:t>
            </a:r>
            <a:endParaRPr lang="en-US" sz="2400" spc="-5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ct val="998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200" dirty="0" smtClean="0">
                <a:latin typeface="Arial"/>
                <a:cs typeface="Arial"/>
              </a:rPr>
              <a:t>The p</a:t>
            </a:r>
            <a:r>
              <a:rPr sz="2200" dirty="0" smtClean="0">
                <a:latin typeface="Arial"/>
                <a:cs typeface="Arial"/>
              </a:rPr>
              <a:t>roject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initiated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adaptive </a:t>
            </a:r>
            <a:r>
              <a:rPr sz="2200" dirty="0" smtClean="0">
                <a:latin typeface="Arial"/>
                <a:cs typeface="Arial"/>
              </a:rPr>
              <a:t>cycle </a:t>
            </a:r>
            <a:r>
              <a:rPr sz="2200" dirty="0">
                <a:latin typeface="Arial"/>
                <a:cs typeface="Arial"/>
              </a:rPr>
              <a:t>planning </a:t>
            </a:r>
            <a:r>
              <a:rPr sz="2200" dirty="0" smtClean="0">
                <a:latin typeface="Arial"/>
                <a:cs typeface="Arial"/>
              </a:rPr>
              <a:t>i</a:t>
            </a:r>
            <a:r>
              <a:rPr lang="en-US" sz="2200" dirty="0" smtClean="0">
                <a:latin typeface="Arial"/>
                <a:cs typeface="Arial"/>
              </a:rPr>
              <a:t>s </a:t>
            </a:r>
            <a:r>
              <a:rPr sz="2200" spc="-5" dirty="0" smtClean="0">
                <a:latin typeface="Arial"/>
                <a:cs typeface="Arial"/>
              </a:rPr>
              <a:t>conducted</a:t>
            </a:r>
            <a:r>
              <a:rPr sz="2200" spc="-5" dirty="0">
                <a:latin typeface="Arial"/>
                <a:cs typeface="Arial"/>
              </a:rPr>
              <a:t>. </a:t>
            </a:r>
            <a:endParaRPr lang="en-US" sz="2200" spc="-5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ct val="998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200" spc="-5" dirty="0" smtClean="0">
                <a:latin typeface="Arial"/>
                <a:cs typeface="Arial"/>
              </a:rPr>
              <a:t>Adaptive </a:t>
            </a:r>
            <a:r>
              <a:rPr sz="2200" dirty="0">
                <a:latin typeface="Arial"/>
                <a:cs typeface="Arial"/>
              </a:rPr>
              <a:t>cycle planning </a:t>
            </a:r>
            <a:r>
              <a:rPr sz="2200" dirty="0" smtClean="0">
                <a:latin typeface="Arial"/>
                <a:cs typeface="Arial"/>
              </a:rPr>
              <a:t>uses </a:t>
            </a:r>
            <a:r>
              <a:rPr sz="2200" dirty="0">
                <a:latin typeface="Arial"/>
                <a:cs typeface="Arial"/>
              </a:rPr>
              <a:t>project </a:t>
            </a:r>
            <a:r>
              <a:rPr sz="2200" spc="-5" dirty="0">
                <a:latin typeface="Arial"/>
                <a:cs typeface="Arial"/>
              </a:rPr>
              <a:t>initiation information- the customer’s </a:t>
            </a:r>
            <a:r>
              <a:rPr sz="2200" dirty="0">
                <a:latin typeface="Arial"/>
                <a:cs typeface="Arial"/>
              </a:rPr>
              <a:t>mission </a:t>
            </a:r>
            <a:r>
              <a:rPr sz="2200" spc="-5" dirty="0" smtClean="0">
                <a:latin typeface="Arial"/>
                <a:cs typeface="Arial"/>
              </a:rPr>
              <a:t>statement</a:t>
            </a:r>
            <a:r>
              <a:rPr sz="2200" spc="-5" dirty="0">
                <a:latin typeface="Arial"/>
                <a:cs typeface="Arial"/>
              </a:rPr>
              <a:t>, </a:t>
            </a:r>
            <a:r>
              <a:rPr sz="2200" dirty="0">
                <a:latin typeface="Arial"/>
                <a:cs typeface="Arial"/>
              </a:rPr>
              <a:t>project </a:t>
            </a:r>
            <a:r>
              <a:rPr sz="2200" spc="-5" dirty="0">
                <a:latin typeface="Arial"/>
                <a:cs typeface="Arial"/>
              </a:rPr>
              <a:t>constraints (e.g. </a:t>
            </a:r>
            <a:r>
              <a:rPr sz="2200" dirty="0">
                <a:latin typeface="Arial"/>
                <a:cs typeface="Arial"/>
              </a:rPr>
              <a:t>delivery </a:t>
            </a:r>
            <a:r>
              <a:rPr sz="2200" spc="-5" dirty="0">
                <a:latin typeface="Arial"/>
                <a:cs typeface="Arial"/>
              </a:rPr>
              <a:t>date), </a:t>
            </a:r>
            <a:r>
              <a:rPr sz="2200" dirty="0" smtClean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basic </a:t>
            </a:r>
            <a:r>
              <a:rPr sz="2200" spc="-5" dirty="0">
                <a:latin typeface="Arial"/>
                <a:cs typeface="Arial"/>
              </a:rPr>
              <a:t>requirements to </a:t>
            </a:r>
            <a:r>
              <a:rPr sz="2200" dirty="0">
                <a:latin typeface="Arial"/>
                <a:cs typeface="Arial"/>
              </a:rPr>
              <a:t>define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set of release cycles  </a:t>
            </a:r>
            <a:r>
              <a:rPr sz="2200" spc="-5" dirty="0">
                <a:latin typeface="Arial"/>
                <a:cs typeface="Arial"/>
              </a:rPr>
              <a:t>(increments) that </a:t>
            </a:r>
            <a:r>
              <a:rPr sz="2200" dirty="0">
                <a:latin typeface="Arial"/>
                <a:cs typeface="Arial"/>
              </a:rPr>
              <a:t>will be required </a:t>
            </a:r>
            <a:r>
              <a:rPr sz="2200" spc="-5" dirty="0">
                <a:latin typeface="Arial"/>
                <a:cs typeface="Arial"/>
              </a:rPr>
              <a:t>for the project. </a:t>
            </a:r>
            <a:endParaRPr lang="en-US" sz="2200" spc="-5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ct val="99800"/>
              </a:lnSpc>
              <a:spcBef>
                <a:spcPts val="1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sz="2200" dirty="0" smtClean="0">
                <a:latin typeface="Arial"/>
                <a:cs typeface="Arial"/>
              </a:rPr>
              <a:t>Based </a:t>
            </a:r>
            <a:r>
              <a:rPr sz="220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the information obtained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the completion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first  cycle, </a:t>
            </a:r>
            <a:r>
              <a:rPr sz="2200" spc="-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plan is reviewed and </a:t>
            </a:r>
            <a:r>
              <a:rPr sz="2200" spc="-5" dirty="0">
                <a:latin typeface="Arial"/>
                <a:cs typeface="Arial"/>
              </a:rPr>
              <a:t>adjusted </a:t>
            </a:r>
            <a:r>
              <a:rPr sz="2200" dirty="0">
                <a:latin typeface="Arial"/>
                <a:cs typeface="Arial"/>
              </a:rPr>
              <a:t>so </a:t>
            </a:r>
            <a:r>
              <a:rPr sz="2200" spc="-5" dirty="0" smtClean="0">
                <a:latin typeface="Arial"/>
                <a:cs typeface="Arial"/>
              </a:rPr>
              <a:t>that </a:t>
            </a:r>
            <a:r>
              <a:rPr sz="2200" dirty="0">
                <a:latin typeface="Arial"/>
                <a:cs typeface="Arial"/>
              </a:rPr>
              <a:t>planned work </a:t>
            </a:r>
            <a:r>
              <a:rPr sz="2200" spc="-5" dirty="0">
                <a:latin typeface="Arial"/>
                <a:cs typeface="Arial"/>
              </a:rPr>
              <a:t>better fits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reality.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4939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0820" algn="l"/>
              </a:tabLst>
            </a:pPr>
            <a:r>
              <a:rPr sz="4000" spc="-5" dirty="0"/>
              <a:t>Three	</a:t>
            </a:r>
            <a:r>
              <a:rPr sz="4000" dirty="0"/>
              <a:t>Phases of</a:t>
            </a:r>
            <a:r>
              <a:rPr sz="4000" spc="-110" dirty="0"/>
              <a:t> </a:t>
            </a:r>
            <a:r>
              <a:rPr sz="4000" dirty="0"/>
              <a:t>ASD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752600"/>
            <a:ext cx="7391400" cy="4648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Collaboration</a:t>
            </a:r>
            <a:r>
              <a:rPr sz="2400" spc="-5" dirty="0" smtClean="0">
                <a:latin typeface="Arial"/>
                <a:cs typeface="Arial"/>
              </a:rPr>
              <a:t>: </a:t>
            </a:r>
            <a:endParaRPr lang="en-US" sz="2400" spc="-5" dirty="0" smtClean="0">
              <a:latin typeface="Arial"/>
              <a:cs typeface="Arial"/>
            </a:endParaRPr>
          </a:p>
          <a:p>
            <a:pPr marL="355600" marR="15875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>
                <a:latin typeface="Arial"/>
                <a:cs typeface="Arial"/>
              </a:rPr>
              <a:t>U</a:t>
            </a:r>
            <a:r>
              <a:rPr lang="en-US" sz="2100" dirty="0" smtClean="0">
                <a:latin typeface="Arial"/>
                <a:cs typeface="Arial"/>
              </a:rPr>
              <a:t>sed </a:t>
            </a:r>
            <a:r>
              <a:rPr lang="en-US" sz="2100" spc="-5" dirty="0" smtClean="0">
                <a:latin typeface="Arial"/>
                <a:cs typeface="Arial"/>
              </a:rPr>
              <a:t>to multiply talent </a:t>
            </a:r>
            <a:r>
              <a:rPr lang="en-US" sz="2100" dirty="0" smtClean="0">
                <a:latin typeface="Arial"/>
                <a:cs typeface="Arial"/>
              </a:rPr>
              <a:t>and </a:t>
            </a:r>
            <a:r>
              <a:rPr lang="en-US" sz="2100" spc="-5" dirty="0" smtClean="0">
                <a:latin typeface="Arial"/>
                <a:cs typeface="Arial"/>
              </a:rPr>
              <a:t>creative output </a:t>
            </a:r>
            <a:r>
              <a:rPr lang="en-US" sz="2100" dirty="0" smtClean="0">
                <a:latin typeface="Arial"/>
                <a:cs typeface="Arial"/>
              </a:rPr>
              <a:t>beyond the </a:t>
            </a:r>
            <a:r>
              <a:rPr lang="en-US" sz="2100" spc="-5" dirty="0" smtClean="0">
                <a:latin typeface="Arial"/>
                <a:cs typeface="Arial"/>
              </a:rPr>
              <a:t>absolute </a:t>
            </a:r>
            <a:r>
              <a:rPr lang="en-US" sz="2100" dirty="0" smtClean="0">
                <a:latin typeface="Arial"/>
                <a:cs typeface="Arial"/>
              </a:rPr>
              <a:t>number of employees (1+1&gt;2). </a:t>
            </a:r>
          </a:p>
          <a:p>
            <a:pPr marL="355600" marR="15875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>
                <a:latin typeface="Arial"/>
                <a:cs typeface="Arial"/>
              </a:rPr>
              <a:t>E</a:t>
            </a:r>
            <a:r>
              <a:rPr lang="en-US" sz="2100" dirty="0" smtClean="0">
                <a:latin typeface="Arial"/>
                <a:cs typeface="Arial"/>
              </a:rPr>
              <a:t>ncompasses </a:t>
            </a:r>
            <a:r>
              <a:rPr lang="en-US" sz="2100" spc="-5" dirty="0" smtClean="0">
                <a:latin typeface="Arial"/>
                <a:cs typeface="Arial"/>
              </a:rPr>
              <a:t>communication </a:t>
            </a:r>
            <a:r>
              <a:rPr lang="en-US" sz="2100" dirty="0" smtClean="0">
                <a:latin typeface="Arial"/>
                <a:cs typeface="Arial"/>
              </a:rPr>
              <a:t>and </a:t>
            </a:r>
            <a:r>
              <a:rPr lang="en-US" sz="2100" spc="-5" dirty="0" smtClean="0">
                <a:latin typeface="Arial"/>
                <a:cs typeface="Arial"/>
              </a:rPr>
              <a:t>teamwork, </a:t>
            </a:r>
            <a:r>
              <a:rPr lang="en-US" sz="2100" dirty="0" smtClean="0">
                <a:latin typeface="Arial"/>
                <a:cs typeface="Arial"/>
              </a:rPr>
              <a:t>but also emphasizes on individualism, since individual </a:t>
            </a:r>
            <a:r>
              <a:rPr lang="en-US" sz="2100" spc="-5" dirty="0" smtClean="0">
                <a:latin typeface="Arial"/>
                <a:cs typeface="Arial"/>
              </a:rPr>
              <a:t>creativity </a:t>
            </a:r>
            <a:r>
              <a:rPr lang="en-US" sz="2100" dirty="0" smtClean="0">
                <a:latin typeface="Arial"/>
                <a:cs typeface="Arial"/>
              </a:rPr>
              <a:t>plays an </a:t>
            </a:r>
            <a:r>
              <a:rPr lang="en-US" sz="2100" spc="-5" dirty="0" smtClean="0">
                <a:latin typeface="Arial"/>
                <a:cs typeface="Arial"/>
              </a:rPr>
              <a:t>important </a:t>
            </a:r>
            <a:r>
              <a:rPr lang="en-US" sz="2100" dirty="0" smtClean="0">
                <a:latin typeface="Arial"/>
                <a:cs typeface="Arial"/>
              </a:rPr>
              <a:t>role in </a:t>
            </a:r>
            <a:r>
              <a:rPr lang="en-US" sz="2100" spc="-5" dirty="0" smtClean="0">
                <a:latin typeface="Arial"/>
                <a:cs typeface="Arial"/>
              </a:rPr>
              <a:t>collaborative</a:t>
            </a:r>
            <a:r>
              <a:rPr lang="en-US" sz="2100" spc="10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thinking.</a:t>
            </a:r>
            <a:endParaRPr lang="en-US" sz="21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To facilitate collaboration:</a:t>
            </a:r>
          </a:p>
          <a:p>
            <a:pPr marL="812800" marR="5080" lvl="1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criticize without animosity</a:t>
            </a:r>
          </a:p>
          <a:p>
            <a:pPr marL="812800" marR="5080" lvl="1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assist </a:t>
            </a:r>
            <a:r>
              <a:rPr lang="en-US" sz="2100" spc="-5" dirty="0" smtClean="0">
                <a:latin typeface="Arial"/>
                <a:cs typeface="Arial"/>
              </a:rPr>
              <a:t>without resentments</a:t>
            </a:r>
          </a:p>
          <a:p>
            <a:pPr marL="812800" marR="5080" lvl="1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work as hard as or harder </a:t>
            </a:r>
            <a:r>
              <a:rPr lang="en-US" sz="2100" spc="-5" dirty="0" smtClean="0">
                <a:latin typeface="Arial"/>
                <a:cs typeface="Arial"/>
              </a:rPr>
              <a:t>than the others </a:t>
            </a:r>
            <a:r>
              <a:rPr lang="en-US" sz="2100" dirty="0" smtClean="0">
                <a:latin typeface="Arial"/>
                <a:cs typeface="Arial"/>
              </a:rPr>
              <a:t>do</a:t>
            </a:r>
          </a:p>
          <a:p>
            <a:pPr marL="812800" marR="5080" lvl="1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have </a:t>
            </a:r>
            <a:r>
              <a:rPr lang="en-US" sz="2100" spc="-5" dirty="0" smtClean="0">
                <a:latin typeface="Arial"/>
                <a:cs typeface="Arial"/>
              </a:rPr>
              <a:t>the </a:t>
            </a:r>
            <a:r>
              <a:rPr lang="en-US" sz="2100" dirty="0" smtClean="0">
                <a:latin typeface="Arial"/>
                <a:cs typeface="Arial"/>
              </a:rPr>
              <a:t>skill set </a:t>
            </a:r>
            <a:r>
              <a:rPr lang="en-US" sz="2100" spc="-5" dirty="0" smtClean="0">
                <a:latin typeface="Arial"/>
                <a:cs typeface="Arial"/>
              </a:rPr>
              <a:t>to contribute to the </a:t>
            </a:r>
            <a:r>
              <a:rPr lang="en-US" sz="2100" dirty="0" smtClean="0">
                <a:latin typeface="Arial"/>
                <a:cs typeface="Arial"/>
              </a:rPr>
              <a:t>work at hand</a:t>
            </a:r>
          </a:p>
          <a:p>
            <a:pPr marL="812800" marR="5080" lvl="1" indent="-342900">
              <a:lnSpc>
                <a:spcPct val="98900"/>
              </a:lnSpc>
              <a:spcBef>
                <a:spcPts val="50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communicate </a:t>
            </a:r>
            <a:r>
              <a:rPr lang="en-US" sz="2100" dirty="0" smtClean="0">
                <a:latin typeface="Arial"/>
                <a:cs typeface="Arial"/>
              </a:rPr>
              <a:t>problems or  concerns in a way </a:t>
            </a:r>
            <a:r>
              <a:rPr lang="en-US" sz="2100" spc="-5" dirty="0" smtClean="0">
                <a:latin typeface="Arial"/>
                <a:cs typeface="Arial"/>
              </a:rPr>
              <a:t>that </a:t>
            </a:r>
            <a:r>
              <a:rPr lang="en-US" sz="2100" dirty="0" smtClean="0">
                <a:latin typeface="Arial"/>
                <a:cs typeface="Arial"/>
              </a:rPr>
              <a:t>leads </a:t>
            </a:r>
            <a:r>
              <a:rPr lang="en-US" sz="2100" spc="-5" dirty="0" smtClean="0">
                <a:latin typeface="Arial"/>
                <a:cs typeface="Arial"/>
              </a:rPr>
              <a:t>to effective</a:t>
            </a:r>
            <a:r>
              <a:rPr lang="en-US" sz="2100" spc="-15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action.</a:t>
            </a:r>
            <a:endParaRPr lang="en-US"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955992"/>
            <a:ext cx="4939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0820" algn="l"/>
              </a:tabLst>
            </a:pPr>
            <a:r>
              <a:rPr sz="4000" spc="-5" dirty="0"/>
              <a:t>Three	</a:t>
            </a:r>
            <a:r>
              <a:rPr sz="4000" dirty="0"/>
              <a:t>Phases of</a:t>
            </a:r>
            <a:r>
              <a:rPr sz="4000" spc="-110" dirty="0"/>
              <a:t> </a:t>
            </a:r>
            <a:r>
              <a:rPr sz="4000" dirty="0"/>
              <a:t>ASD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752600"/>
            <a:ext cx="7162800" cy="4491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2400" spc="-5" dirty="0" smtClean="0">
                <a:latin typeface="Arial"/>
                <a:cs typeface="Arial"/>
              </a:rPr>
              <a:t>: </a:t>
            </a:r>
            <a:endParaRPr lang="en-US" sz="2400" spc="-5" dirty="0" smtClean="0">
              <a:latin typeface="Arial"/>
              <a:cs typeface="Arial"/>
            </a:endParaRPr>
          </a:p>
          <a:p>
            <a:pPr marL="812800" marR="32384" lvl="1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As members of ASD </a:t>
            </a:r>
            <a:r>
              <a:rPr lang="en-US" sz="2100" spc="-5" dirty="0" smtClean="0">
                <a:latin typeface="Arial"/>
                <a:cs typeface="Arial"/>
              </a:rPr>
              <a:t>team </a:t>
            </a:r>
            <a:r>
              <a:rPr lang="en-US" sz="2100" dirty="0" smtClean="0">
                <a:latin typeface="Arial"/>
                <a:cs typeface="Arial"/>
              </a:rPr>
              <a:t>begin </a:t>
            </a:r>
            <a:r>
              <a:rPr lang="en-US" sz="2100" spc="-5" dirty="0" smtClean="0">
                <a:latin typeface="Arial"/>
                <a:cs typeface="Arial"/>
              </a:rPr>
              <a:t>to </a:t>
            </a:r>
            <a:r>
              <a:rPr lang="en-US" sz="2100" dirty="0" smtClean="0">
                <a:latin typeface="Arial"/>
                <a:cs typeface="Arial"/>
              </a:rPr>
              <a:t>develop </a:t>
            </a:r>
            <a:r>
              <a:rPr lang="en-US" sz="2100" spc="-5" dirty="0" smtClean="0">
                <a:latin typeface="Arial"/>
                <a:cs typeface="Arial"/>
              </a:rPr>
              <a:t>the  components, they </a:t>
            </a:r>
            <a:r>
              <a:rPr lang="en-US" sz="2100" dirty="0" smtClean="0">
                <a:latin typeface="Arial"/>
                <a:cs typeface="Arial"/>
              </a:rPr>
              <a:t>emphasize on 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“</a:t>
            </a:r>
            <a:r>
              <a:rPr lang="en-US" sz="2100" spc="5" dirty="0" smtClean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”</a:t>
            </a:r>
            <a:r>
              <a:rPr lang="en-US" sz="2100" spc="5" dirty="0" smtClean="0">
                <a:latin typeface="Arial"/>
                <a:cs typeface="Arial"/>
              </a:rPr>
              <a:t>. </a:t>
            </a:r>
          </a:p>
          <a:p>
            <a:pPr marL="812800" marR="32384" lvl="1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err="1" smtClean="0">
                <a:latin typeface="Arial"/>
                <a:cs typeface="Arial"/>
              </a:rPr>
              <a:t>Highsmith</a:t>
            </a:r>
            <a:r>
              <a:rPr lang="en-US" sz="2100" spc="-5" dirty="0" smtClean="0">
                <a:latin typeface="Arial"/>
                <a:cs typeface="Arial"/>
              </a:rPr>
              <a:t> </a:t>
            </a:r>
            <a:r>
              <a:rPr lang="en-US" sz="2100" dirty="0" smtClean="0">
                <a:latin typeface="Arial"/>
                <a:cs typeface="Arial"/>
              </a:rPr>
              <a:t>argues </a:t>
            </a:r>
            <a:r>
              <a:rPr lang="en-US" sz="2100" spc="-5" dirty="0" smtClean="0">
                <a:latin typeface="Arial"/>
                <a:cs typeface="Arial"/>
              </a:rPr>
              <a:t>that software </a:t>
            </a:r>
            <a:r>
              <a:rPr lang="en-US" sz="2100" dirty="0" smtClean="0">
                <a:latin typeface="Arial"/>
                <a:cs typeface="Arial"/>
              </a:rPr>
              <a:t>developers </a:t>
            </a:r>
            <a:r>
              <a:rPr lang="en-US" sz="2100" spc="-5" dirty="0" smtClean="0">
                <a:latin typeface="Arial"/>
                <a:cs typeface="Arial"/>
              </a:rPr>
              <a:t>often overestimate their </a:t>
            </a:r>
            <a:r>
              <a:rPr lang="en-US" sz="2100" dirty="0" smtClean="0">
                <a:latin typeface="Arial"/>
                <a:cs typeface="Arial"/>
              </a:rPr>
              <a:t>own </a:t>
            </a:r>
            <a:r>
              <a:rPr lang="en-US" sz="2100" spc="-5" dirty="0" smtClean="0">
                <a:latin typeface="Arial"/>
                <a:cs typeface="Arial"/>
              </a:rPr>
              <a:t>understanding </a:t>
            </a:r>
            <a:r>
              <a:rPr lang="en-US" sz="2100" dirty="0" smtClean="0">
                <a:latin typeface="Arial"/>
                <a:cs typeface="Arial"/>
              </a:rPr>
              <a:t>of </a:t>
            </a:r>
            <a:r>
              <a:rPr lang="en-US" sz="2100" spc="-5" dirty="0" smtClean="0">
                <a:latin typeface="Arial"/>
                <a:cs typeface="Arial"/>
              </a:rPr>
              <a:t>the  technology, the </a:t>
            </a:r>
            <a:r>
              <a:rPr lang="en-US" sz="2100" dirty="0" smtClean="0">
                <a:latin typeface="Arial"/>
                <a:cs typeface="Arial"/>
              </a:rPr>
              <a:t>process, and </a:t>
            </a:r>
            <a:r>
              <a:rPr lang="en-US" sz="2100" spc="-5" dirty="0" smtClean="0">
                <a:latin typeface="Arial"/>
                <a:cs typeface="Arial"/>
              </a:rPr>
              <a:t>the </a:t>
            </a:r>
            <a:r>
              <a:rPr lang="en-US" sz="2100" dirty="0" smtClean="0">
                <a:latin typeface="Arial"/>
                <a:cs typeface="Arial"/>
              </a:rPr>
              <a:t>project and </a:t>
            </a:r>
            <a:r>
              <a:rPr lang="en-US" sz="2100" spc="-5" dirty="0" smtClean="0">
                <a:latin typeface="Arial"/>
                <a:cs typeface="Arial"/>
              </a:rPr>
              <a:t>that </a:t>
            </a:r>
            <a:r>
              <a:rPr lang="en-US" sz="2100" dirty="0" smtClean="0">
                <a:latin typeface="Arial"/>
                <a:cs typeface="Arial"/>
              </a:rPr>
              <a:t>learning will help </a:t>
            </a:r>
            <a:r>
              <a:rPr lang="en-US" sz="2100" spc="-5" dirty="0" smtClean="0">
                <a:latin typeface="Arial"/>
                <a:cs typeface="Arial"/>
              </a:rPr>
              <a:t>them </a:t>
            </a:r>
            <a:r>
              <a:rPr lang="en-US" sz="2100" dirty="0" smtClean="0">
                <a:latin typeface="Arial"/>
                <a:cs typeface="Arial"/>
              </a:rPr>
              <a:t>improve </a:t>
            </a:r>
            <a:r>
              <a:rPr lang="en-US" sz="2100" spc="-5" dirty="0" smtClean="0">
                <a:latin typeface="Arial"/>
                <a:cs typeface="Arial"/>
              </a:rPr>
              <a:t>their actual level of understanding. </a:t>
            </a:r>
          </a:p>
          <a:p>
            <a:pPr marL="812800" marR="32384" lvl="1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Three </a:t>
            </a:r>
            <a:r>
              <a:rPr lang="en-US" sz="2100" dirty="0" smtClean="0">
                <a:latin typeface="Arial"/>
                <a:cs typeface="Arial"/>
              </a:rPr>
              <a:t>ways: </a:t>
            </a:r>
          </a:p>
          <a:p>
            <a:pPr marL="1270000" marR="32384" lvl="2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focus </a:t>
            </a:r>
            <a:r>
              <a:rPr lang="en-US" sz="2100" dirty="0" smtClean="0">
                <a:latin typeface="Arial"/>
                <a:cs typeface="Arial"/>
              </a:rPr>
              <a:t>groups</a:t>
            </a:r>
          </a:p>
          <a:p>
            <a:pPr marL="1270000" marR="32384" lvl="2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spc="-5" dirty="0" smtClean="0">
                <a:latin typeface="Arial"/>
                <a:cs typeface="Arial"/>
              </a:rPr>
              <a:t>technical </a:t>
            </a:r>
            <a:r>
              <a:rPr lang="en-US" sz="2100" dirty="0" smtClean="0">
                <a:latin typeface="Arial"/>
                <a:cs typeface="Arial"/>
              </a:rPr>
              <a:t>reviews</a:t>
            </a:r>
          </a:p>
          <a:p>
            <a:pPr marL="1270000" marR="32384" lvl="2" indent="-342900">
              <a:lnSpc>
                <a:spcPct val="100200"/>
              </a:lnSpc>
              <a:spcBef>
                <a:spcPts val="475"/>
              </a:spcBef>
              <a:buFont typeface="Wingdings" pitchFamily="2" charset="2"/>
              <a:buChar char="§"/>
              <a:tabLst>
                <a:tab pos="354965" algn="l"/>
              </a:tabLst>
            </a:pPr>
            <a:r>
              <a:rPr lang="en-US" sz="2100" dirty="0" smtClean="0">
                <a:latin typeface="Arial"/>
                <a:cs typeface="Arial"/>
              </a:rPr>
              <a:t>project</a:t>
            </a:r>
            <a:r>
              <a:rPr lang="en-US" sz="2100" spc="-10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postmortems.</a:t>
            </a:r>
            <a:endParaRPr lang="en-US" sz="2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1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B26F4E-0727-4BE9-93AC-3F807176C30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4033838" cy="633413"/>
          </a:xfrm>
        </p:spPr>
        <p:txBody>
          <a:bodyPr/>
          <a:lstStyle/>
          <a:p>
            <a:pPr eaLnBrk="1" hangingPunct="1"/>
            <a:r>
              <a:rPr lang="en-US" smtClean="0"/>
              <a:t>What is “Agility”?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Eliminate all but the most essential work products and keep them </a:t>
            </a:r>
            <a:r>
              <a:rPr lang="en-US" dirty="0" smtClean="0">
                <a:solidFill>
                  <a:srgbClr val="FF0000"/>
                </a:solidFill>
              </a:rPr>
              <a:t>lean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Emphasize an </a:t>
            </a:r>
            <a:r>
              <a:rPr lang="en-US" dirty="0" smtClean="0">
                <a:solidFill>
                  <a:srgbClr val="FF0000"/>
                </a:solidFill>
              </a:rPr>
              <a:t>incremental delivery</a:t>
            </a:r>
            <a:r>
              <a:rPr lang="en-US" dirty="0" smtClean="0"/>
              <a:t> strategy as opposed to intermediate products that gets working software to the customer as rapidly as feasible.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433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36015"/>
            <a:ext cx="6557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Adaptive Software</a:t>
            </a:r>
            <a:r>
              <a:rPr sz="3600" spc="-30" dirty="0"/>
              <a:t> </a:t>
            </a:r>
            <a:r>
              <a:rPr sz="3600" dirty="0"/>
              <a:t>Development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43755" y="5560114"/>
            <a:ext cx="434975" cy="57150"/>
          </a:xfrm>
          <a:custGeom>
            <a:avLst/>
            <a:gdLst/>
            <a:ahLst/>
            <a:cxnLst/>
            <a:rect l="l" t="t" r="r" b="b"/>
            <a:pathLst>
              <a:path w="434975" h="57150">
                <a:moveTo>
                  <a:pt x="0" y="0"/>
                </a:moveTo>
                <a:lnTo>
                  <a:pt x="434422" y="56907"/>
                </a:lnTo>
              </a:path>
            </a:pathLst>
          </a:custGeom>
          <a:ln w="11249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192" y="2298557"/>
            <a:ext cx="3965828" cy="318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9233" y="1913108"/>
            <a:ext cx="1496695" cy="9340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345" marR="41910" indent="-81280">
              <a:lnSpc>
                <a:spcPct val="113500"/>
              </a:lnSpc>
              <a:spcBef>
                <a:spcPts val="120"/>
              </a:spcBef>
            </a:pPr>
            <a:r>
              <a:rPr sz="1150" spc="-30" dirty="0">
                <a:latin typeface="Trebuchet MS"/>
                <a:cs typeface="Trebuchet MS"/>
              </a:rPr>
              <a:t>adaptive </a:t>
            </a:r>
            <a:r>
              <a:rPr sz="1150" spc="-35" dirty="0">
                <a:latin typeface="Trebuchet MS"/>
                <a:cs typeface="Trebuchet MS"/>
              </a:rPr>
              <a:t>cycle</a:t>
            </a:r>
            <a:r>
              <a:rPr sz="1150" spc="-160" dirty="0">
                <a:latin typeface="Trebuchet MS"/>
                <a:cs typeface="Trebuchet MS"/>
              </a:rPr>
              <a:t> </a:t>
            </a:r>
            <a:r>
              <a:rPr sz="1150" spc="-55" dirty="0">
                <a:latin typeface="Trebuchet MS"/>
                <a:cs typeface="Trebuchet MS"/>
              </a:rPr>
              <a:t>planning  </a:t>
            </a:r>
            <a:r>
              <a:rPr sz="1000" i="1" spc="-30" dirty="0">
                <a:latin typeface="Trebuchet MS"/>
                <a:cs typeface="Trebuchet MS"/>
              </a:rPr>
              <a:t>uses </a:t>
            </a:r>
            <a:r>
              <a:rPr sz="1000" i="1" spc="-35" dirty="0">
                <a:latin typeface="Trebuchet MS"/>
                <a:cs typeface="Trebuchet MS"/>
              </a:rPr>
              <a:t>mission </a:t>
            </a:r>
            <a:r>
              <a:rPr sz="1000" i="1" spc="-45" dirty="0">
                <a:latin typeface="Trebuchet MS"/>
                <a:cs typeface="Trebuchet MS"/>
              </a:rPr>
              <a:t>statement  </a:t>
            </a:r>
            <a:r>
              <a:rPr sz="1000" i="1" spc="-55" dirty="0">
                <a:latin typeface="Trebuchet MS"/>
                <a:cs typeface="Trebuchet MS"/>
              </a:rPr>
              <a:t>project</a:t>
            </a:r>
            <a:r>
              <a:rPr sz="1000" i="1" spc="10" dirty="0">
                <a:latin typeface="Trebuchet MS"/>
                <a:cs typeface="Trebuchet MS"/>
              </a:rPr>
              <a:t> </a:t>
            </a:r>
            <a:r>
              <a:rPr sz="1000" i="1" spc="-35" dirty="0">
                <a:latin typeface="Trebuchet MS"/>
                <a:cs typeface="Trebuchet MS"/>
              </a:rPr>
              <a:t>constraints</a:t>
            </a:r>
            <a:endParaRPr sz="1000">
              <a:latin typeface="Trebuchet MS"/>
              <a:cs typeface="Trebuchet MS"/>
            </a:endParaRPr>
          </a:p>
          <a:p>
            <a:pPr marL="93345">
              <a:lnSpc>
                <a:spcPct val="100000"/>
              </a:lnSpc>
              <a:spcBef>
                <a:spcPts val="145"/>
              </a:spcBef>
            </a:pPr>
            <a:r>
              <a:rPr sz="1000" i="1" spc="-25" dirty="0">
                <a:latin typeface="Trebuchet MS"/>
                <a:cs typeface="Trebuchet MS"/>
              </a:rPr>
              <a:t>basic</a:t>
            </a:r>
            <a:r>
              <a:rPr sz="1000" i="1" spc="-65" dirty="0">
                <a:latin typeface="Trebuchet MS"/>
                <a:cs typeface="Trebuchet MS"/>
              </a:rPr>
              <a:t> </a:t>
            </a:r>
            <a:r>
              <a:rPr sz="1000" i="1" spc="-60" dirty="0"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50" spc="-35" dirty="0">
                <a:latin typeface="Trebuchet MS"/>
                <a:cs typeface="Trebuchet MS"/>
              </a:rPr>
              <a:t>time-boxed </a:t>
            </a:r>
            <a:r>
              <a:rPr sz="1150" spc="-55" dirty="0">
                <a:latin typeface="Trebuchet MS"/>
                <a:cs typeface="Trebuchet MS"/>
              </a:rPr>
              <a:t>release</a:t>
            </a:r>
            <a:r>
              <a:rPr sz="1150" spc="-100" dirty="0">
                <a:latin typeface="Trebuchet MS"/>
                <a:cs typeface="Trebuchet MS"/>
              </a:rPr>
              <a:t> </a:t>
            </a:r>
            <a:r>
              <a:rPr sz="1150" spc="-50" dirty="0">
                <a:latin typeface="Trebuchet MS"/>
                <a:cs typeface="Trebuchet MS"/>
              </a:rPr>
              <a:t>plan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6791" y="1882918"/>
            <a:ext cx="1480185" cy="6013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50" spc="-50" dirty="0">
                <a:latin typeface="Trebuchet MS"/>
                <a:cs typeface="Trebuchet MS"/>
              </a:rPr>
              <a:t>Requirements</a:t>
            </a:r>
            <a:r>
              <a:rPr sz="1150" spc="-90" dirty="0">
                <a:latin typeface="Trebuchet MS"/>
                <a:cs typeface="Trebuchet MS"/>
              </a:rPr>
              <a:t> </a:t>
            </a:r>
            <a:r>
              <a:rPr sz="1150" spc="-35" dirty="0">
                <a:latin typeface="Trebuchet MS"/>
                <a:cs typeface="Trebuchet MS"/>
              </a:rPr>
              <a:t>gathering</a:t>
            </a:r>
            <a:endParaRPr sz="1150">
              <a:latin typeface="Trebuchet MS"/>
              <a:cs typeface="Trebuchet MS"/>
            </a:endParaRPr>
          </a:p>
          <a:p>
            <a:pPr marL="143510">
              <a:lnSpc>
                <a:spcPct val="100000"/>
              </a:lnSpc>
              <a:spcBef>
                <a:spcPts val="95"/>
              </a:spcBef>
            </a:pPr>
            <a:r>
              <a:rPr sz="1200" i="1" spc="-45" dirty="0">
                <a:latin typeface="Trebuchet MS"/>
                <a:cs typeface="Trebuchet MS"/>
              </a:rPr>
              <a:t>JAD</a:t>
            </a:r>
            <a:endParaRPr sz="1200">
              <a:latin typeface="Trebuchet MS"/>
              <a:cs typeface="Trebuchet MS"/>
            </a:endParaRPr>
          </a:p>
          <a:p>
            <a:pPr marL="133985">
              <a:lnSpc>
                <a:spcPct val="100000"/>
              </a:lnSpc>
              <a:spcBef>
                <a:spcPts val="85"/>
              </a:spcBef>
            </a:pPr>
            <a:r>
              <a:rPr sz="1200" i="1" spc="-65" dirty="0">
                <a:latin typeface="Trebuchet MS"/>
                <a:cs typeface="Trebuchet MS"/>
              </a:rPr>
              <a:t>mini-specs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3806" y="5458664"/>
            <a:ext cx="2085339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1285">
              <a:lnSpc>
                <a:spcPct val="106300"/>
              </a:lnSpc>
              <a:spcBef>
                <a:spcPts val="100"/>
              </a:spcBef>
            </a:pPr>
            <a:r>
              <a:rPr sz="1150" spc="-25" dirty="0">
                <a:latin typeface="Trebuchet MS"/>
                <a:cs typeface="Trebuchet MS"/>
              </a:rPr>
              <a:t>components</a:t>
            </a:r>
            <a:r>
              <a:rPr sz="1150" spc="-120" dirty="0">
                <a:latin typeface="Trebuchet MS"/>
                <a:cs typeface="Trebuchet MS"/>
              </a:rPr>
              <a:t> </a:t>
            </a:r>
            <a:r>
              <a:rPr sz="1150" spc="-45" dirty="0">
                <a:latin typeface="Trebuchet MS"/>
                <a:cs typeface="Trebuchet MS"/>
              </a:rPr>
              <a:t>implemented/tested  </a:t>
            </a:r>
            <a:r>
              <a:rPr sz="1200" i="1" spc="-35" dirty="0">
                <a:latin typeface="Trebuchet MS"/>
                <a:cs typeface="Trebuchet MS"/>
              </a:rPr>
              <a:t>focus groups </a:t>
            </a:r>
            <a:r>
              <a:rPr sz="1200" i="1" spc="-70" dirty="0">
                <a:latin typeface="Trebuchet MS"/>
                <a:cs typeface="Trebuchet MS"/>
              </a:rPr>
              <a:t>for </a:t>
            </a:r>
            <a:r>
              <a:rPr sz="1200" i="1" spc="-60" dirty="0">
                <a:latin typeface="Trebuchet MS"/>
                <a:cs typeface="Trebuchet MS"/>
              </a:rPr>
              <a:t>feedback  </a:t>
            </a:r>
            <a:r>
              <a:rPr sz="1200" i="1" spc="-95" dirty="0">
                <a:latin typeface="Trebuchet MS"/>
                <a:cs typeface="Trebuchet MS"/>
              </a:rPr>
              <a:t>formal </a:t>
            </a:r>
            <a:r>
              <a:rPr sz="1200" i="1" spc="-75" dirty="0">
                <a:latin typeface="Trebuchet MS"/>
                <a:cs typeface="Trebuchet MS"/>
              </a:rPr>
              <a:t>technical</a:t>
            </a:r>
            <a:r>
              <a:rPr sz="1200" i="1" spc="-15" dirty="0">
                <a:latin typeface="Trebuchet MS"/>
                <a:cs typeface="Trebuchet MS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reviews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5" dirty="0">
                <a:latin typeface="Trebuchet MS"/>
                <a:cs typeface="Trebuchet MS"/>
              </a:rPr>
              <a:t>postmortems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800" y="5252732"/>
            <a:ext cx="2031364" cy="42164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4508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355"/>
              </a:spcBef>
            </a:pPr>
            <a:r>
              <a:rPr sz="900" spc="-20" dirty="0">
                <a:latin typeface="Trebuchet MS"/>
                <a:cs typeface="Trebuchet MS"/>
              </a:rPr>
              <a:t>software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increment</a:t>
            </a:r>
            <a:endParaRPr sz="900">
              <a:latin typeface="Trebuchet MS"/>
              <a:cs typeface="Trebuchet MS"/>
            </a:endParaRPr>
          </a:p>
          <a:p>
            <a:pPr marL="232410">
              <a:lnSpc>
                <a:spcPct val="100000"/>
              </a:lnSpc>
              <a:spcBef>
                <a:spcPts val="85"/>
              </a:spcBef>
            </a:pPr>
            <a:r>
              <a:rPr sz="900" i="1" spc="-25" dirty="0">
                <a:latin typeface="Trebuchet MS"/>
                <a:cs typeface="Trebuchet MS"/>
              </a:rPr>
              <a:t>adjustments </a:t>
            </a:r>
            <a:r>
              <a:rPr sz="900" i="1" spc="-45" dirty="0">
                <a:latin typeface="Trebuchet MS"/>
                <a:cs typeface="Trebuchet MS"/>
              </a:rPr>
              <a:t>for </a:t>
            </a:r>
            <a:r>
              <a:rPr sz="900" i="1" spc="-15" dirty="0">
                <a:latin typeface="Trebuchet MS"/>
                <a:cs typeface="Trebuchet MS"/>
              </a:rPr>
              <a:t>subsequent</a:t>
            </a:r>
            <a:r>
              <a:rPr sz="900" i="1" spc="-70" dirty="0">
                <a:latin typeface="Trebuchet MS"/>
                <a:cs typeface="Trebuchet MS"/>
              </a:rPr>
              <a:t> </a:t>
            </a:r>
            <a:r>
              <a:rPr sz="900" i="1" spc="-20" dirty="0">
                <a:latin typeface="Trebuchet MS"/>
                <a:cs typeface="Trebuchet MS"/>
              </a:rPr>
              <a:t>cycles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414" y="5035192"/>
            <a:ext cx="48514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55" dirty="0">
                <a:latin typeface="Trebuchet MS"/>
                <a:cs typeface="Trebuchet MS"/>
              </a:rPr>
              <a:t>Release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3937" y="2804579"/>
            <a:ext cx="444500" cy="523875"/>
          </a:xfrm>
          <a:custGeom>
            <a:avLst/>
            <a:gdLst/>
            <a:ahLst/>
            <a:cxnLst/>
            <a:rect l="l" t="t" r="r" b="b"/>
            <a:pathLst>
              <a:path w="444500" h="523875">
                <a:moveTo>
                  <a:pt x="0" y="0"/>
                </a:moveTo>
                <a:lnTo>
                  <a:pt x="131127" y="523786"/>
                </a:lnTo>
                <a:lnTo>
                  <a:pt x="444423" y="1594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3935" y="2804573"/>
            <a:ext cx="131445" cy="523875"/>
          </a:xfrm>
          <a:custGeom>
            <a:avLst/>
            <a:gdLst/>
            <a:ahLst/>
            <a:cxnLst/>
            <a:rect l="l" t="t" r="r" b="b"/>
            <a:pathLst>
              <a:path w="131445" h="523875">
                <a:moveTo>
                  <a:pt x="0" y="0"/>
                </a:moveTo>
                <a:lnTo>
                  <a:pt x="131134" y="523787"/>
                </a:lnTo>
              </a:path>
            </a:pathLst>
          </a:custGeom>
          <a:ln w="10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070" y="2964035"/>
            <a:ext cx="313690" cy="364490"/>
          </a:xfrm>
          <a:custGeom>
            <a:avLst/>
            <a:gdLst/>
            <a:ahLst/>
            <a:cxnLst/>
            <a:rect l="l" t="t" r="r" b="b"/>
            <a:pathLst>
              <a:path w="313689" h="364489">
                <a:moveTo>
                  <a:pt x="0" y="364324"/>
                </a:moveTo>
                <a:lnTo>
                  <a:pt x="313289" y="0"/>
                </a:lnTo>
              </a:path>
            </a:pathLst>
          </a:custGeom>
          <a:ln w="10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3935" y="2804573"/>
            <a:ext cx="444500" cy="160020"/>
          </a:xfrm>
          <a:custGeom>
            <a:avLst/>
            <a:gdLst/>
            <a:ahLst/>
            <a:cxnLst/>
            <a:rect l="l" t="t" r="r" b="b"/>
            <a:pathLst>
              <a:path w="444500" h="160019">
                <a:moveTo>
                  <a:pt x="444424" y="159462"/>
                </a:moveTo>
                <a:lnTo>
                  <a:pt x="0" y="0"/>
                </a:lnTo>
              </a:path>
            </a:pathLst>
          </a:custGeom>
          <a:ln w="11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9926" y="4193886"/>
            <a:ext cx="444500" cy="147955"/>
          </a:xfrm>
          <a:custGeom>
            <a:avLst/>
            <a:gdLst/>
            <a:ahLst/>
            <a:cxnLst/>
            <a:rect l="l" t="t" r="r" b="b"/>
            <a:pathLst>
              <a:path w="444500" h="147954">
                <a:moveTo>
                  <a:pt x="0" y="0"/>
                </a:moveTo>
                <a:lnTo>
                  <a:pt x="444424" y="147886"/>
                </a:lnTo>
              </a:path>
            </a:pathLst>
          </a:custGeom>
          <a:ln w="11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23630" y="2804573"/>
            <a:ext cx="465455" cy="160020"/>
          </a:xfrm>
          <a:custGeom>
            <a:avLst/>
            <a:gdLst/>
            <a:ahLst/>
            <a:cxnLst/>
            <a:rect l="l" t="t" r="r" b="b"/>
            <a:pathLst>
              <a:path w="465454" h="160019">
                <a:moveTo>
                  <a:pt x="0" y="0"/>
                </a:moveTo>
                <a:lnTo>
                  <a:pt x="465034" y="159462"/>
                </a:lnTo>
              </a:path>
            </a:pathLst>
          </a:custGeom>
          <a:ln w="111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5068" y="2975385"/>
            <a:ext cx="334010" cy="364490"/>
          </a:xfrm>
          <a:custGeom>
            <a:avLst/>
            <a:gdLst/>
            <a:ahLst/>
            <a:cxnLst/>
            <a:rect l="l" t="t" r="r" b="b"/>
            <a:pathLst>
              <a:path w="334010" h="364489">
                <a:moveTo>
                  <a:pt x="0" y="364211"/>
                </a:moveTo>
                <a:lnTo>
                  <a:pt x="333596" y="0"/>
                </a:lnTo>
              </a:path>
            </a:pathLst>
          </a:custGeom>
          <a:ln w="105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Systems </a:t>
            </a:r>
            <a:r>
              <a:rPr dirty="0"/>
              <a:t>Development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05000" y="1912620"/>
            <a:ext cx="6757035" cy="246734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2100" marR="5080" indent="-279400">
              <a:lnSpc>
                <a:spcPct val="88900"/>
              </a:lnSpc>
              <a:spcBef>
                <a:spcPts val="365"/>
              </a:spcBef>
            </a:pPr>
            <a:r>
              <a:rPr sz="2400" spc="-560" dirty="0" smtClean="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r>
              <a:rPr lang="en-US" sz="2400" spc="-560" dirty="0" smtClean="0">
                <a:solidFill>
                  <a:srgbClr val="9A0000"/>
                </a:solidFill>
                <a:latin typeface="Wingdings"/>
                <a:cs typeface="Wingdings"/>
              </a:rPr>
              <a:t> </a:t>
            </a:r>
            <a:r>
              <a:rPr sz="2400" spc="-5" dirty="0" smtClean="0"/>
              <a:t>It </a:t>
            </a:r>
            <a:r>
              <a:rPr sz="2400" dirty="0"/>
              <a:t>is an agile </a:t>
            </a:r>
            <a:r>
              <a:rPr sz="2400" spc="-5" dirty="0"/>
              <a:t>software </a:t>
            </a:r>
            <a:r>
              <a:rPr sz="2400" dirty="0"/>
              <a:t>development approach </a:t>
            </a:r>
            <a:r>
              <a:rPr sz="2400" spc="-5" dirty="0"/>
              <a:t>that </a:t>
            </a:r>
            <a:r>
              <a:rPr sz="2400" dirty="0"/>
              <a:t>provides </a:t>
            </a:r>
            <a:r>
              <a:rPr sz="2400" dirty="0" smtClean="0"/>
              <a:t>a </a:t>
            </a:r>
            <a:r>
              <a:rPr sz="2400" spc="-5" dirty="0"/>
              <a:t>framework for </a:t>
            </a:r>
            <a:r>
              <a:rPr sz="2400" dirty="0"/>
              <a:t>building and </a:t>
            </a:r>
            <a:r>
              <a:rPr sz="2400" spc="-5" dirty="0"/>
              <a:t>maintaining systems </a:t>
            </a:r>
            <a:r>
              <a:rPr sz="2400" dirty="0"/>
              <a:t>which meet </a:t>
            </a:r>
            <a:r>
              <a:rPr sz="2400" spc="-5" dirty="0"/>
              <a:t>tight time  constraints through the </a:t>
            </a:r>
            <a:r>
              <a:rPr sz="2400" dirty="0"/>
              <a:t>use of </a:t>
            </a:r>
            <a:r>
              <a:rPr sz="2400" spc="-5" dirty="0"/>
              <a:t>incremental prototyping </a:t>
            </a:r>
            <a:r>
              <a:rPr sz="2400" dirty="0"/>
              <a:t>in a </a:t>
            </a:r>
            <a:r>
              <a:rPr sz="2400" spc="-5" dirty="0"/>
              <a:t>controlled  </a:t>
            </a:r>
            <a:r>
              <a:rPr sz="2400" dirty="0"/>
              <a:t>project</a:t>
            </a:r>
            <a:r>
              <a:rPr sz="2400" spc="-10" dirty="0"/>
              <a:t> </a:t>
            </a:r>
            <a:r>
              <a:rPr sz="2400" spc="-5" dirty="0"/>
              <a:t>environment.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400" spc="-560" dirty="0" smtClean="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r>
              <a:rPr lang="en-US" sz="2400" spc="-560" dirty="0" smtClean="0">
                <a:solidFill>
                  <a:srgbClr val="9A0000"/>
                </a:solidFill>
                <a:latin typeface="Wingdings"/>
                <a:cs typeface="Wingdings"/>
              </a:rPr>
              <a:t> </a:t>
            </a:r>
            <a:r>
              <a:rPr sz="2400" spc="-5" dirty="0" smtClean="0"/>
              <a:t>Promoted </a:t>
            </a:r>
            <a:r>
              <a:rPr sz="2400" dirty="0"/>
              <a:t>by </a:t>
            </a:r>
            <a:r>
              <a:rPr sz="2400" spc="-5" dirty="0"/>
              <a:t>the </a:t>
            </a:r>
            <a:r>
              <a:rPr sz="2400" dirty="0"/>
              <a:t>DSDM </a:t>
            </a:r>
            <a:r>
              <a:rPr sz="2400" spc="-5" dirty="0"/>
              <a:t>Consortium</a:t>
            </a:r>
            <a:r>
              <a:rPr sz="2400" dirty="0"/>
              <a:t> </a:t>
            </a:r>
            <a:r>
              <a:rPr sz="2400" spc="-5" dirty="0"/>
              <a:t>(</a:t>
            </a:r>
            <a:r>
              <a:rPr sz="2400" u="sng" spc="-5" dirty="0">
                <a:solidFill>
                  <a:srgbClr val="336699"/>
                </a:solidFill>
                <a:uFill>
                  <a:solidFill>
                    <a:srgbClr val="407AAA"/>
                  </a:solidFill>
                </a:uFill>
              </a:rPr>
              <a:t>www.dsdm.org</a:t>
            </a:r>
            <a:r>
              <a:rPr sz="2400" spc="-5" dirty="0" smtClean="0"/>
              <a:t>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Systems </a:t>
            </a:r>
            <a:r>
              <a:rPr dirty="0"/>
              <a:t>Development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52600" y="1912620"/>
            <a:ext cx="6909435" cy="407098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spc="-560" dirty="0" smtClean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500" spc="470" dirty="0" smtClean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DSDM—distinguishing</a:t>
            </a:r>
            <a:r>
              <a:rPr dirty="0"/>
              <a:t> </a:t>
            </a:r>
            <a:r>
              <a:rPr spc="-5" dirty="0"/>
              <a:t>features</a:t>
            </a:r>
            <a:endParaRPr sz="15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285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Similar in most </a:t>
            </a:r>
            <a:r>
              <a:rPr sz="1800" spc="-5" dirty="0"/>
              <a:t>respects to </a:t>
            </a:r>
            <a:r>
              <a:rPr sz="1800" dirty="0"/>
              <a:t>XP </a:t>
            </a:r>
            <a:r>
              <a:rPr sz="1800" spc="-5" dirty="0"/>
              <a:t>and/or</a:t>
            </a:r>
            <a:r>
              <a:rPr sz="1800" spc="-15" dirty="0"/>
              <a:t> </a:t>
            </a:r>
            <a:r>
              <a:rPr sz="1800" dirty="0"/>
              <a:t>ASD</a:t>
            </a: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285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Nine guiding</a:t>
            </a:r>
            <a:r>
              <a:rPr sz="1800" spc="-5" dirty="0"/>
              <a:t> </a:t>
            </a:r>
            <a:r>
              <a:rPr sz="1800" dirty="0" smtClean="0"/>
              <a:t>principles</a:t>
            </a:r>
            <a:endParaRPr lang="en-US" sz="1800" dirty="0" smtClean="0"/>
          </a:p>
          <a:p>
            <a:pPr marL="1155700" lvl="2" indent="-228600">
              <a:spcBef>
                <a:spcPts val="560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9A0000"/>
                </a:solidFill>
              </a:rPr>
              <a:t>Active </a:t>
            </a:r>
            <a:r>
              <a:rPr lang="en-US" sz="1700" dirty="0">
                <a:solidFill>
                  <a:srgbClr val="9A0000"/>
                </a:solidFill>
              </a:rPr>
              <a:t>user involvement is</a:t>
            </a:r>
            <a:r>
              <a:rPr lang="en-US" sz="1700" spc="-10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imperative.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DSDM teams must be empowered to make</a:t>
            </a:r>
            <a:r>
              <a:rPr lang="en-US" sz="1700" spc="-25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decisions.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F</a:t>
            </a:r>
            <a:r>
              <a:rPr lang="en-US" sz="1700" dirty="0" smtClean="0">
                <a:solidFill>
                  <a:srgbClr val="9A0000"/>
                </a:solidFill>
              </a:rPr>
              <a:t>ocus </a:t>
            </a:r>
            <a:r>
              <a:rPr lang="en-US" sz="1700" dirty="0">
                <a:solidFill>
                  <a:srgbClr val="9A0000"/>
                </a:solidFill>
              </a:rPr>
              <a:t>is on frequent delivery of</a:t>
            </a:r>
            <a:r>
              <a:rPr lang="en-US" sz="1700" spc="-20" dirty="0">
                <a:solidFill>
                  <a:srgbClr val="9A0000"/>
                </a:solidFill>
              </a:rPr>
              <a:t> </a:t>
            </a:r>
            <a:r>
              <a:rPr lang="en-US" sz="1700" spc="-5" dirty="0">
                <a:solidFill>
                  <a:srgbClr val="9A0000"/>
                </a:solidFill>
              </a:rPr>
              <a:t>products.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Fitness for business purpose is </a:t>
            </a:r>
            <a:r>
              <a:rPr lang="en-US" sz="1700" dirty="0" smtClean="0">
                <a:solidFill>
                  <a:srgbClr val="9A0000"/>
                </a:solidFill>
              </a:rPr>
              <a:t>an essential </a:t>
            </a:r>
            <a:r>
              <a:rPr lang="en-US" sz="1700" dirty="0">
                <a:solidFill>
                  <a:srgbClr val="9A0000"/>
                </a:solidFill>
              </a:rPr>
              <a:t>criterion for acceptance of</a:t>
            </a:r>
            <a:r>
              <a:rPr lang="en-US" sz="1700" spc="-50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deliverables.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Iterative and incremental development is necessary to converge on an accurate business</a:t>
            </a:r>
            <a:r>
              <a:rPr lang="en-US" sz="1700" spc="-110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solution.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All changes during development are</a:t>
            </a:r>
            <a:r>
              <a:rPr lang="en-US" sz="1700" spc="-15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reversible.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dirty="0">
                <a:solidFill>
                  <a:srgbClr val="9A0000"/>
                </a:solidFill>
              </a:rPr>
              <a:t>Requirements are </a:t>
            </a:r>
            <a:r>
              <a:rPr lang="en-US" sz="1700" dirty="0" err="1">
                <a:solidFill>
                  <a:srgbClr val="9A0000"/>
                </a:solidFill>
              </a:rPr>
              <a:t>baselined</a:t>
            </a:r>
            <a:r>
              <a:rPr lang="en-US" sz="1700" dirty="0">
                <a:solidFill>
                  <a:srgbClr val="9A0000"/>
                </a:solidFill>
              </a:rPr>
              <a:t> at a high</a:t>
            </a:r>
            <a:r>
              <a:rPr lang="en-US" sz="1700" spc="-15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level</a:t>
            </a:r>
            <a:endParaRPr lang="en-US" sz="1700" dirty="0"/>
          </a:p>
          <a:p>
            <a:pPr marL="1155700" lvl="2" indent="-228600">
              <a:spcBef>
                <a:spcPts val="459"/>
              </a:spcBef>
              <a:buClr>
                <a:srgbClr val="003366"/>
              </a:buClr>
              <a:buChar char="•"/>
              <a:tabLst>
                <a:tab pos="240665" algn="l"/>
                <a:tab pos="241300" algn="l"/>
              </a:tabLst>
            </a:pPr>
            <a:r>
              <a:rPr lang="en-US" sz="1700" spc="-5" dirty="0">
                <a:solidFill>
                  <a:srgbClr val="9A0000"/>
                </a:solidFill>
              </a:rPr>
              <a:t>Testing </a:t>
            </a:r>
            <a:r>
              <a:rPr lang="en-US" sz="1700" dirty="0">
                <a:solidFill>
                  <a:srgbClr val="9A0000"/>
                </a:solidFill>
              </a:rPr>
              <a:t>is integrated throughout the</a:t>
            </a:r>
            <a:r>
              <a:rPr lang="en-US" sz="1700" spc="-5" dirty="0">
                <a:solidFill>
                  <a:srgbClr val="9A0000"/>
                </a:solidFill>
              </a:rPr>
              <a:t> </a:t>
            </a:r>
            <a:r>
              <a:rPr lang="en-US" sz="1700" dirty="0">
                <a:solidFill>
                  <a:srgbClr val="9A0000"/>
                </a:solidFill>
              </a:rPr>
              <a:t>life-cycle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029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Systems </a:t>
            </a:r>
            <a:r>
              <a:rPr dirty="0"/>
              <a:t>Development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1828800"/>
            <a:ext cx="5842000" cy="1834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3663327"/>
            <a:ext cx="5842000" cy="1834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5497605"/>
            <a:ext cx="5842000" cy="617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6139" y="6113779"/>
            <a:ext cx="436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DSDM Life Cycle </a:t>
            </a:r>
            <a:r>
              <a:rPr sz="1200" b="1" spc="-5" dirty="0">
                <a:latin typeface="Arial"/>
                <a:cs typeface="Arial"/>
              </a:rPr>
              <a:t>(with </a:t>
            </a:r>
            <a:r>
              <a:rPr sz="1200" b="1" dirty="0">
                <a:latin typeface="Arial"/>
                <a:cs typeface="Arial"/>
              </a:rPr>
              <a:t>permission of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DSDM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consortium)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Scrum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2057400"/>
            <a:ext cx="6156960" cy="541430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sz="2400" dirty="0" smtClean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software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method </a:t>
            </a:r>
            <a:r>
              <a:rPr lang="en-US" sz="2400" spc="-5" dirty="0" smtClean="0">
                <a:latin typeface="Arial"/>
                <a:cs typeface="Arial"/>
              </a:rPr>
              <a:t>o</a:t>
            </a:r>
            <a:r>
              <a:rPr sz="2400" spc="-5" dirty="0" smtClean="0">
                <a:latin typeface="Arial"/>
                <a:cs typeface="Arial"/>
              </a:rPr>
              <a:t>riginally </a:t>
            </a:r>
            <a:r>
              <a:rPr sz="2400" dirty="0">
                <a:latin typeface="Arial"/>
                <a:cs typeface="Arial"/>
              </a:rPr>
              <a:t>proposed by </a:t>
            </a:r>
            <a:r>
              <a:rPr sz="2400" dirty="0" err="1" smtClean="0">
                <a:latin typeface="Arial"/>
                <a:cs typeface="Arial"/>
              </a:rPr>
              <a:t>Schwaber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 err="1">
                <a:latin typeface="Arial"/>
                <a:cs typeface="Arial"/>
              </a:rPr>
              <a:t>Beedle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early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1990</a:t>
            </a:r>
            <a:r>
              <a:rPr sz="2000" dirty="0" smtClean="0">
                <a:latin typeface="Arial"/>
                <a:cs typeface="Arial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Scrum-distinguishing features</a:t>
            </a: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/>
                <a:cs typeface="Arial"/>
              </a:rPr>
              <a:t>Development work is </a:t>
            </a:r>
            <a:r>
              <a:rPr lang="en-US" sz="2100" spc="-5" dirty="0" smtClean="0">
                <a:latin typeface="Arial"/>
                <a:cs typeface="Arial"/>
              </a:rPr>
              <a:t>partitioned into</a:t>
            </a:r>
            <a:r>
              <a:rPr lang="en-US" sz="2100" spc="-20" dirty="0" smtClean="0">
                <a:latin typeface="Arial"/>
                <a:cs typeface="Arial"/>
              </a:rPr>
              <a:t> 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“</a:t>
            </a:r>
            <a:r>
              <a:rPr lang="en-US" sz="2100" spc="5" dirty="0" smtClean="0">
                <a:solidFill>
                  <a:srgbClr val="9A0000"/>
                </a:solidFill>
                <a:latin typeface="Arial"/>
                <a:cs typeface="Arial"/>
              </a:rPr>
              <a:t>packets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”</a:t>
            </a: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solidFill>
                  <a:srgbClr val="9A0000"/>
                </a:solidFill>
                <a:latin typeface="Arial"/>
                <a:cs typeface="Arial"/>
              </a:rPr>
              <a:t>Testing </a:t>
            </a:r>
            <a:r>
              <a:rPr lang="en-US" sz="2100" dirty="0" smtClean="0">
                <a:solidFill>
                  <a:srgbClr val="9A0000"/>
                </a:solidFill>
                <a:latin typeface="Arial"/>
                <a:cs typeface="Arial"/>
              </a:rPr>
              <a:t>and </a:t>
            </a:r>
            <a:r>
              <a:rPr lang="en-US" sz="2100" spc="-5" dirty="0" smtClean="0">
                <a:solidFill>
                  <a:srgbClr val="9A0000"/>
                </a:solidFill>
                <a:latin typeface="Arial"/>
                <a:cs typeface="Arial"/>
              </a:rPr>
              <a:t>documentation </a:t>
            </a:r>
            <a:r>
              <a:rPr lang="en-US" sz="2100" dirty="0" smtClean="0">
                <a:solidFill>
                  <a:srgbClr val="9A0000"/>
                </a:solidFill>
                <a:latin typeface="Arial"/>
                <a:cs typeface="Arial"/>
              </a:rPr>
              <a:t>are on-going </a:t>
            </a:r>
            <a:r>
              <a:rPr lang="en-US" sz="2100" dirty="0" smtClean="0">
                <a:latin typeface="Arial"/>
                <a:cs typeface="Arial"/>
              </a:rPr>
              <a:t>as </a:t>
            </a:r>
            <a:r>
              <a:rPr lang="en-US" sz="2100" spc="-5" dirty="0" smtClean="0">
                <a:latin typeface="Arial"/>
                <a:cs typeface="Arial"/>
              </a:rPr>
              <a:t>the </a:t>
            </a:r>
            <a:r>
              <a:rPr lang="en-US" sz="2100" dirty="0" smtClean="0">
                <a:latin typeface="Arial"/>
                <a:cs typeface="Arial"/>
              </a:rPr>
              <a:t>product is</a:t>
            </a:r>
            <a:r>
              <a:rPr lang="en-US" sz="2100" spc="25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constructed</a:t>
            </a: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latin typeface="Arial"/>
                <a:cs typeface="Arial"/>
              </a:rPr>
              <a:t>Work units </a:t>
            </a:r>
            <a:r>
              <a:rPr lang="en-US" sz="2100" dirty="0" smtClean="0">
                <a:latin typeface="Arial"/>
                <a:cs typeface="Arial"/>
              </a:rPr>
              <a:t>occurs in 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“</a:t>
            </a:r>
            <a:r>
              <a:rPr lang="en-US" sz="2100" spc="5" dirty="0" smtClean="0">
                <a:solidFill>
                  <a:srgbClr val="9A0000"/>
                </a:solidFill>
                <a:latin typeface="Arial"/>
                <a:cs typeface="Arial"/>
              </a:rPr>
              <a:t>sprints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” </a:t>
            </a:r>
            <a:r>
              <a:rPr lang="en-US" sz="2100" dirty="0" smtClean="0">
                <a:latin typeface="Arial"/>
                <a:cs typeface="Arial"/>
              </a:rPr>
              <a:t>and is derived </a:t>
            </a:r>
            <a:r>
              <a:rPr lang="en-US" sz="2100" spc="-5" dirty="0" smtClean="0">
                <a:latin typeface="Arial"/>
                <a:cs typeface="Arial"/>
              </a:rPr>
              <a:t>from </a:t>
            </a:r>
            <a:r>
              <a:rPr lang="en-US" sz="2100" dirty="0" smtClean="0">
                <a:latin typeface="Arial"/>
                <a:cs typeface="Arial"/>
              </a:rPr>
              <a:t>a 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“</a:t>
            </a:r>
            <a:r>
              <a:rPr lang="en-US" sz="2100" spc="5" dirty="0" smtClean="0">
                <a:solidFill>
                  <a:srgbClr val="9A0000"/>
                </a:solidFill>
                <a:latin typeface="Arial"/>
                <a:cs typeface="Arial"/>
              </a:rPr>
              <a:t>backlog</a:t>
            </a:r>
            <a:r>
              <a:rPr lang="en-US" sz="2100" spc="5" dirty="0" smtClean="0">
                <a:latin typeface="Noto Sans CJK JP Regular"/>
                <a:cs typeface="Noto Sans CJK JP Regular"/>
              </a:rPr>
              <a:t>” </a:t>
            </a:r>
            <a:r>
              <a:rPr lang="en-US" sz="2100" dirty="0" smtClean="0">
                <a:latin typeface="Arial"/>
                <a:cs typeface="Arial"/>
              </a:rPr>
              <a:t>of</a:t>
            </a:r>
            <a:r>
              <a:rPr lang="en-US" sz="2100" spc="204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existing </a:t>
            </a:r>
            <a:r>
              <a:rPr lang="en-US" sz="2100" dirty="0" smtClean="0">
                <a:latin typeface="Arial"/>
                <a:cs typeface="Arial"/>
              </a:rPr>
              <a:t>changing </a:t>
            </a:r>
            <a:r>
              <a:rPr lang="en-US" sz="2100" spc="-5" dirty="0" smtClean="0">
                <a:latin typeface="Arial"/>
                <a:cs typeface="Arial"/>
              </a:rPr>
              <a:t>prioritized</a:t>
            </a:r>
            <a:r>
              <a:rPr lang="en-US" sz="2100" dirty="0" smtClean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requirements</a:t>
            </a: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/>
                <a:cs typeface="Arial"/>
              </a:rPr>
              <a:t>Changes are not </a:t>
            </a:r>
            <a:r>
              <a:rPr lang="en-US" sz="2100" spc="-5" dirty="0" smtClean="0">
                <a:latin typeface="Arial"/>
                <a:cs typeface="Arial"/>
              </a:rPr>
              <a:t>introduced </a:t>
            </a:r>
            <a:r>
              <a:rPr lang="en-US" sz="2100" dirty="0" smtClean="0">
                <a:latin typeface="Arial"/>
                <a:cs typeface="Arial"/>
              </a:rPr>
              <a:t>in </a:t>
            </a:r>
            <a:r>
              <a:rPr lang="en-US" sz="2100" spc="-5" dirty="0" smtClean="0">
                <a:latin typeface="Arial"/>
                <a:cs typeface="Arial"/>
              </a:rPr>
              <a:t>sprints </a:t>
            </a:r>
            <a:r>
              <a:rPr lang="en-US" sz="2100" dirty="0" smtClean="0">
                <a:latin typeface="Arial"/>
                <a:cs typeface="Arial"/>
              </a:rPr>
              <a:t>(short </a:t>
            </a:r>
            <a:r>
              <a:rPr lang="en-US" sz="2100" spc="-5" dirty="0" smtClean="0">
                <a:latin typeface="Arial"/>
                <a:cs typeface="Arial"/>
              </a:rPr>
              <a:t>term </a:t>
            </a:r>
            <a:r>
              <a:rPr lang="en-US" sz="2100" dirty="0" smtClean="0">
                <a:latin typeface="Arial"/>
                <a:cs typeface="Arial"/>
              </a:rPr>
              <a:t>but </a:t>
            </a:r>
            <a:r>
              <a:rPr lang="en-US" sz="2100" spc="-5" dirty="0" smtClean="0">
                <a:latin typeface="Arial"/>
                <a:cs typeface="Arial"/>
              </a:rPr>
              <a:t>stable) </a:t>
            </a:r>
            <a:r>
              <a:rPr lang="en-US" sz="2100" dirty="0" smtClean="0">
                <a:latin typeface="Arial"/>
                <a:cs typeface="Arial"/>
              </a:rPr>
              <a:t>but in the backlog.</a:t>
            </a:r>
          </a:p>
          <a:p>
            <a:pPr marL="12700" marR="5080">
              <a:lnSpc>
                <a:spcPts val="2100"/>
              </a:lnSpc>
              <a:spcBef>
                <a:spcPts val="42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spc="5" dirty="0" smtClean="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149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Scrum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2057400"/>
            <a:ext cx="6400800" cy="5247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Arial"/>
                <a:cs typeface="Arial"/>
              </a:rPr>
              <a:t>Scrum-distinguishing features</a:t>
            </a: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solidFill>
                  <a:srgbClr val="9A0000"/>
                </a:solidFill>
                <a:latin typeface="Arial"/>
                <a:cs typeface="Arial"/>
              </a:rPr>
              <a:t>Meetings </a:t>
            </a:r>
            <a:r>
              <a:rPr lang="en-US" sz="2100" dirty="0">
                <a:solidFill>
                  <a:srgbClr val="9A0000"/>
                </a:solidFill>
                <a:latin typeface="Arial"/>
                <a:cs typeface="Arial"/>
              </a:rPr>
              <a:t>are very short </a:t>
            </a:r>
            <a:r>
              <a:rPr lang="en-US" sz="2100" dirty="0">
                <a:latin typeface="Arial"/>
                <a:cs typeface="Arial"/>
              </a:rPr>
              <a:t>(15 </a:t>
            </a:r>
            <a:r>
              <a:rPr lang="en-US" sz="2100" spc="-5" dirty="0">
                <a:latin typeface="Arial"/>
                <a:cs typeface="Arial"/>
              </a:rPr>
              <a:t>minutes </a:t>
            </a:r>
            <a:r>
              <a:rPr lang="en-US" sz="2100" dirty="0">
                <a:latin typeface="Arial"/>
                <a:cs typeface="Arial"/>
              </a:rPr>
              <a:t>daily) and </a:t>
            </a:r>
            <a:r>
              <a:rPr lang="en-US" sz="2100" spc="-5" dirty="0">
                <a:latin typeface="Arial"/>
                <a:cs typeface="Arial"/>
              </a:rPr>
              <a:t>sometimes conducted </a:t>
            </a:r>
            <a:r>
              <a:rPr lang="en-US" sz="2100" spc="-5" dirty="0" smtClean="0">
                <a:latin typeface="Arial"/>
                <a:cs typeface="Arial"/>
              </a:rPr>
              <a:t>without </a:t>
            </a:r>
            <a:r>
              <a:rPr lang="en-US" sz="2100" dirty="0" smtClean="0">
                <a:latin typeface="Arial"/>
                <a:cs typeface="Arial"/>
              </a:rPr>
              <a:t>chairs</a:t>
            </a:r>
          </a:p>
          <a:p>
            <a:pPr marL="1270000" marR="5080" lvl="2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/>
                <a:cs typeface="Arial"/>
              </a:rPr>
              <a:t>what </a:t>
            </a:r>
            <a:r>
              <a:rPr lang="en-US" sz="2100" dirty="0">
                <a:latin typeface="Arial"/>
                <a:cs typeface="Arial"/>
              </a:rPr>
              <a:t>did you do since last </a:t>
            </a:r>
            <a:r>
              <a:rPr lang="en-US" sz="2100" spc="-5" dirty="0" smtClean="0">
                <a:latin typeface="Arial"/>
                <a:cs typeface="Arial"/>
              </a:rPr>
              <a:t>meeting?</a:t>
            </a:r>
          </a:p>
          <a:p>
            <a:pPr marL="1270000" marR="5080" lvl="2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latin typeface="Arial"/>
                <a:cs typeface="Arial"/>
              </a:rPr>
              <a:t>what </a:t>
            </a:r>
            <a:r>
              <a:rPr lang="en-US" sz="2100" spc="-5" dirty="0">
                <a:latin typeface="Arial"/>
                <a:cs typeface="Arial"/>
              </a:rPr>
              <a:t>obstacles </a:t>
            </a:r>
            <a:r>
              <a:rPr lang="en-US" sz="2100" dirty="0">
                <a:latin typeface="Arial"/>
                <a:cs typeface="Arial"/>
              </a:rPr>
              <a:t>are </a:t>
            </a:r>
            <a:r>
              <a:rPr lang="en-US" sz="2100" dirty="0" smtClean="0">
                <a:latin typeface="Arial"/>
                <a:cs typeface="Arial"/>
              </a:rPr>
              <a:t>you </a:t>
            </a:r>
            <a:r>
              <a:rPr lang="en-US" sz="2100" spc="-5" dirty="0" smtClean="0">
                <a:latin typeface="Arial"/>
                <a:cs typeface="Arial"/>
              </a:rPr>
              <a:t>encountering?</a:t>
            </a:r>
          </a:p>
          <a:p>
            <a:pPr marL="1270000" marR="5080" lvl="2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latin typeface="Arial"/>
                <a:cs typeface="Arial"/>
              </a:rPr>
              <a:t>what </a:t>
            </a:r>
            <a:r>
              <a:rPr lang="en-US" sz="2100" dirty="0">
                <a:latin typeface="Arial"/>
                <a:cs typeface="Arial"/>
              </a:rPr>
              <a:t>do you plan </a:t>
            </a:r>
            <a:r>
              <a:rPr lang="en-US" sz="2100" spc="-5" dirty="0">
                <a:latin typeface="Arial"/>
                <a:cs typeface="Arial"/>
              </a:rPr>
              <a:t>to </a:t>
            </a:r>
            <a:r>
              <a:rPr lang="en-US" sz="2100" dirty="0">
                <a:latin typeface="Arial"/>
                <a:cs typeface="Arial"/>
              </a:rPr>
              <a:t>accomplish by next</a:t>
            </a:r>
            <a:r>
              <a:rPr lang="en-US" sz="2100" spc="15" dirty="0">
                <a:latin typeface="Arial"/>
                <a:cs typeface="Arial"/>
              </a:rPr>
              <a:t> </a:t>
            </a:r>
            <a:r>
              <a:rPr lang="en-US" sz="2100" spc="-5" dirty="0" smtClean="0">
                <a:latin typeface="Arial"/>
                <a:cs typeface="Arial"/>
              </a:rPr>
              <a:t>meeting?</a:t>
            </a:r>
            <a:endParaRPr lang="en-US" sz="2100" dirty="0" smtClean="0">
              <a:latin typeface="Arial"/>
              <a:cs typeface="Arial"/>
            </a:endParaRPr>
          </a:p>
          <a:p>
            <a:pPr marL="812800" marR="5080" lvl="1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10" dirty="0" smtClean="0">
                <a:solidFill>
                  <a:srgbClr val="9A0000"/>
                </a:solidFill>
                <a:latin typeface="Arial"/>
                <a:cs typeface="Arial"/>
              </a:rPr>
              <a:t>“demos</a:t>
            </a:r>
            <a:r>
              <a:rPr lang="en-US" sz="2100" spc="10" dirty="0">
                <a:latin typeface="Noto Sans CJK JP Regular"/>
                <a:cs typeface="Noto Sans CJK JP Regular"/>
              </a:rPr>
              <a:t>” </a:t>
            </a:r>
            <a:r>
              <a:rPr lang="en-US" sz="2100" dirty="0">
                <a:latin typeface="Arial"/>
                <a:cs typeface="Arial"/>
              </a:rPr>
              <a:t>are delivered </a:t>
            </a:r>
            <a:r>
              <a:rPr lang="en-US" sz="2100" spc="-5" dirty="0">
                <a:latin typeface="Arial"/>
                <a:cs typeface="Arial"/>
              </a:rPr>
              <a:t>to the customer with the time-box allocated. </a:t>
            </a:r>
            <a:endParaRPr lang="en-US" sz="2100" spc="-5" dirty="0" smtClean="0">
              <a:latin typeface="Arial"/>
              <a:cs typeface="Arial"/>
            </a:endParaRPr>
          </a:p>
          <a:p>
            <a:pPr marL="1270000" marR="5080" lvl="2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dirty="0" smtClean="0">
                <a:latin typeface="Arial"/>
                <a:cs typeface="Arial"/>
              </a:rPr>
              <a:t>might </a:t>
            </a:r>
            <a:r>
              <a:rPr lang="en-US" sz="2100" dirty="0">
                <a:latin typeface="Arial"/>
                <a:cs typeface="Arial"/>
              </a:rPr>
              <a:t>not </a:t>
            </a:r>
            <a:r>
              <a:rPr lang="en-US" sz="2100" spc="-5" dirty="0">
                <a:latin typeface="Arial"/>
                <a:cs typeface="Arial"/>
              </a:rPr>
              <a:t>contain </a:t>
            </a:r>
            <a:r>
              <a:rPr lang="en-US" sz="2100" dirty="0">
                <a:latin typeface="Arial"/>
                <a:cs typeface="Arial"/>
              </a:rPr>
              <a:t>all </a:t>
            </a:r>
            <a:r>
              <a:rPr lang="en-US" sz="2100" dirty="0" smtClean="0">
                <a:latin typeface="Arial"/>
                <a:cs typeface="Arial"/>
              </a:rPr>
              <a:t>the </a:t>
            </a:r>
            <a:r>
              <a:rPr lang="en-US" sz="2100" spc="-5" dirty="0" smtClean="0">
                <a:latin typeface="Arial"/>
                <a:cs typeface="Arial"/>
              </a:rPr>
              <a:t>functionalities</a:t>
            </a:r>
            <a:r>
              <a:rPr lang="en-US" sz="2100" spc="-5" dirty="0">
                <a:latin typeface="Arial"/>
                <a:cs typeface="Arial"/>
              </a:rPr>
              <a:t>. </a:t>
            </a:r>
            <a:endParaRPr lang="en-US" sz="2100" spc="-5" dirty="0" smtClean="0">
              <a:latin typeface="Arial"/>
              <a:cs typeface="Arial"/>
            </a:endParaRPr>
          </a:p>
          <a:p>
            <a:pPr marL="1270000" marR="5080" lvl="2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r>
              <a:rPr lang="en-US" sz="2100" spc="-5" dirty="0" smtClean="0">
                <a:latin typeface="Arial"/>
                <a:cs typeface="Arial"/>
              </a:rPr>
              <a:t>customers </a:t>
            </a:r>
            <a:r>
              <a:rPr lang="en-US" sz="2100" dirty="0">
                <a:latin typeface="Arial"/>
                <a:cs typeface="Arial"/>
              </a:rPr>
              <a:t>can </a:t>
            </a:r>
            <a:r>
              <a:rPr lang="en-US" sz="2100" spc="-5" dirty="0">
                <a:latin typeface="Arial"/>
                <a:cs typeface="Arial"/>
              </a:rPr>
              <a:t>evaluate </a:t>
            </a:r>
            <a:r>
              <a:rPr lang="en-US" sz="2100" dirty="0">
                <a:latin typeface="Arial"/>
                <a:cs typeface="Arial"/>
              </a:rPr>
              <a:t>and give </a:t>
            </a:r>
            <a:r>
              <a:rPr lang="en-US" sz="2100" spc="-5" dirty="0" smtClean="0">
                <a:latin typeface="Arial"/>
                <a:cs typeface="Arial"/>
              </a:rPr>
              <a:t>feedbacks</a:t>
            </a:r>
            <a:r>
              <a:rPr lang="en-US" sz="2100" spc="-5" dirty="0">
                <a:latin typeface="Arial"/>
                <a:cs typeface="Arial"/>
              </a:rPr>
              <a:t>.</a:t>
            </a:r>
            <a:endParaRPr lang="en-US" sz="2100" dirty="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42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spc="5" dirty="0" smtClean="0">
              <a:latin typeface="Noto Sans CJK JP Regular"/>
              <a:cs typeface="Noto Sans CJK JP Regular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ts val="2100"/>
              </a:lnSpc>
              <a:spcBef>
                <a:spcPts val="420"/>
              </a:spcBef>
              <a:buFont typeface="Wingdings" pitchFamily="2" charset="2"/>
              <a:buChar char="§"/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867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1605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Crys</a:t>
            </a:r>
            <a:r>
              <a:rPr sz="4000" spc="-5" dirty="0"/>
              <a:t>t</a:t>
            </a:r>
            <a:r>
              <a:rPr sz="4000" dirty="0"/>
              <a:t>al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39" y="2103628"/>
            <a:ext cx="6593205" cy="25908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Proposed by Cockburn 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Highsmith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Crystal—distinguishing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Actually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family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of process models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allow</a:t>
            </a:r>
            <a:endParaRPr sz="2000" dirty="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latin typeface="Noto Sans CJK JP Regular"/>
                <a:cs typeface="Noto Sans CJK JP Regular"/>
              </a:rPr>
              <a:t>“</a:t>
            </a:r>
            <a:r>
              <a:rPr sz="2000" spc="5" dirty="0">
                <a:solidFill>
                  <a:srgbClr val="9A0000"/>
                </a:solidFill>
                <a:latin typeface="Arial"/>
                <a:cs typeface="Arial"/>
              </a:rPr>
              <a:t>maneuverability</a:t>
            </a:r>
            <a:r>
              <a:rPr sz="2000" spc="5" dirty="0">
                <a:latin typeface="Noto Sans CJK JP Regular"/>
                <a:cs typeface="Noto Sans CJK JP Regular"/>
              </a:rPr>
              <a:t>” </a:t>
            </a:r>
            <a:r>
              <a:rPr sz="2000" dirty="0">
                <a:latin typeface="Arial"/>
                <a:cs typeface="Arial"/>
              </a:rPr>
              <a:t>based on problem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characteristics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90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Face-to-face communication </a:t>
            </a:r>
            <a:r>
              <a:rPr sz="2000" dirty="0">
                <a:latin typeface="Arial"/>
                <a:cs typeface="Arial"/>
              </a:rPr>
              <a:t>is emphasized</a:t>
            </a:r>
          </a:p>
          <a:p>
            <a:pPr marL="749300" marR="661670" indent="-279400">
              <a:lnSpc>
                <a:spcPct val="100800"/>
              </a:lnSpc>
              <a:spcBef>
                <a:spcPts val="38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95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Suggests the </a:t>
            </a:r>
            <a:r>
              <a:rPr sz="2000" dirty="0">
                <a:latin typeface="Arial"/>
                <a:cs typeface="Arial"/>
              </a:rPr>
              <a:t>use of </a:t>
            </a:r>
            <a:r>
              <a:rPr sz="2000" dirty="0">
                <a:latin typeface="Noto Sans CJK JP Regular"/>
                <a:cs typeface="Noto Sans CJK JP Regular"/>
              </a:rPr>
              <a:t>“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reflection workshops</a:t>
            </a:r>
            <a:r>
              <a:rPr sz="2000" dirty="0">
                <a:latin typeface="Noto Sans CJK JP Regular"/>
                <a:cs typeface="Noto Sans CJK JP Regular"/>
              </a:rPr>
              <a:t>” </a:t>
            </a:r>
            <a:r>
              <a:rPr sz="2000" dirty="0">
                <a:latin typeface="Arial"/>
                <a:cs typeface="Arial"/>
              </a:rPr>
              <a:t>to  review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work </a:t>
            </a:r>
            <a:r>
              <a:rPr sz="2000" spc="-5" dirty="0">
                <a:latin typeface="Arial"/>
                <a:cs typeface="Arial"/>
              </a:rPr>
              <a:t>habits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team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1151254"/>
            <a:ext cx="6520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3454" algn="l"/>
              </a:tabLst>
            </a:pPr>
            <a:r>
              <a:rPr sz="4000" spc="-5" dirty="0"/>
              <a:t>F</a:t>
            </a:r>
            <a:r>
              <a:rPr sz="4000" dirty="0"/>
              <a:t>ea</a:t>
            </a:r>
            <a:r>
              <a:rPr sz="4000" spc="-5" dirty="0"/>
              <a:t>t</a:t>
            </a:r>
            <a:r>
              <a:rPr sz="4000" dirty="0"/>
              <a:t>ure Driven	Development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28801" y="1982620"/>
            <a:ext cx="7315200" cy="37446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869315" indent="-342900">
              <a:lnSpc>
                <a:spcPts val="2100"/>
              </a:lnSpc>
              <a:spcBef>
                <a:spcPts val="42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Originally </a:t>
            </a:r>
            <a:r>
              <a:rPr sz="2000" dirty="0">
                <a:latin typeface="Arial"/>
                <a:cs typeface="Arial"/>
              </a:rPr>
              <a:t>proposed by </a:t>
            </a:r>
            <a:r>
              <a:rPr sz="2000" spc="-5" dirty="0">
                <a:latin typeface="Arial"/>
                <a:cs typeface="Arial"/>
              </a:rPr>
              <a:t>Peter </a:t>
            </a:r>
            <a:r>
              <a:rPr sz="2000" dirty="0">
                <a:latin typeface="Arial"/>
                <a:cs typeface="Arial"/>
              </a:rPr>
              <a:t>Coad et al as a </a:t>
            </a:r>
            <a:r>
              <a:rPr sz="2000" spc="-5" dirty="0" smtClean="0">
                <a:latin typeface="Arial"/>
                <a:cs typeface="Arial"/>
              </a:rPr>
              <a:t>object-oriented </a:t>
            </a:r>
            <a:r>
              <a:rPr sz="2000" spc="-5" dirty="0">
                <a:latin typeface="Arial"/>
                <a:cs typeface="Arial"/>
              </a:rPr>
              <a:t>software </a:t>
            </a:r>
            <a:r>
              <a:rPr sz="2000" dirty="0">
                <a:latin typeface="Arial"/>
                <a:cs typeface="Arial"/>
              </a:rPr>
              <a:t>engineering process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model.</a:t>
            </a: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FDD—distinguishing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features</a:t>
            </a:r>
            <a:endParaRPr sz="2000" dirty="0">
              <a:latin typeface="Arial"/>
              <a:cs typeface="Arial"/>
            </a:endParaRPr>
          </a:p>
          <a:p>
            <a:pPr marL="749300" marR="1137285" indent="-279400">
              <a:lnSpc>
                <a:spcPts val="1970"/>
              </a:lnSpc>
              <a:spcBef>
                <a:spcPts val="395"/>
              </a:spcBef>
              <a:tabLst>
                <a:tab pos="818515" algn="l"/>
              </a:tabLst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-465" dirty="0">
                <a:solidFill>
                  <a:srgbClr val="9A0000"/>
                </a:solidFill>
                <a:latin typeface="Times New Roman"/>
                <a:cs typeface="Times New Roman"/>
              </a:rPr>
              <a:t>		</a:t>
            </a:r>
            <a:r>
              <a:rPr sz="1800" dirty="0">
                <a:latin typeface="Arial"/>
                <a:cs typeface="Arial"/>
              </a:rPr>
              <a:t>Emphasis is on defining </a:t>
            </a:r>
            <a:r>
              <a:rPr sz="1800" spc="5" dirty="0">
                <a:solidFill>
                  <a:srgbClr val="9A0000"/>
                </a:solidFill>
                <a:latin typeface="Noto Sans CJK JP Regular"/>
                <a:cs typeface="Noto Sans CJK JP Regular"/>
              </a:rPr>
              <a:t>“</a:t>
            </a:r>
            <a:r>
              <a:rPr sz="1800" spc="5" dirty="0">
                <a:solidFill>
                  <a:srgbClr val="9A0000"/>
                </a:solidFill>
                <a:latin typeface="Arial"/>
                <a:cs typeface="Arial"/>
              </a:rPr>
              <a:t>features</a:t>
            </a:r>
            <a:r>
              <a:rPr sz="1800" spc="5" dirty="0">
                <a:solidFill>
                  <a:srgbClr val="9A0000"/>
                </a:solidFill>
                <a:latin typeface="Noto Sans CJK JP Regular"/>
                <a:cs typeface="Noto Sans CJK JP Regular"/>
              </a:rPr>
              <a:t>” </a:t>
            </a:r>
            <a:r>
              <a:rPr sz="1800" dirty="0">
                <a:latin typeface="Arial"/>
                <a:cs typeface="Arial"/>
              </a:rPr>
              <a:t>which can be </a:t>
            </a:r>
            <a:r>
              <a:rPr sz="1800" dirty="0" smtClean="0">
                <a:latin typeface="Arial"/>
                <a:cs typeface="Arial"/>
              </a:rPr>
              <a:t>organized </a:t>
            </a:r>
            <a:r>
              <a:rPr sz="1800" dirty="0">
                <a:latin typeface="Arial"/>
                <a:cs typeface="Arial"/>
              </a:rPr>
              <a:t>hierarchically.</a:t>
            </a:r>
          </a:p>
          <a:p>
            <a:pPr marL="1155700" marR="5080" indent="-228600">
              <a:lnSpc>
                <a:spcPts val="1720"/>
              </a:lnSpc>
              <a:spcBef>
                <a:spcPts val="330"/>
              </a:spcBef>
              <a:buClr>
                <a:srgbClr val="003366"/>
              </a:buClr>
              <a:buChar char="•"/>
              <a:tabLst>
                <a:tab pos="1211580" algn="l"/>
                <a:tab pos="1212215" algn="l"/>
              </a:tabLst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i="1" spc="-5" dirty="0">
                <a:solidFill>
                  <a:srgbClr val="9A0000"/>
                </a:solidFill>
                <a:latin typeface="Arial"/>
                <a:cs typeface="Arial"/>
              </a:rPr>
              <a:t>feature </a:t>
            </a:r>
            <a:r>
              <a:rPr sz="1600" spc="10" dirty="0">
                <a:latin typeface="Noto Sans CJK JP Regular"/>
                <a:cs typeface="Noto Sans CJK JP Regular"/>
              </a:rPr>
              <a:t>“</a:t>
            </a:r>
            <a:r>
              <a:rPr sz="1600" spc="10" dirty="0">
                <a:latin typeface="Arial"/>
                <a:cs typeface="Arial"/>
              </a:rPr>
              <a:t>is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client-valued function that </a:t>
            </a:r>
            <a:r>
              <a:rPr sz="1600" dirty="0">
                <a:latin typeface="Arial"/>
                <a:cs typeface="Arial"/>
              </a:rPr>
              <a:t>can be </a:t>
            </a:r>
            <a:r>
              <a:rPr sz="1600" spc="-5" dirty="0">
                <a:latin typeface="Arial"/>
                <a:cs typeface="Arial"/>
              </a:rPr>
              <a:t>implemented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two </a:t>
            </a:r>
            <a:r>
              <a:rPr sz="1600" dirty="0">
                <a:latin typeface="Arial"/>
                <a:cs typeface="Arial"/>
              </a:rPr>
              <a:t>weeks  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less.</a:t>
            </a:r>
            <a:r>
              <a:rPr sz="1600" spc="5" dirty="0">
                <a:latin typeface="Noto Sans CJK JP Regular"/>
                <a:cs typeface="Noto Sans CJK JP Regular"/>
              </a:rPr>
              <a:t>”</a:t>
            </a:r>
            <a:endParaRPr sz="1600" dirty="0">
              <a:latin typeface="Noto Sans CJK JP Regular"/>
              <a:cs typeface="Noto Sans CJK JP Regular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580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Uses a </a:t>
            </a:r>
            <a:r>
              <a:rPr sz="1800" spc="-5" dirty="0">
                <a:solidFill>
                  <a:srgbClr val="9A0000"/>
                </a:solidFill>
                <a:latin typeface="Arial"/>
                <a:cs typeface="Arial"/>
              </a:rPr>
              <a:t>feature</a:t>
            </a:r>
            <a:r>
              <a:rPr sz="1800" spc="-3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A0000"/>
                </a:solidFill>
                <a:latin typeface="Arial"/>
                <a:cs typeface="Arial"/>
              </a:rPr>
              <a:t>template</a:t>
            </a:r>
            <a:endParaRPr sz="1800" dirty="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85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336699"/>
                </a:solidFill>
                <a:latin typeface="Arial"/>
                <a:cs typeface="Arial"/>
              </a:rPr>
              <a:t>&lt;action&gt; </a:t>
            </a:r>
            <a:r>
              <a:rPr sz="1400" dirty="0">
                <a:solidFill>
                  <a:srgbClr val="336699"/>
                </a:solidFill>
                <a:latin typeface="Arial"/>
                <a:cs typeface="Arial"/>
              </a:rPr>
              <a:t>the &lt;result&gt; &lt;by | for | of | to&gt; a(n)</a:t>
            </a:r>
            <a:r>
              <a:rPr sz="1400" spc="-2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6699"/>
                </a:solidFill>
                <a:latin typeface="Arial"/>
                <a:cs typeface="Arial"/>
              </a:rPr>
              <a:t>&lt;object&gt;</a:t>
            </a:r>
            <a:endParaRPr sz="1400" dirty="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19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200" spc="-5" dirty="0">
                <a:latin typeface="Arial"/>
                <a:cs typeface="Arial"/>
              </a:rPr>
              <a:t>E.g. </a:t>
            </a:r>
            <a:r>
              <a:rPr sz="1200" dirty="0">
                <a:latin typeface="Arial"/>
                <a:cs typeface="Arial"/>
              </a:rPr>
              <a:t>Add the product to shopping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cart.</a:t>
            </a:r>
            <a:endParaRPr sz="1200" dirty="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16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200" dirty="0">
                <a:latin typeface="Arial"/>
                <a:cs typeface="Arial"/>
              </a:rPr>
              <a:t>Display the technical-specifications of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product.</a:t>
            </a:r>
            <a:endParaRPr sz="1200" dirty="0">
              <a:latin typeface="Arial"/>
              <a:cs typeface="Arial"/>
            </a:endParaRPr>
          </a:p>
          <a:p>
            <a:pPr marL="1155700" indent="-228600">
              <a:lnSpc>
                <a:spcPct val="100000"/>
              </a:lnSpc>
              <a:spcBef>
                <a:spcPts val="16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200" spc="-5" dirty="0">
                <a:latin typeface="Arial"/>
                <a:cs typeface="Arial"/>
              </a:rPr>
              <a:t>Store </a:t>
            </a:r>
            <a:r>
              <a:rPr sz="1200" dirty="0">
                <a:latin typeface="Arial"/>
                <a:cs typeface="Arial"/>
              </a:rPr>
              <a:t>the shipping-information for the</a:t>
            </a:r>
            <a:r>
              <a:rPr sz="1200" spc="-5" dirty="0">
                <a:latin typeface="Arial"/>
                <a:cs typeface="Arial"/>
              </a:rPr>
              <a:t> customer.</a:t>
            </a:r>
            <a:endParaRPr sz="1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5"/>
              </a:spcBef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600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A0000"/>
                </a:solidFill>
                <a:latin typeface="Arial"/>
                <a:cs typeface="Arial"/>
              </a:rPr>
              <a:t>features </a:t>
            </a:r>
            <a:r>
              <a:rPr sz="1800" dirty="0">
                <a:solidFill>
                  <a:srgbClr val="9A0000"/>
                </a:solidFill>
                <a:latin typeface="Arial"/>
                <a:cs typeface="Arial"/>
              </a:rPr>
              <a:t>list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created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5" dirty="0">
                <a:latin typeface="Noto Sans CJK JP Regular"/>
                <a:cs typeface="Noto Sans CJK JP Regular"/>
              </a:rPr>
              <a:t>“</a:t>
            </a:r>
            <a:r>
              <a:rPr sz="1800" spc="5" dirty="0">
                <a:solidFill>
                  <a:srgbClr val="9A0000"/>
                </a:solidFill>
                <a:latin typeface="Arial"/>
                <a:cs typeface="Arial"/>
              </a:rPr>
              <a:t>plan </a:t>
            </a:r>
            <a:r>
              <a:rPr sz="1800" dirty="0">
                <a:solidFill>
                  <a:srgbClr val="9A0000"/>
                </a:solidFill>
                <a:latin typeface="Arial"/>
                <a:cs typeface="Arial"/>
              </a:rPr>
              <a:t>by feature</a:t>
            </a:r>
            <a:r>
              <a:rPr sz="1800" dirty="0">
                <a:latin typeface="Noto Sans CJK JP Regular"/>
                <a:cs typeface="Noto Sans CJK JP Regular"/>
              </a:rPr>
              <a:t>”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conducted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50" spc="-46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250" spc="595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Design and </a:t>
            </a:r>
            <a:r>
              <a:rPr sz="1800" spc="-5" dirty="0">
                <a:latin typeface="Arial"/>
                <a:cs typeface="Arial"/>
              </a:rPr>
              <a:t>construction </a:t>
            </a:r>
            <a:r>
              <a:rPr sz="1800" dirty="0">
                <a:latin typeface="Arial"/>
                <a:cs typeface="Arial"/>
              </a:rPr>
              <a:t>merge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FDD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1108392"/>
            <a:ext cx="6520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3454" algn="l"/>
              </a:tabLst>
            </a:pPr>
            <a:r>
              <a:rPr sz="4000" spc="-5" dirty="0"/>
              <a:t>F</a:t>
            </a:r>
            <a:r>
              <a:rPr sz="4000" dirty="0"/>
              <a:t>ea</a:t>
            </a:r>
            <a:r>
              <a:rPr sz="4000" spc="-5" dirty="0"/>
              <a:t>t</a:t>
            </a:r>
            <a:r>
              <a:rPr sz="4000" dirty="0"/>
              <a:t>ure Driven	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2057400"/>
            <a:ext cx="6565900" cy="1718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3775760"/>
            <a:ext cx="6565900" cy="15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7641" y="5569526"/>
            <a:ext cx="3441471" cy="303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577840"/>
            <a:ext cx="3359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latin typeface="Times New Roman"/>
                <a:cs typeface="Times New Roman"/>
              </a:rPr>
              <a:t>Reprinted </a:t>
            </a:r>
            <a:r>
              <a:rPr sz="1400" b="1" spc="75" dirty="0">
                <a:latin typeface="Times New Roman"/>
                <a:cs typeface="Times New Roman"/>
              </a:rPr>
              <a:t>with </a:t>
            </a:r>
            <a:r>
              <a:rPr sz="1400" b="1" spc="60" dirty="0">
                <a:latin typeface="Times New Roman"/>
                <a:cs typeface="Times New Roman"/>
              </a:rPr>
              <a:t>permission </a:t>
            </a:r>
            <a:r>
              <a:rPr sz="1400" b="1" spc="75" dirty="0">
                <a:latin typeface="Times New Roman"/>
                <a:cs typeface="Times New Roman"/>
              </a:rPr>
              <a:t>of</a:t>
            </a:r>
            <a:r>
              <a:rPr sz="1400" b="1" spc="-25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Peter </a:t>
            </a:r>
            <a:r>
              <a:rPr sz="1400" b="1" spc="35" dirty="0">
                <a:latin typeface="Times New Roman"/>
                <a:cs typeface="Times New Roman"/>
              </a:rPr>
              <a:t>Coad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1108392"/>
            <a:ext cx="335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335" algn="l"/>
              </a:tabLst>
            </a:pPr>
            <a:r>
              <a:rPr sz="4000" dirty="0"/>
              <a:t>Agile	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78964" y="2103628"/>
            <a:ext cx="6896734" cy="3083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Originally </a:t>
            </a:r>
            <a:r>
              <a:rPr sz="2400" dirty="0">
                <a:latin typeface="Arial"/>
                <a:cs typeface="Arial"/>
              </a:rPr>
              <a:t>proposed by </a:t>
            </a:r>
            <a:r>
              <a:rPr sz="2400" spc="-5" dirty="0">
                <a:latin typeface="Arial"/>
                <a:cs typeface="Arial"/>
              </a:rPr>
              <a:t>Scott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Ambler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Suggests </a:t>
            </a:r>
            <a:r>
              <a:rPr sz="2400" dirty="0">
                <a:latin typeface="Arial"/>
                <a:cs typeface="Arial"/>
              </a:rPr>
              <a:t>a set of agile modeling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principles</a:t>
            </a: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Model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a purpose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multiple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 models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Travel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 light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90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Content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is more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important than</a:t>
            </a:r>
            <a:r>
              <a:rPr sz="2000" spc="10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representation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Know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models and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the tools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you use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to create</a:t>
            </a:r>
            <a:r>
              <a:rPr sz="2000" spc="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them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1400" spc="-52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400" spc="484" dirty="0">
                <a:solidFill>
                  <a:srgbClr val="9A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Adapt</a:t>
            </a:r>
            <a:r>
              <a:rPr sz="2000" spc="-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A0000"/>
                </a:solidFill>
                <a:latin typeface="Arial"/>
                <a:cs typeface="Arial"/>
              </a:rPr>
              <a:t>locally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574992"/>
            <a:ext cx="400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214" algn="l"/>
              </a:tabLst>
            </a:pPr>
            <a:r>
              <a:rPr sz="4000" spc="-5" dirty="0"/>
              <a:t>What</a:t>
            </a:r>
            <a:r>
              <a:rPr sz="4000" dirty="0"/>
              <a:t> is	</a:t>
            </a:r>
            <a:r>
              <a:rPr sz="4000" spc="15" dirty="0">
                <a:solidFill>
                  <a:srgbClr val="004479"/>
                </a:solidFill>
                <a:latin typeface="Noto Sans CJK JP Regular"/>
                <a:cs typeface="Noto Sans CJK JP Regular"/>
              </a:rPr>
              <a:t>“</a:t>
            </a:r>
            <a:r>
              <a:rPr sz="4000" spc="15" dirty="0"/>
              <a:t>Agility</a:t>
            </a:r>
            <a:r>
              <a:rPr sz="4000" spc="15" dirty="0">
                <a:solidFill>
                  <a:srgbClr val="004479"/>
                </a:solidFill>
                <a:latin typeface="Noto Sans CJK JP Regular"/>
                <a:cs typeface="Noto Sans CJK JP Regular"/>
              </a:rPr>
              <a:t>”</a:t>
            </a:r>
            <a:r>
              <a:rPr sz="4000" spc="15" dirty="0"/>
              <a:t>?</a:t>
            </a:r>
            <a:endParaRPr sz="4000" dirty="0">
              <a:latin typeface="Noto Sans CJK JP Regular"/>
              <a:cs typeface="Noto Sans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5"/>
              </a:spcBef>
            </a:pPr>
            <a:r>
              <a:rPr dirty="0"/>
              <a:t>These</a:t>
            </a:r>
            <a:r>
              <a:rPr spc="-10" dirty="0"/>
              <a:t> </a:t>
            </a:r>
            <a:r>
              <a:rPr dirty="0"/>
              <a:t>slides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accompany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Software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Engineering: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i="1" spc="15" dirty="0">
                <a:latin typeface="Arial"/>
                <a:cs typeface="Arial"/>
              </a:rPr>
              <a:t>Practitioner</a:t>
            </a:r>
            <a:r>
              <a:rPr spc="15" dirty="0">
                <a:latin typeface="Noto Sans CJK JP Regular"/>
                <a:cs typeface="Noto Sans CJK JP Regular"/>
              </a:rPr>
              <a:t>’</a:t>
            </a:r>
            <a:r>
              <a:rPr i="1" spc="15" dirty="0">
                <a:latin typeface="Arial"/>
                <a:cs typeface="Arial"/>
              </a:rPr>
              <a:t>s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Approach,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7/  e </a:t>
            </a:r>
            <a:r>
              <a:rPr spc="-5" dirty="0"/>
              <a:t>(McGraw-Hill, </a:t>
            </a:r>
            <a:r>
              <a:rPr dirty="0"/>
              <a:t>2009) Slides copyright 2009 by Roger</a:t>
            </a:r>
            <a:r>
              <a:rPr spc="-15" dirty="0"/>
              <a:t> </a:t>
            </a:r>
            <a:r>
              <a:rPr dirty="0"/>
              <a:t>Pressman.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806448"/>
            <a:ext cx="6920864" cy="2559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i="1" dirty="0">
                <a:solidFill>
                  <a:srgbClr val="9A0000"/>
                </a:solidFill>
                <a:latin typeface="Arial"/>
                <a:cs typeface="Arial"/>
              </a:rPr>
              <a:t>Yielding</a:t>
            </a:r>
            <a:r>
              <a:rPr sz="2400" i="1" spc="-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A0000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Rapid, </a:t>
            </a:r>
            <a:r>
              <a:rPr sz="2400" spc="-5" dirty="0">
                <a:latin typeface="Arial"/>
                <a:cs typeface="Arial"/>
              </a:rPr>
              <a:t>incremental </a:t>
            </a:r>
            <a:r>
              <a:rPr sz="2400" dirty="0">
                <a:latin typeface="Arial"/>
                <a:cs typeface="Arial"/>
              </a:rPr>
              <a:t>delivery 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90600"/>
              </a:lnSpc>
              <a:spcBef>
                <a:spcPts val="590"/>
              </a:spcBef>
              <a:tabLst>
                <a:tab pos="354965" algn="l"/>
              </a:tabLst>
            </a:pPr>
            <a:r>
              <a:rPr sz="1800" spc="-675" dirty="0">
                <a:solidFill>
                  <a:srgbClr val="9A0000"/>
                </a:solidFill>
                <a:latin typeface="Wingdings"/>
                <a:cs typeface="Wingdings"/>
              </a:rPr>
              <a:t></a:t>
            </a:r>
            <a:r>
              <a:rPr sz="1800" spc="-675" dirty="0">
                <a:solidFill>
                  <a:srgbClr val="9A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development guidelines </a:t>
            </a:r>
            <a:r>
              <a:rPr sz="2400" spc="-5" dirty="0">
                <a:latin typeface="Arial"/>
                <a:cs typeface="Arial"/>
              </a:rPr>
              <a:t>stress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delivery </a:t>
            </a:r>
            <a:r>
              <a:rPr sz="2400" dirty="0">
                <a:latin typeface="Arial"/>
                <a:cs typeface="Arial"/>
              </a:rPr>
              <a:t>over 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analysis and design </a:t>
            </a:r>
            <a:r>
              <a:rPr lang="en-US" sz="2400" spc="-5" dirty="0" smtClean="0">
                <a:latin typeface="Arial"/>
                <a:cs typeface="Arial"/>
              </a:rPr>
              <a:t>(al</a:t>
            </a:r>
            <a:r>
              <a:rPr sz="2400" spc="-5" dirty="0" smtClean="0">
                <a:latin typeface="Arial"/>
                <a:cs typeface="Arial"/>
              </a:rPr>
              <a:t>though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spc="-5" dirty="0" smtClean="0">
                <a:latin typeface="Arial"/>
                <a:cs typeface="Arial"/>
              </a:rPr>
              <a:t>activ</a:t>
            </a:r>
            <a:r>
              <a:rPr lang="en-US" sz="2400" spc="-5" dirty="0" smtClean="0">
                <a:latin typeface="Arial"/>
                <a:cs typeface="Arial"/>
              </a:rPr>
              <a:t>it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sz="2400" spc="-5" dirty="0" smtClean="0">
                <a:latin typeface="Arial"/>
                <a:cs typeface="Arial"/>
              </a:rPr>
              <a:t>es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dirty="0" smtClean="0">
                <a:latin typeface="Arial"/>
                <a:cs typeface="Arial"/>
              </a:rPr>
              <a:t>not discouraged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active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continuous 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communication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developers 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customers.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B26F4E-0727-4BE9-93AC-3F807176C307}" type="slidenum">
              <a:rPr lang="en-US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65532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and Why of </a:t>
            </a:r>
            <a:r>
              <a:rPr lang="en-US" dirty="0" smtClean="0"/>
              <a:t>“Agility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What?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May be termed as “software engineering lite”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basic activities- communication, planning, modeling, construction and deployment remain.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These activities morph into a minimal task set that push the team toward </a:t>
            </a:r>
            <a:r>
              <a:rPr lang="en-US" dirty="0" smtClean="0">
                <a:solidFill>
                  <a:srgbClr val="FF0000"/>
                </a:solidFill>
              </a:rPr>
              <a:t>construction and delivery sooner.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55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B26F4E-0727-4BE9-93AC-3F807176C307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65532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and Why of </a:t>
            </a:r>
            <a:r>
              <a:rPr lang="en-US" dirty="0" smtClean="0"/>
              <a:t>“Agility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Why?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modern business environment is fast-paced and ever-changing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epresents a reasonable alternative to conventional software engineering for certain classes of software projects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Has been demonstrated to deliver successful systems quickly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94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B26F4E-0727-4BE9-93AC-3F807176C307}" type="slidenum">
              <a:rPr lang="en-US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65532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What </a:t>
            </a:r>
            <a:r>
              <a:rPr lang="en-US" dirty="0" smtClean="0"/>
              <a:t>and Why of </a:t>
            </a:r>
            <a:r>
              <a:rPr lang="en-US" dirty="0" smtClean="0"/>
              <a:t>“Agility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981200"/>
            <a:ext cx="70993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only really important work product is an operational “software increment” that is delivered.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38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These slides are designed to accompany </a:t>
            </a:r>
            <a:r>
              <a:rPr lang="en-US" i="1">
                <a:solidFill>
                  <a:srgbClr val="000000"/>
                </a:solidFill>
              </a:rPr>
              <a:t>Software Engineering: A Practitioner’s Approach, 7/e </a:t>
            </a:r>
            <a:r>
              <a:rPr lang="en-US">
                <a:solidFill>
                  <a:srgbClr val="000000"/>
                </a:solidFill>
              </a:rPr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5DACFE-3C86-4A3B-9ECF-6A607C81D9B7}" type="slidenum">
              <a:rPr lang="en-US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Agility and the Cost of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057400"/>
            <a:ext cx="6477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pitchFamily="-128" charset="-128"/>
              </a:rPr>
              <a:t>Conventional wisdom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The cost of change increases nonlinearly as a project progresses.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It is relatively easy to accommodate a change when a team is gathering requirements early in a project.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A0000"/>
              </a:buClr>
              <a:buSzPct val="75000"/>
              <a:buFont typeface="Wingdings" pitchFamily="-128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pitchFamily="-128" charset="-128"/>
              </a:rPr>
              <a:t>If there are any changes, the costs of doing this work are minimal. </a:t>
            </a:r>
          </a:p>
        </p:txBody>
      </p:sp>
    </p:spTree>
    <p:extLst>
      <p:ext uri="{BB962C8B-B14F-4D97-AF65-F5344CB8AC3E}">
        <p14:creationId xmlns:p14="http://schemas.microsoft.com/office/powerpoint/2010/main" val="191067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3686</Words>
  <Application>Microsoft Office PowerPoint</Application>
  <PresentationFormat>On-screen Show (4:3)</PresentationFormat>
  <Paragraphs>426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Office Theme</vt:lpstr>
      <vt:lpstr>Bold Stripes</vt:lpstr>
      <vt:lpstr>1_Bold Stripes</vt:lpstr>
      <vt:lpstr>2_Bold Stripes</vt:lpstr>
      <vt:lpstr>3_Bold Stripes</vt:lpstr>
      <vt:lpstr>CS435: Introduction to Software Engineering</vt:lpstr>
      <vt:lpstr>The Manifesto for  Agile Software Development</vt:lpstr>
      <vt:lpstr>What is “Agility”?</vt:lpstr>
      <vt:lpstr>What is “Agility”?</vt:lpstr>
      <vt:lpstr>What is “Agility”?</vt:lpstr>
      <vt:lpstr>What and Why of “Agility”</vt:lpstr>
      <vt:lpstr>What and Why of “Agility”</vt:lpstr>
      <vt:lpstr>What and Why of “Agility”</vt:lpstr>
      <vt:lpstr>Agility and the Cost of Change</vt:lpstr>
      <vt:lpstr>Agility and the Cost of Change</vt:lpstr>
      <vt:lpstr>Agility and the Cost of Change</vt:lpstr>
      <vt:lpstr>Agility and the Cost of Change</vt:lpstr>
      <vt:lpstr>An Agile Process</vt:lpstr>
      <vt:lpstr>An Agile Process</vt:lpstr>
      <vt:lpstr>An Agile Process</vt:lpstr>
      <vt:lpstr>Agility Principles - I</vt:lpstr>
      <vt:lpstr>Agility Principles - II</vt:lpstr>
      <vt:lpstr>Agility Principles - III</vt:lpstr>
      <vt:lpstr>Agility Principles - IV</vt:lpstr>
      <vt:lpstr>Human Factors</vt:lpstr>
      <vt:lpstr>Human Factors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The XP Debate</vt:lpstr>
      <vt:lpstr>The XP Debate</vt:lpstr>
      <vt:lpstr>The XP Debate</vt:lpstr>
      <vt:lpstr>Adaptive Software Development  (ASD)</vt:lpstr>
      <vt:lpstr>Adaptive Software Development  (ASD)</vt:lpstr>
      <vt:lpstr>Three Phases of ASD</vt:lpstr>
      <vt:lpstr>Three Phases of ASD</vt:lpstr>
      <vt:lpstr>Three Phases of ASD</vt:lpstr>
      <vt:lpstr>Adaptive Software Development</vt:lpstr>
      <vt:lpstr>Dynamic Systems Development Method</vt:lpstr>
      <vt:lpstr>Dynamic Systems Development Method</vt:lpstr>
      <vt:lpstr>Dynamic Systems Development Method</vt:lpstr>
      <vt:lpstr>Scrum</vt:lpstr>
      <vt:lpstr>Scrum</vt:lpstr>
      <vt:lpstr>Crystal</vt:lpstr>
      <vt:lpstr>Feature Driven Development</vt:lpstr>
      <vt:lpstr>Feature Driven Development</vt:lpstr>
      <vt:lpstr>Agile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CS435: Introduction to Software Engineering</dc:title>
  <cp:lastModifiedBy>Proma</cp:lastModifiedBy>
  <cp:revision>13</cp:revision>
  <dcterms:created xsi:type="dcterms:W3CDTF">2019-09-01T16:03:17Z</dcterms:created>
  <dcterms:modified xsi:type="dcterms:W3CDTF">2019-09-01T17:44:20Z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2019-09-01T00:00:00Z</vt:filetime>
  </property>
</Properties>
</file>