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75" r:id="rId9"/>
    <p:sldId id="29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0" r:id="rId19"/>
    <p:sldId id="271" r:id="rId20"/>
    <p:sldId id="272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69" r:id="rId3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84800" y="25444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5 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data_add_database_72px_1082298_easyicon.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5" y="2354580"/>
            <a:ext cx="962660" cy="962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网站基本配置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61" y="2132846"/>
            <a:ext cx="17440061" cy="73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焦点幻灯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08" y="2132846"/>
            <a:ext cx="16898567" cy="69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单页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19" y="2071755"/>
            <a:ext cx="18109053" cy="7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文章信息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05" y="2072655"/>
            <a:ext cx="18640193" cy="74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产品信息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29" y="2230317"/>
            <a:ext cx="19357919" cy="75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留言信息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40" y="2221851"/>
            <a:ext cx="16659574" cy="64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QQ</a:t>
            </a:r>
            <a:r>
              <a:rPr lang="zh-CN" altLang="en-US" sz="3600" b="1" dirty="0">
                <a:solidFill>
                  <a:srgbClr val="0070C0"/>
                </a:solidFill>
              </a:rPr>
              <a:t>客服信息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33" y="2520810"/>
            <a:ext cx="18632871" cy="54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友情链接信息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3" y="2520810"/>
            <a:ext cx="16319467" cy="51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60475"/>
            <a:ext cx="9820275" cy="529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网站基本配置（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网站标题，网站网址，网站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logo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，网站关键字，网站描述，网站版权信息，公司名称，公司联系电话，公司传真，公司邮箱，公司微信，公司二维码，公司地址）；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网站管理员（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，管理员账号，管理员密码）；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焦点幻灯（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，幻灯标题，幻灯缩略图，链接地址，排序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单页休息（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，单页标题，来源，发布日期，关键字，描述，内容）；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文章信息（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，文章标题，来源，发布日期，关键字，描述，文章内容，是否推荐文章）；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产品信息（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，产品标题，来源，发布日期，缩略图，关键字，描述，产品内容，是否推荐产品）；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留言信息（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，留言标题，留言日期，留言人，手机号码，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号码，电子邮箱，留言内容，是否处理）；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客服信息（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，标题，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号码，客服姓名）；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友情链接信息（</a:t>
            </a:r>
            <a:r>
              <a:rPr lang="zh-CN" altLang="en-US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sz="22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，标题，链接地址）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41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：形成数据逻辑模型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539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根据数据库逻辑模型，进一步设计的数据表有：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网站基本配置信息表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config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管理员信息表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焦点幻灯片信息表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slide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单页信息表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文章信息表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article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产品信息表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留言信息表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guestbook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客服信息表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友情链接信息表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friend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872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：设计数据表</a:t>
            </a:r>
            <a:endParaRPr 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能够使用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方法分析系统的概念模型；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能够根据系统业务逻辑分析系统的数据逻辑结构；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能够根据系统数据逻辑结构设计数据表并在数据库服务器上实施；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培养学生良好的逻辑思维能力。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09" y="1419566"/>
            <a:ext cx="10027951" cy="223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、创建数据库</a:t>
            </a:r>
            <a:r>
              <a:rPr lang="en-US" altLang="zh-CN" sz="2200" dirty="0">
                <a:sym typeface="+mn-ea"/>
              </a:rPr>
              <a:t>company</a:t>
            </a:r>
            <a:r>
              <a:rPr lang="zh-CN" altLang="en-US" sz="2200" dirty="0">
                <a:sym typeface="+mn-ea"/>
              </a:rPr>
              <a:t>，语句如下：</a:t>
            </a:r>
            <a:endParaRPr lang="en-US" altLang="zh-CN" sz="2200" dirty="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sym typeface="+mn-ea"/>
              </a:rPr>
              <a:t>CREATE DATEBASE company DEFAULT CHARACTER SET utf8 COLLATE  utf8_general_ci;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、创建数据表</a:t>
            </a:r>
            <a:endParaRPr lang="en-US" altLang="zh-CN" sz="2200" dirty="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200" dirty="0">
                <a:sym typeface="+mn-ea"/>
              </a:rPr>
              <a:t>创建数据表前，首先选择要操作的数据库，代码如下：</a:t>
            </a:r>
            <a:r>
              <a:rPr lang="en-US" altLang="zh-CN" sz="2200" dirty="0">
                <a:sym typeface="+mn-ea"/>
              </a:rPr>
              <a:t>USE company;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网站基本配置信息表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config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77380" y="2412242"/>
            <a:ext cx="649960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b="1" dirty="0"/>
              <a:t>CREATE TABLE </a:t>
            </a:r>
            <a:r>
              <a:rPr lang="en" altLang="zh-CN" sz="1600" dirty="0"/>
              <a:t>config(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b="1" dirty="0"/>
              <a:t>id int</a:t>
            </a:r>
            <a:r>
              <a:rPr lang="en" altLang="zh-CN" sz="1600" dirty="0"/>
              <a:t>(11) </a:t>
            </a:r>
            <a:r>
              <a:rPr lang="en" altLang="zh-CN" sz="1600" b="1" dirty="0"/>
              <a:t>NOT NULL </a:t>
            </a:r>
            <a:r>
              <a:rPr lang="en" altLang="zh-CN" sz="1600" dirty="0"/>
              <a:t>AUTO_INCREMENT,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b="1" dirty="0" err="1"/>
              <a:t>site_title</a:t>
            </a:r>
            <a:r>
              <a:rPr lang="en" altLang="zh-CN" sz="1600" b="1" dirty="0"/>
              <a:t> varchar</a:t>
            </a:r>
            <a:r>
              <a:rPr lang="en" altLang="zh-CN" sz="1600" dirty="0"/>
              <a:t>(50)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网站标题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site_url</a:t>
            </a:r>
            <a:r>
              <a:rPr lang="en" altLang="zh-CN" sz="1600" b="1" dirty="0"/>
              <a:t> varchar</a:t>
            </a:r>
            <a:r>
              <a:rPr lang="en" altLang="zh-CN" sz="1600" dirty="0"/>
              <a:t>(50)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网站地址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site_logo</a:t>
            </a:r>
            <a:r>
              <a:rPr lang="en" altLang="zh-CN" sz="1600" b="1" dirty="0"/>
              <a:t> varchar</a:t>
            </a:r>
            <a:r>
              <a:rPr lang="en" altLang="zh-CN" sz="1600" dirty="0"/>
              <a:t>(100) </a:t>
            </a:r>
            <a:r>
              <a:rPr lang="en" altLang="zh-CN" sz="1600" b="1" dirty="0"/>
              <a:t>DEFAULT NULL</a:t>
            </a:r>
            <a:r>
              <a:rPr lang="en" altLang="zh-CN" sz="1600" dirty="0"/>
              <a:t>,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b="1" dirty="0" err="1"/>
              <a:t>site_keywords</a:t>
            </a:r>
            <a:r>
              <a:rPr lang="en" altLang="zh-CN" sz="1600" b="1" dirty="0"/>
              <a:t> </a:t>
            </a:r>
            <a:r>
              <a:rPr lang="en" altLang="zh-CN" sz="1600" dirty="0"/>
              <a:t>text 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网站关键字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site_description</a:t>
            </a:r>
            <a:r>
              <a:rPr lang="en" altLang="zh-CN" sz="1600" b="1" dirty="0"/>
              <a:t> </a:t>
            </a:r>
            <a:r>
              <a:rPr lang="en" altLang="zh-CN" sz="1600" dirty="0"/>
              <a:t>text 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网站描述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site_copyright</a:t>
            </a:r>
            <a:r>
              <a:rPr lang="en" altLang="zh-CN" sz="1600" b="1" dirty="0"/>
              <a:t> varchar</a:t>
            </a:r>
            <a:r>
              <a:rPr lang="en" altLang="zh-CN" sz="1600" dirty="0"/>
              <a:t>(100)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版权信息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company_name</a:t>
            </a:r>
            <a:r>
              <a:rPr lang="en" altLang="zh-CN" sz="1600" b="1" dirty="0"/>
              <a:t> varchar</a:t>
            </a:r>
            <a:r>
              <a:rPr lang="en" altLang="zh-CN" sz="1600" dirty="0"/>
              <a:t>(50)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公司名称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company_phone</a:t>
            </a:r>
            <a:r>
              <a:rPr lang="en" altLang="zh-CN" sz="1600" b="1" dirty="0"/>
              <a:t> varchar</a:t>
            </a:r>
            <a:r>
              <a:rPr lang="en" altLang="zh-CN" sz="1600" dirty="0"/>
              <a:t>(20)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公司联系电话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company_fax</a:t>
            </a:r>
            <a:r>
              <a:rPr lang="en" altLang="zh-CN" sz="1600" b="1" dirty="0"/>
              <a:t> varchar</a:t>
            </a:r>
            <a:r>
              <a:rPr lang="en" altLang="zh-CN" sz="1600" dirty="0"/>
              <a:t>(20) </a:t>
            </a:r>
            <a:r>
              <a:rPr lang="en" altLang="zh-CN" sz="1600" b="1" dirty="0"/>
              <a:t>DEFAULT NULL</a:t>
            </a:r>
            <a:r>
              <a:rPr lang="en" altLang="zh-CN" sz="1600" dirty="0"/>
              <a:t>,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b="1" dirty="0" err="1"/>
              <a:t>company_email</a:t>
            </a:r>
            <a:r>
              <a:rPr lang="en" altLang="zh-CN" sz="1600" b="1" dirty="0"/>
              <a:t> varchar</a:t>
            </a:r>
            <a:r>
              <a:rPr lang="en" altLang="zh-CN" sz="1600" dirty="0"/>
              <a:t>(30)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公司电子邮箱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company_weixin</a:t>
            </a:r>
            <a:r>
              <a:rPr lang="en" altLang="zh-CN" sz="1600" b="1" dirty="0"/>
              <a:t> varchar</a:t>
            </a:r>
            <a:r>
              <a:rPr lang="en" altLang="zh-CN" sz="1600" dirty="0"/>
              <a:t>(30)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微信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company_ewm</a:t>
            </a:r>
            <a:r>
              <a:rPr lang="en" altLang="zh-CN" sz="1600" b="1" dirty="0"/>
              <a:t> varchar</a:t>
            </a:r>
            <a:r>
              <a:rPr lang="en" altLang="zh-CN" sz="1600" dirty="0"/>
              <a:t>(100)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公司二维码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 err="1"/>
              <a:t>company_address</a:t>
            </a:r>
            <a:r>
              <a:rPr lang="en" altLang="zh-CN" sz="1600" b="1" dirty="0"/>
              <a:t> varchar</a:t>
            </a:r>
            <a:r>
              <a:rPr lang="en" altLang="zh-CN" sz="1600" dirty="0"/>
              <a:t>(50) </a:t>
            </a:r>
            <a:r>
              <a:rPr lang="en" altLang="zh-CN" sz="1600" b="1" dirty="0"/>
              <a:t>DEFAULT NULL </a:t>
            </a:r>
            <a:r>
              <a:rPr lang="en" altLang="zh-CN" sz="1600" dirty="0"/>
              <a:t>COMMENT </a:t>
            </a:r>
            <a:r>
              <a:rPr lang="en" altLang="zh-CN" sz="1600" b="1" dirty="0"/>
              <a:t>'</a:t>
            </a:r>
            <a:r>
              <a:rPr lang="zh-CN" altLang="en-US" sz="1600" b="1" dirty="0"/>
              <a:t>公司地址</a:t>
            </a:r>
            <a:r>
              <a:rPr lang="en-US" altLang="zh-CN" sz="1600" b="1" dirty="0"/>
              <a:t>'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b="1" dirty="0"/>
              <a:t>PRIMARY KEY</a:t>
            </a:r>
            <a:r>
              <a:rPr lang="en" altLang="zh-CN" sz="1600" dirty="0"/>
              <a:t>(</a:t>
            </a:r>
            <a:r>
              <a:rPr lang="en" altLang="zh-CN" sz="1600" b="1" dirty="0"/>
              <a:t>id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)ENGINE=</a:t>
            </a:r>
            <a:r>
              <a:rPr lang="en" altLang="zh-CN" sz="1600" dirty="0" err="1"/>
              <a:t>MyISAM</a:t>
            </a:r>
            <a:r>
              <a:rPr lang="en" altLang="zh-CN" sz="1600" dirty="0"/>
              <a:t> </a:t>
            </a:r>
            <a:r>
              <a:rPr lang="en" altLang="zh-CN" sz="1600" b="1" dirty="0"/>
              <a:t>DEFAULT </a:t>
            </a:r>
            <a:r>
              <a:rPr lang="en" altLang="zh-CN" sz="1600" dirty="0"/>
              <a:t>CHARSET=utf8;</a:t>
            </a:r>
            <a:endParaRPr kumimoji="1"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51FDE2-95FD-014B-9A1C-A37C2ABBACC3}"/>
              </a:ext>
            </a:extLst>
          </p:cNvPr>
          <p:cNvSpPr/>
          <p:nvPr/>
        </p:nvSpPr>
        <p:spPr>
          <a:xfrm>
            <a:off x="1877380" y="1765911"/>
            <a:ext cx="969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网站基本配置（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网站标题，网站网址，网站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logo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，网站关键字，网站描述，网站版权信息，公司名称，公司联系电话，公司传真，公司邮箱，公司微信，公司二维码，公司地址）</a:t>
            </a:r>
            <a:endParaRPr lang="zh-CN" altLang="en-US" dirty="0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D0701E12-0970-DA47-9031-0341A8CA3B7C}"/>
              </a:ext>
            </a:extLst>
          </p:cNvPr>
          <p:cNvSpPr/>
          <p:nvPr/>
        </p:nvSpPr>
        <p:spPr>
          <a:xfrm>
            <a:off x="8376980" y="3547989"/>
            <a:ext cx="3669030" cy="2006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MyISAM</a:t>
            </a:r>
            <a:r>
              <a:rPr kumimoji="1" lang="zh-CN" altLang="en-US" dirty="0"/>
              <a:t>速度比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快，但不支持事务</a:t>
            </a:r>
          </a:p>
        </p:txBody>
      </p:sp>
    </p:spTree>
    <p:extLst>
      <p:ext uri="{BB962C8B-B14F-4D97-AF65-F5344CB8AC3E}">
        <p14:creationId xmlns:p14="http://schemas.microsoft.com/office/powerpoint/2010/main" val="21565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管理员信息表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903340" y="2366383"/>
            <a:ext cx="670946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admin(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 err="1"/>
              <a:t>admin_name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管理员账号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admin_pass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管理员密码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885F7A-8FE3-034F-B821-BBF3FD249697}"/>
              </a:ext>
            </a:extLst>
          </p:cNvPr>
          <p:cNvSpPr/>
          <p:nvPr/>
        </p:nvSpPr>
        <p:spPr>
          <a:xfrm>
            <a:off x="1903340" y="188148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网站管理员（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，管理员账号，管理员密码）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焦点幻灯片信息表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slide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03372" y="2443008"/>
            <a:ext cx="6553974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slide(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(100)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幻灯标题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thumbnail varchar</a:t>
            </a:r>
            <a:r>
              <a:rPr lang="en" altLang="zh-CN" dirty="0"/>
              <a:t>(255)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幻灯缩略图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link varchar</a:t>
            </a:r>
            <a:r>
              <a:rPr lang="en" altLang="zh-CN" dirty="0"/>
              <a:t>(100)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链接地址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orderid</a:t>
            </a:r>
            <a:r>
              <a:rPr lang="en" altLang="zh-CN" b="1" dirty="0"/>
              <a:t> int</a:t>
            </a:r>
            <a:r>
              <a:rPr lang="en" altLang="zh-CN" dirty="0"/>
              <a:t>(11)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排序</a:t>
            </a:r>
            <a:r>
              <a:rPr lang="en" altLang="zh-CN" b="1" dirty="0"/>
              <a:t>id'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CACE6B-50C7-894A-8CEF-75006A70F596}"/>
              </a:ext>
            </a:extLst>
          </p:cNvPr>
          <p:cNvSpPr/>
          <p:nvPr/>
        </p:nvSpPr>
        <p:spPr>
          <a:xfrm>
            <a:off x="1847978" y="1919793"/>
            <a:ext cx="9120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焦点幻灯（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 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，幻灯标题，幻灯缩略图，链接地址，排序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单页信息表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36825" y="2338681"/>
            <a:ext cx="6015236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single(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单页标题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comefrom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来源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pubdate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发布日期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keywords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关键字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description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描述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content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内容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3BD9F0-31B3-4345-A93A-50B887971921}"/>
              </a:ext>
            </a:extLst>
          </p:cNvPr>
          <p:cNvSpPr/>
          <p:nvPr/>
        </p:nvSpPr>
        <p:spPr>
          <a:xfrm>
            <a:off x="1836825" y="1881481"/>
            <a:ext cx="832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单页信息（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，单页标题，来源，发布日期，关键字，描述，内容）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4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文章信息表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article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47976" y="2383286"/>
            <a:ext cx="7958269" cy="3599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article(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 COMMENT </a:t>
            </a:r>
            <a:r>
              <a:rPr lang="en" altLang="zh-CN" b="1" dirty="0"/>
              <a:t>'</a:t>
            </a:r>
            <a:r>
              <a:rPr lang="zh-CN" altLang="en-US" b="1" dirty="0"/>
              <a:t>文章</a:t>
            </a:r>
            <a:r>
              <a:rPr lang="en" altLang="zh-CN" b="1" dirty="0"/>
              <a:t>id'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文章标题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comefrom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来源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pubdate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发布日期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keywords </a:t>
            </a:r>
            <a:r>
              <a:rPr lang="en" altLang="zh-CN" dirty="0"/>
              <a:t>text </a:t>
            </a:r>
            <a:r>
              <a:rPr lang="en" altLang="zh-CN" b="1" dirty="0"/>
              <a:t>CHARACTER SET </a:t>
            </a:r>
            <a:r>
              <a:rPr lang="en" altLang="zh-CN" dirty="0"/>
              <a:t>utf8mb3 COMMENT </a:t>
            </a:r>
            <a:r>
              <a:rPr lang="en" altLang="zh-CN" b="1" dirty="0"/>
              <a:t>'</a:t>
            </a:r>
            <a:r>
              <a:rPr lang="zh-CN" altLang="en-US" b="1" dirty="0"/>
              <a:t>关键字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description </a:t>
            </a:r>
            <a:r>
              <a:rPr lang="en" altLang="zh-CN" dirty="0"/>
              <a:t>text </a:t>
            </a:r>
            <a:r>
              <a:rPr lang="en" altLang="zh-CN" b="1" dirty="0"/>
              <a:t>CHARACTER SET </a:t>
            </a:r>
            <a:r>
              <a:rPr lang="en" altLang="zh-CN" dirty="0"/>
              <a:t>utf8mb3 COMMENT </a:t>
            </a:r>
            <a:r>
              <a:rPr lang="en" altLang="zh-CN" b="1" dirty="0"/>
              <a:t>'</a:t>
            </a:r>
            <a:r>
              <a:rPr lang="zh-CN" altLang="en-US" b="1" dirty="0"/>
              <a:t>描述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content </a:t>
            </a:r>
            <a:r>
              <a:rPr lang="en" altLang="zh-CN" dirty="0"/>
              <a:t>text </a:t>
            </a:r>
            <a:r>
              <a:rPr lang="en" altLang="zh-CN" b="1" dirty="0"/>
              <a:t>CHARACTER SET </a:t>
            </a:r>
            <a:r>
              <a:rPr lang="en" altLang="zh-CN" dirty="0"/>
              <a:t>utf8mb3 COMMENT </a:t>
            </a:r>
            <a:r>
              <a:rPr lang="en" altLang="zh-CN" b="1" dirty="0"/>
              <a:t>'</a:t>
            </a:r>
            <a:r>
              <a:rPr lang="zh-CN" altLang="en-US" b="1" dirty="0"/>
              <a:t>内容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posid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CHARACTER SET </a:t>
            </a:r>
            <a:r>
              <a:rPr lang="en" altLang="zh-CN" dirty="0"/>
              <a:t>utf8mb3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推荐位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BEB9ED-1A62-734A-BC78-9E30472F5B9D}"/>
              </a:ext>
            </a:extLst>
          </p:cNvPr>
          <p:cNvSpPr/>
          <p:nvPr/>
        </p:nvSpPr>
        <p:spPr>
          <a:xfrm>
            <a:off x="1847975" y="1881481"/>
            <a:ext cx="9515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文章信息（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 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，文章标题，来源，发布日期，关键字，描述，文章内容，是否推荐文章）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7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产品信息表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36826" y="2573062"/>
            <a:ext cx="6089103" cy="3920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produce(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 COMMENT </a:t>
            </a:r>
            <a:r>
              <a:rPr lang="en" altLang="zh-CN" b="1" dirty="0"/>
              <a:t>'</a:t>
            </a:r>
            <a:r>
              <a:rPr lang="zh-CN" altLang="en-US" b="1" dirty="0"/>
              <a:t>文章</a:t>
            </a:r>
            <a:r>
              <a:rPr lang="en" altLang="zh-CN" b="1" dirty="0"/>
              <a:t>id'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产品标题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comefrom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来源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pubdate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发布日期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thumbnail varchar</a:t>
            </a:r>
            <a:r>
              <a:rPr lang="en" altLang="zh-CN" dirty="0"/>
              <a:t>(100)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缩略图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keywords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关键字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description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描述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content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内容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posid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推荐位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1C0C21-A53D-C44C-95FE-03AFE19D9335}"/>
              </a:ext>
            </a:extLst>
          </p:cNvPr>
          <p:cNvSpPr/>
          <p:nvPr/>
        </p:nvSpPr>
        <p:spPr>
          <a:xfrm>
            <a:off x="1836826" y="1894712"/>
            <a:ext cx="9833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产品信息（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，产品标题，来源，发布日期，缩略图，关键字，描述，产品内容，是否推荐产品）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留言信息表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guestbook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67817" y="2622029"/>
            <a:ext cx="6930743" cy="3920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guestbook(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AUTO_INCREMENT,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‘</a:t>
            </a:r>
            <a:r>
              <a:rPr lang="zh-CN" altLang="en-US" b="1" dirty="0"/>
              <a:t>留言标题</a:t>
            </a:r>
            <a:r>
              <a:rPr lang="en-US" altLang="zh-CN" b="1" dirty="0"/>
              <a:t>’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pubdate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‘</a:t>
            </a:r>
            <a:r>
              <a:rPr lang="zh-CN" altLang="en-US" b="1" dirty="0"/>
              <a:t>留言时间</a:t>
            </a:r>
            <a:r>
              <a:rPr lang="en-US" altLang="zh-CN" b="1" dirty="0"/>
              <a:t>’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name varchar</a:t>
            </a:r>
            <a:r>
              <a:rPr lang="en" altLang="zh-CN" dirty="0"/>
              <a:t>(30)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‘</a:t>
            </a:r>
            <a:r>
              <a:rPr lang="zh-CN" altLang="en-US" b="1" dirty="0"/>
              <a:t>称呼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tel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手机号码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qq</a:t>
            </a:r>
            <a:r>
              <a:rPr lang="en" altLang="zh-CN" b="1" dirty="0"/>
              <a:t> varchar</a:t>
            </a:r>
            <a:r>
              <a:rPr lang="en" altLang="zh-CN" dirty="0"/>
              <a:t>(15) </a:t>
            </a:r>
            <a:r>
              <a:rPr lang="en" altLang="zh-CN" b="1" dirty="0"/>
              <a:t>CHARACTER SET </a:t>
            </a:r>
            <a:r>
              <a:rPr lang="en" altLang="zh-CN" dirty="0"/>
              <a:t>utf32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en" altLang="zh-CN" b="1" dirty="0" err="1"/>
              <a:t>qq</a:t>
            </a:r>
            <a:r>
              <a:rPr lang="en" altLang="zh-CN" b="1" dirty="0"/>
              <a:t>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email varchar</a:t>
            </a:r>
            <a:r>
              <a:rPr lang="en" altLang="zh-CN" dirty="0"/>
              <a:t>(30)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邮箱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content </a:t>
            </a:r>
            <a:r>
              <a:rPr lang="en" altLang="zh-CN" dirty="0"/>
              <a:t>text COMMENT </a:t>
            </a:r>
            <a:r>
              <a:rPr lang="en" altLang="zh-CN" b="1" dirty="0"/>
              <a:t>'</a:t>
            </a:r>
            <a:r>
              <a:rPr lang="zh-CN" altLang="en-US" b="1" dirty="0"/>
              <a:t>留言内容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deal varchar</a:t>
            </a:r>
            <a:r>
              <a:rPr lang="en" altLang="zh-CN" dirty="0"/>
              <a:t>(5) </a:t>
            </a:r>
            <a:r>
              <a:rPr lang="en" altLang="zh-CN" b="1" dirty="0"/>
              <a:t>DEFAULT '</a:t>
            </a:r>
            <a:r>
              <a:rPr lang="zh-CN" altLang="en-US" b="1" dirty="0"/>
              <a:t>否</a:t>
            </a:r>
            <a:r>
              <a:rPr lang="en-US" altLang="zh-CN" b="1" dirty="0"/>
              <a:t>' </a:t>
            </a:r>
            <a:r>
              <a:rPr lang="en" altLang="zh-CN" b="1" dirty="0"/>
              <a:t>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是否处理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54923F-6DFF-D84B-8455-887BB2B483BA}"/>
              </a:ext>
            </a:extLst>
          </p:cNvPr>
          <p:cNvSpPr/>
          <p:nvPr/>
        </p:nvSpPr>
        <p:spPr>
          <a:xfrm>
            <a:off x="1867817" y="1881481"/>
            <a:ext cx="971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留言信息（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，留言标题，留言日期，留言人，手机号码，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号码，电子邮箱，留言内容，是否处理）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客服信息表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47976" y="2505949"/>
            <a:ext cx="6158032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/>
              <a:t>CREATE TABLE </a:t>
            </a:r>
            <a:r>
              <a:rPr lang="en" altLang="zh-CN" dirty="0" err="1"/>
              <a:t>qq</a:t>
            </a:r>
            <a:r>
              <a:rPr lang="en" altLang="zh-CN" dirty="0"/>
              <a:t>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 </a:t>
            </a:r>
            <a:r>
              <a:rPr lang="en" altLang="zh-CN" dirty="0"/>
              <a:t>COMMENT </a:t>
            </a:r>
            <a:r>
              <a:rPr lang="en" altLang="zh-CN" b="1" dirty="0"/>
              <a:t>'id'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(30)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qqnum</a:t>
            </a:r>
            <a:r>
              <a:rPr lang="en" altLang="zh-CN" b="1" dirty="0"/>
              <a:t> varchar</a:t>
            </a:r>
            <a:r>
              <a:rPr lang="en" altLang="zh-CN" dirty="0"/>
              <a:t>(15)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'QQ</a:t>
            </a:r>
            <a:r>
              <a:rPr lang="zh-CN" altLang="en-US" b="1" dirty="0"/>
              <a:t>号码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truename</a:t>
            </a:r>
            <a:r>
              <a:rPr lang="en" altLang="zh-CN" b="1" dirty="0"/>
              <a:t>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客服姓名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417B3E-CA5A-CD43-A8B2-1D2D66AA8549}"/>
              </a:ext>
            </a:extLst>
          </p:cNvPr>
          <p:cNvSpPr/>
          <p:nvPr/>
        </p:nvSpPr>
        <p:spPr>
          <a:xfrm>
            <a:off x="1847976" y="1951264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客服信息（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，标题，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号码，客服姓名）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98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友情链接信息表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friend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数据库的实施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A6106-9E4A-BE4F-8690-EE5B04AA15F1}"/>
              </a:ext>
            </a:extLst>
          </p:cNvPr>
          <p:cNvSpPr txBox="1"/>
          <p:nvPr/>
        </p:nvSpPr>
        <p:spPr>
          <a:xfrm>
            <a:off x="1847977" y="2416739"/>
            <a:ext cx="5478359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/>
              <a:t>CREATE TABLE </a:t>
            </a:r>
            <a:r>
              <a:rPr lang="en" altLang="zh-CN" dirty="0"/>
              <a:t>friend(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id int</a:t>
            </a:r>
            <a:r>
              <a:rPr lang="en" altLang="zh-CN" dirty="0"/>
              <a:t>(11) </a:t>
            </a:r>
            <a:r>
              <a:rPr lang="en" altLang="zh-CN" b="1" dirty="0"/>
              <a:t>NOT NULL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b="1" dirty="0"/>
              <a:t>title varchar</a:t>
            </a:r>
            <a:r>
              <a:rPr lang="en" altLang="zh-CN" dirty="0"/>
              <a:t>(20)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标题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 err="1"/>
              <a:t>url</a:t>
            </a:r>
            <a:r>
              <a:rPr lang="en" altLang="zh-CN" b="1" dirty="0"/>
              <a:t> varchar</a:t>
            </a:r>
            <a:r>
              <a:rPr lang="en" altLang="zh-CN" dirty="0"/>
              <a:t>(50) </a:t>
            </a:r>
            <a:r>
              <a:rPr lang="en" altLang="zh-CN" b="1" dirty="0"/>
              <a:t>DEFAULT NULL </a:t>
            </a:r>
            <a:r>
              <a:rPr lang="en" altLang="zh-CN" dirty="0"/>
              <a:t>COMMENT </a:t>
            </a:r>
            <a:r>
              <a:rPr lang="en" altLang="zh-CN" b="1" dirty="0"/>
              <a:t>'</a:t>
            </a:r>
            <a:r>
              <a:rPr lang="zh-CN" altLang="en-US" b="1" dirty="0"/>
              <a:t>链接地址</a:t>
            </a:r>
            <a:r>
              <a:rPr lang="en-US" altLang="zh-CN" b="1" dirty="0"/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" altLang="zh-CN" b="1" dirty="0"/>
              <a:t>PRIMARY KEY</a:t>
            </a:r>
            <a:r>
              <a:rPr lang="en" altLang="zh-CN" dirty="0"/>
              <a:t>(</a:t>
            </a:r>
            <a:r>
              <a:rPr lang="en" altLang="zh-CN" b="1" dirty="0"/>
              <a:t>id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)ENGINE=</a:t>
            </a:r>
            <a:r>
              <a:rPr lang="en" altLang="zh-CN" dirty="0" err="1"/>
              <a:t>MyISAM</a:t>
            </a:r>
            <a:r>
              <a:rPr lang="en" altLang="zh-CN" dirty="0"/>
              <a:t> </a:t>
            </a:r>
            <a:r>
              <a:rPr lang="en" altLang="zh-CN" b="1" dirty="0"/>
              <a:t>DEFAULT </a:t>
            </a:r>
            <a:r>
              <a:rPr lang="en" altLang="zh-CN" dirty="0"/>
              <a:t>CHARSET=utf8;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90721D-70D0-7E47-9248-02C3608229A1}"/>
              </a:ext>
            </a:extLst>
          </p:cNvPr>
          <p:cNvSpPr/>
          <p:nvPr/>
        </p:nvSpPr>
        <p:spPr>
          <a:xfrm>
            <a:off x="1847977" y="1911436"/>
            <a:ext cx="4570482" cy="359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友情链接信息（</a:t>
            </a:r>
            <a:r>
              <a:rPr lang="zh-CN" altLang="en-US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记录</a:t>
            </a:r>
            <a:r>
              <a:rPr lang="en-US" altLang="zh-CN" u="sng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，标题，链接地址）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0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图的定义和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熟悉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图的结构要素；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掌握数据逻辑模型知识及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图的作图方法；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掌握数据表设计和如何在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数据库服务器上实施。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本次任务主要根据用户的功能需求，采用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方法分析网站数据逻辑结构并形成数据表，最后在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数据库服务器上实施。</a:t>
            </a:r>
            <a:endParaRPr lang="zh-CN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49165" y="1193165"/>
            <a:ext cx="7442835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子任务1：</a:t>
            </a:r>
            <a:r>
              <a:rPr lang="zh-CN" altLang="en-US" sz="2400" dirty="0"/>
              <a:t>数据库的</a:t>
            </a:r>
            <a:r>
              <a:rPr lang="en" altLang="zh-CN" sz="2400" dirty="0"/>
              <a:t>E-R</a:t>
            </a:r>
            <a:r>
              <a:rPr lang="zh-CN" altLang="en-US" sz="2400" dirty="0"/>
              <a:t>分析</a:t>
            </a:r>
            <a:endParaRPr lang="en-US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子任务2：</a:t>
            </a:r>
            <a:r>
              <a:rPr lang="zh-CN" altLang="en-US" sz="2400" dirty="0"/>
              <a:t>形成数据逻辑模型</a:t>
            </a:r>
            <a:endParaRPr lang="en-US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子任务3：</a:t>
            </a:r>
            <a:r>
              <a:rPr lang="zh-CN" altLang="en-US" sz="2400" dirty="0"/>
              <a:t>设计数据表</a:t>
            </a:r>
            <a:endParaRPr lang="en-US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子任务4：</a:t>
            </a:r>
            <a:r>
              <a:rPr lang="zh-CN" altLang="en-US" sz="2400" dirty="0"/>
              <a:t>数据库的实施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B8983-52B3-6944-9EF1-F0279DEC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5" y="1309688"/>
            <a:ext cx="2743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4755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确定网站数据实体集合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06248" y="2227997"/>
            <a:ext cx="739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浏览“关于我们” 、“新闻动态”、“产品信息”、“联系我们”信息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06247" y="28260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通过留言栏留言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06247" y="341790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QQ</a:t>
            </a:r>
            <a:r>
              <a:rPr lang="zh-CN" altLang="en-US" dirty="0"/>
              <a:t>在线客服进行咨询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37843" y="1726178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访问者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92292" y="3894998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网站管理员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06247" y="471557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通过网站入口进入网站后台，对网站信息进行管理，包括：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994168" y="52490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设置网站配置信息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99154" y="52542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管理员信息管理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18402" y="52542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单页面信息管理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92556" y="5790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友情链接管理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92556" y="5254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文章信息管理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218402" y="579026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QQ</a:t>
            </a:r>
            <a:r>
              <a:rPr lang="zh-CN" altLang="en-US" dirty="0"/>
              <a:t>客服管理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06247" y="5782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产品信息管理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199154" y="5790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焦点幻灯管理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1297167" y="1641676"/>
            <a:ext cx="1993111" cy="871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97166" y="3757299"/>
            <a:ext cx="2696496" cy="871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55751" y="5159136"/>
            <a:ext cx="1546297" cy="55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02443" y="5710099"/>
            <a:ext cx="1209909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18402" y="5171332"/>
            <a:ext cx="1261290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138329" y="5171332"/>
            <a:ext cx="1138902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952075" y="5708680"/>
            <a:ext cx="1138902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517224" y="2730403"/>
            <a:ext cx="573753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167006" y="5700871"/>
            <a:ext cx="1039146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138329" y="5708679"/>
            <a:ext cx="1138902" cy="532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42" grpId="0" animBg="1"/>
      <p:bldP spid="43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4755" cy="48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数据实体属性分析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访问者实体属性分析；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网站基本配置实体属性分析；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网站管理员实体属性分析；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焦点幻灯实体属性分析；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单页信息实体属性分析；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文章（新闻动态）实体属性分析；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产品信息实体属性分析；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留言信息实体属性分析；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客服信息实体属性分析；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友情链接信息实体属性分析。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访问者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AC4508-4716-0C42-BB78-E37FBD1D31D7}"/>
              </a:ext>
            </a:extLst>
          </p:cNvPr>
          <p:cNvSpPr/>
          <p:nvPr/>
        </p:nvSpPr>
        <p:spPr>
          <a:xfrm>
            <a:off x="1502410" y="23651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无须注册便可访问网站前台页面内容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因此不需要保存到数据库</a:t>
            </a:r>
          </a:p>
        </p:txBody>
      </p:sp>
    </p:spTree>
    <p:extLst>
      <p:ext uri="{BB962C8B-B14F-4D97-AF65-F5344CB8AC3E}">
        <p14:creationId xmlns:p14="http://schemas.microsoft.com/office/powerpoint/2010/main" val="23183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数据库的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E-R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0951" y="1486515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网站管理员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19" y="2132846"/>
            <a:ext cx="14994389" cy="63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1167</Words>
  <Application>Microsoft Macintosh PowerPoint</Application>
  <PresentationFormat>宽屏</PresentationFormat>
  <Paragraphs>135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wh</cp:lastModifiedBy>
  <cp:revision>64</cp:revision>
  <cp:lastPrinted>2019-09-24T12:23:37Z</cp:lastPrinted>
  <dcterms:created xsi:type="dcterms:W3CDTF">2017-06-04T12:04:00Z</dcterms:created>
  <dcterms:modified xsi:type="dcterms:W3CDTF">2019-09-24T12:35:39Z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