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99" name="扇形"/>
          <p:cNvSpPr/>
          <p:nvPr userDrawn="1"/>
        </p:nvSpPr>
        <p:spPr>
          <a:xfrm rot="5400000">
            <a:off x="11678285" y="-15240"/>
            <a:ext cx="541655" cy="541655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730" y="2394585"/>
            <a:ext cx="1010920" cy="1010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07560" y="2607945"/>
            <a:ext cx="4749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动态网站概述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1004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动态网站的开发流程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？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w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09550"/>
            <a:ext cx="790575" cy="904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10" y="1251585"/>
            <a:ext cx="10306050" cy="3470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4480" y="5326380"/>
            <a:ext cx="8869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/>
              <a:t>以下每个环节都是谁做的呢？</a:t>
            </a:r>
            <a:endParaRPr lang="zh-CN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1004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动态网站开发的基本原则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？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w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09550"/>
            <a:ext cx="790575" cy="904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8760" y="1379220"/>
            <a:ext cx="101041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 smtClean="0">
                <a:sym typeface="+mn-ea"/>
              </a:rPr>
              <a:t>以客户为中心；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与时俱</a:t>
            </a:r>
            <a:r>
              <a:rPr lang="zh-CN" altLang="en-US" sz="2400" dirty="0" smtClean="0">
                <a:sym typeface="+mn-ea"/>
              </a:rPr>
              <a:t>进；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 smtClean="0">
                <a:sym typeface="+mn-ea"/>
              </a:rPr>
              <a:t>严谨务实；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 smtClean="0">
                <a:sym typeface="+mn-ea"/>
              </a:rPr>
              <a:t>知己知彼；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 smtClean="0">
                <a:sym typeface="+mn-ea"/>
              </a:rPr>
              <a:t>把握细节</a:t>
            </a:r>
            <a:endParaRPr lang="en-US" altLang="zh-CN" sz="2400" dirty="0" smtClean="0">
              <a:sym typeface="+mn-ea"/>
            </a:endParaRPr>
          </a:p>
          <a:p>
            <a:pPr marL="342900" indent="-342900">
              <a:lnSpc>
                <a:spcPct val="150000"/>
              </a:lnSpc>
            </a:pPr>
            <a:endParaRPr lang="zh-CN" altLang="en-US" sz="2400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/>
              <a:t>(</a:t>
            </a:r>
            <a:r>
              <a:rPr lang="zh-CN" altLang="en-US" sz="2400"/>
              <a:t>谈一谈为什么？</a:t>
            </a:r>
            <a:r>
              <a:rPr lang="en-US" altLang="zh-CN" sz="2400"/>
              <a:t>)</a:t>
            </a:r>
            <a:endParaRPr lang="en-US" altLang="zh-CN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1004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网站开发技术简介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？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w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09550"/>
            <a:ext cx="790575" cy="904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8760" y="1379220"/>
            <a:ext cx="101041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PHP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ASP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ASP.NET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JSP</a:t>
            </a:r>
            <a:endParaRPr lang="en-US" altLang="zh-CN" sz="2400"/>
          </a:p>
        </p:txBody>
      </p:sp>
      <p:pic>
        <p:nvPicPr>
          <p:cNvPr id="2" name="图片 1" descr="ph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60" y="1379220"/>
            <a:ext cx="1219200" cy="1219200"/>
          </a:xfrm>
          <a:prstGeom prst="rect">
            <a:avLst/>
          </a:prstGeom>
        </p:spPr>
      </p:pic>
      <p:pic>
        <p:nvPicPr>
          <p:cNvPr id="3" name="图片 2" descr="as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60" y="2842260"/>
            <a:ext cx="1173480" cy="1173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0" y="4516755"/>
            <a:ext cx="2733040" cy="1543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3512820"/>
            <a:ext cx="146685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>
            <a:off x="4063365" y="3405505"/>
            <a:ext cx="4912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>
            <a:off x="-30480" y="3954780"/>
            <a:ext cx="11247120" cy="2895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>
            <a:off x="8009890" y="-38100"/>
            <a:ext cx="4240530" cy="2162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56660" y="2350135"/>
            <a:ext cx="5074920" cy="8299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altLang="zh-CN" sz="4800" b="1">
                <a:latin typeface="Arial Black" panose="020B0A04020102020204" charset="0"/>
                <a:ea typeface="微软雅黑" panose="020B0503020204020204" charset="-122"/>
              </a:rPr>
              <a:t>THANK  YOU !</a:t>
            </a:r>
            <a:endParaRPr lang="en-US" altLang="zh-CN" sz="4800" b="1">
              <a:latin typeface="Arial Black" panose="020B0A0402010202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能力目标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能够熟悉运用动态网站相关知识与客户进行业务沟通交流，培养学生网站建设行业的业务能力；</a:t>
            </a:r>
            <a:endParaRPr lang="zh-CN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掌握网站建设行业网站开发概况及工作过程，培养学生形成工程化的思维习惯。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bil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443865"/>
            <a:ext cx="685800" cy="68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3355" y="525780"/>
            <a:ext cx="227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知识目标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了解什么是动态网站；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了解建立动态网站的目的；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熟悉建立动态网站的流程；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了解建立动态网站的原则；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了解建立动态网站的技术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870839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dirty="0" smtClean="0">
                <a:sym typeface="+mn-ea"/>
              </a:rPr>
              <a:t>    </a:t>
            </a:r>
            <a:r>
              <a:rPr lang="zh-CN" altLang="en-US" sz="2800" dirty="0" smtClean="0">
                <a:sym typeface="+mn-ea"/>
              </a:rPr>
              <a:t>本次任务是在了解建立网站的目的、原则、技术的基础上，分析目前网站建设行业的动态和掌握建立动态网站的流程，同时根据编者提供的获取网站订单的途径进行实践。</a:t>
            </a:r>
            <a:endParaRPr lang="zh-CN" altLang="en-US" sz="2800" dirty="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zh-CN" altLang="en-US" sz="2800"/>
          </a:p>
        </p:txBody>
      </p:sp>
      <p:pic>
        <p:nvPicPr>
          <p:cNvPr id="4" name="图片 3" descr="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380365"/>
            <a:ext cx="812800" cy="81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任务描述/</a:t>
            </a:r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任务书</a:t>
            </a:r>
            <a:endParaRPr lang="zh-CN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5" y="1428115"/>
            <a:ext cx="4250055" cy="49822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36870" y="1333500"/>
            <a:ext cx="62337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/>
              <a:t>子任务1：</a:t>
            </a:r>
            <a:r>
              <a:rPr lang="zh-CN" altLang="en-US" sz="2400"/>
              <a:t>要求结合实际，写出建立动态网站的目的（不局限于教材8点）。（20分）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 b="1"/>
              <a:t>子任务2：</a:t>
            </a:r>
            <a:r>
              <a:rPr lang="zh-CN" altLang="en-US" sz="2400"/>
              <a:t>结合教材，讨论网站开发的流程，并详细描述每个环节情况。（30分）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 b="1"/>
              <a:t>子任务3：</a:t>
            </a:r>
            <a:r>
              <a:rPr lang="zh-CN" altLang="en-US" sz="2400"/>
              <a:t>根据教材中所给出的获取网站建设业务的途径，亲自实践，并在下表中写出实践情况及体会。（要求有图有真相）（50分）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1006411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 smtClean="0">
                <a:sym typeface="+mn-ea"/>
              </a:rPr>
              <a:t>        </a:t>
            </a:r>
            <a:r>
              <a:rPr lang="zh-CN" altLang="en-US" sz="2000" dirty="0" smtClean="0">
                <a:sym typeface="+mn-ea"/>
              </a:rPr>
              <a:t>小李是刚入职问道茶具有限公司的营销人员，他的主要工作是开拓本公司茶具销售业务，于是小李开始思考如何推广公司产品。小李灵光一闪，想到了一个好主意：现在互联网这么发达，为什么不做一个公司动态网站呢？这样就可以把产品相关图文信息放到网上去宣传推广了。于是，小李把自己的想法和公司领导做了交流，得到了公司领导的肯定，在朋友的介绍下找到了你，而你目前正是某网络科技有限公司的业务经理，此时，一个网站建设的订单就产生了。</a:t>
            </a:r>
            <a:endParaRPr lang="zh-CN" altLang="en-US" sz="2000" dirty="0" smtClean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 smtClean="0">
                <a:sym typeface="+mn-ea"/>
              </a:rPr>
              <a:t>         经过和小李多次沟通了解到，小李希望访问者能在网站上了解到</a:t>
            </a:r>
            <a:r>
              <a:rPr lang="zh-CN" altLang="en-US" sz="2000" b="1" dirty="0" smtClean="0">
                <a:sym typeface="+mn-ea"/>
              </a:rPr>
              <a:t>公司的发展情况</a:t>
            </a:r>
            <a:r>
              <a:rPr lang="zh-CN" altLang="en-US" sz="2000" dirty="0" smtClean="0">
                <a:sym typeface="+mn-ea"/>
              </a:rPr>
              <a:t>，能看到</a:t>
            </a:r>
            <a:r>
              <a:rPr lang="zh-CN" altLang="en-US" sz="2000" b="1" dirty="0" smtClean="0">
                <a:sym typeface="+mn-ea"/>
              </a:rPr>
              <a:t>产品</a:t>
            </a:r>
            <a:r>
              <a:rPr lang="zh-CN" altLang="en-US" sz="2000" dirty="0" smtClean="0">
                <a:sym typeface="+mn-ea"/>
              </a:rPr>
              <a:t>详细的图文介绍和公司</a:t>
            </a:r>
            <a:r>
              <a:rPr lang="zh-CN" altLang="en-US" sz="2000" b="1" dirty="0" smtClean="0">
                <a:sym typeface="+mn-ea"/>
              </a:rPr>
              <a:t>新闻动态</a:t>
            </a:r>
            <a:r>
              <a:rPr lang="zh-CN" altLang="en-US" sz="2000" dirty="0" smtClean="0">
                <a:sym typeface="+mn-ea"/>
              </a:rPr>
              <a:t>，另外，还需具有</a:t>
            </a:r>
            <a:r>
              <a:rPr lang="zh-CN" altLang="en-US" sz="2000" b="1" dirty="0" smtClean="0">
                <a:sym typeface="+mn-ea"/>
              </a:rPr>
              <a:t>访问留言</a:t>
            </a:r>
            <a:r>
              <a:rPr lang="zh-CN" altLang="en-US" sz="2000" dirty="0" smtClean="0">
                <a:sym typeface="+mn-ea"/>
              </a:rPr>
              <a:t>，</a:t>
            </a:r>
            <a:r>
              <a:rPr lang="zh-CN" altLang="en-US" sz="2000" b="1" dirty="0" smtClean="0">
                <a:sym typeface="+mn-ea"/>
              </a:rPr>
              <a:t>在线QQ咨询</a:t>
            </a:r>
            <a:r>
              <a:rPr lang="zh-CN" altLang="en-US" sz="2000" dirty="0" smtClean="0">
                <a:sym typeface="+mn-ea"/>
              </a:rPr>
              <a:t>，查看</a:t>
            </a:r>
            <a:r>
              <a:rPr lang="zh-CN" altLang="en-US" sz="2000" b="1" dirty="0" smtClean="0">
                <a:sym typeface="+mn-ea"/>
              </a:rPr>
              <a:t>联系方式</a:t>
            </a:r>
            <a:r>
              <a:rPr lang="zh-CN" altLang="en-US" sz="2000" dirty="0" smtClean="0">
                <a:sym typeface="+mn-ea"/>
              </a:rPr>
              <a:t>等功能以加强与访问者的互动，发掘潜在的客户，同时希望在网站的底部有</a:t>
            </a:r>
            <a:r>
              <a:rPr lang="zh-CN" altLang="en-US" sz="2000" b="1" dirty="0" smtClean="0">
                <a:sym typeface="+mn-ea"/>
              </a:rPr>
              <a:t>友情链接</a:t>
            </a:r>
            <a:r>
              <a:rPr lang="zh-CN" altLang="en-US" sz="2000" dirty="0" smtClean="0">
                <a:sym typeface="+mn-ea"/>
              </a:rPr>
              <a:t>一栏，这样有利于网站的推广与优化。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331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情境导入</a:t>
            </a:r>
            <a:endParaRPr lang="zh-CN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504825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02410" y="1552575"/>
            <a:ext cx="100641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1.什么是动态网站？</a:t>
            </a:r>
            <a:endParaRPr lang="zh-CN" altLang="en-US" sz="240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2.建立动态网站有什么目的？</a:t>
            </a:r>
            <a:endParaRPr lang="zh-CN" altLang="en-US" sz="240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3.建立动态网站的流程是怎样的？</a:t>
            </a:r>
            <a:endParaRPr lang="zh-CN" altLang="en-US" sz="240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4.建立动态网站有什么原则？</a:t>
            </a:r>
            <a:endParaRPr lang="zh-CN" altLang="en-US" sz="240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/>
              <a:t>5.建立动态网站的技术有哪些？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517650" y="592455"/>
            <a:ext cx="1004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讨论（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组</a:t>
            </a:r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w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09550"/>
            <a:ext cx="79057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1004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什么是动态网站？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w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09550"/>
            <a:ext cx="790575" cy="9048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54480" y="1333500"/>
            <a:ext cx="7589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 smtClean="0">
                <a:sym typeface="+mn-ea"/>
              </a:rPr>
              <a:t>        </a:t>
            </a:r>
            <a:r>
              <a:rPr lang="zh-CN" altLang="en-US" sz="2400" dirty="0" smtClean="0">
                <a:sym typeface="+mn-ea"/>
              </a:rPr>
              <a:t>动态网站是由动态网页所构成的。所谓动态网页，是指与静态网页相对的一种网页编程技术。</a:t>
            </a:r>
            <a:endParaRPr lang="zh-CN" altLang="en-US" sz="2400" dirty="0" smtClean="0">
              <a:sym typeface="+mn-ea"/>
            </a:endParaRPr>
          </a:p>
        </p:txBody>
      </p:sp>
      <p:pic>
        <p:nvPicPr>
          <p:cNvPr id="3" name="图片 2" descr="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3086100"/>
            <a:ext cx="685800" cy="685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82240" y="3086100"/>
            <a:ext cx="7193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/>
              <a:t>1 </a:t>
            </a:r>
            <a:r>
              <a:rPr lang="zh-CN" altLang="zh-CN" sz="2000"/>
              <a:t>网页上有动画，这是动态网站？</a:t>
            </a:r>
            <a:endParaRPr lang="zh-CN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2 </a:t>
            </a:r>
            <a:r>
              <a:rPr lang="zh-CN" altLang="en-US" sz="2000"/>
              <a:t>这是动态网站吗？（</a:t>
            </a:r>
            <a:r>
              <a:rPr lang="en-US" altLang="zh-CN" sz="2000"/>
              <a:t>test.php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70" y="4403090"/>
            <a:ext cx="275971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1502410" y="1098550"/>
            <a:ext cx="1016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650" y="592455"/>
            <a:ext cx="1004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建立动态网站的作用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？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w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09550"/>
            <a:ext cx="790575" cy="904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8760" y="1379220"/>
            <a:ext cx="101041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ym typeface="+mn-ea"/>
              </a:rPr>
              <a:t>提高行业竞争力；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ym typeface="+mn-ea"/>
              </a:rPr>
              <a:t>树立企业形象；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ym typeface="+mn-ea"/>
              </a:rPr>
              <a:t>发布商业信息；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ym typeface="+mn-ea"/>
              </a:rPr>
              <a:t>推广宣传产品；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ym typeface="+mn-ea"/>
              </a:rPr>
              <a:t>回答用户疑问；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ym typeface="+mn-ea"/>
              </a:rPr>
              <a:t>提供便捷咨询服务；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ym typeface="+mn-ea"/>
              </a:rPr>
              <a:t>发布公司新闻动态；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ym typeface="+mn-ea"/>
              </a:rPr>
              <a:t>收集客户反馈信息等。</a:t>
            </a:r>
            <a:endParaRPr lang="zh-CN" altLang="en-US" sz="2400" dirty="0" smtClean="0"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(</a:t>
            </a:r>
            <a:r>
              <a:rPr lang="zh-CN" altLang="en-US" sz="2400">
                <a:solidFill>
                  <a:srgbClr val="FF0000"/>
                </a:solidFill>
              </a:rPr>
              <a:t>还有其它的吗？</a:t>
            </a:r>
            <a:r>
              <a:rPr lang="en-US" altLang="zh-CN" sz="2400"/>
              <a:t>)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WPS 演示</Application>
  <PresentationFormat>宽屏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Times New Roman</vt:lpstr>
      <vt:lpstr>Wingdings</vt:lpstr>
      <vt:lpstr>Arial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2017-06-04T12:04:35Z</dcterms:created>
  <dcterms:modified xsi:type="dcterms:W3CDTF">2017-06-04T13:07:57Z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