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0" r:id="rId8"/>
    <p:sldId id="271" r:id="rId9"/>
    <p:sldId id="269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9" name="扇形"/>
          <p:cNvSpPr/>
          <p:nvPr userDrawn="1"/>
        </p:nvSpPr>
        <p:spPr>
          <a:xfrm rot="5400000">
            <a:off x="11678285" y="-15240"/>
            <a:ext cx="541655" cy="541655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30" y="2394585"/>
            <a:ext cx="1010920" cy="1010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07560" y="2607945"/>
            <a:ext cx="47491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</a:rPr>
              <a:t>2  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需求分析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063365" y="3405505"/>
            <a:ext cx="4912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角三角形 9"/>
          <p:cNvSpPr/>
          <p:nvPr/>
        </p:nvSpPr>
        <p:spPr>
          <a:xfrm>
            <a:off x="-30480" y="3954780"/>
            <a:ext cx="11247120" cy="28956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0800000">
            <a:off x="8009890" y="-38100"/>
            <a:ext cx="4240530" cy="216217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bil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" y="443865"/>
            <a:ext cx="685800" cy="68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3355" y="525780"/>
            <a:ext cx="2277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能力目标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552575"/>
            <a:ext cx="870839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800" dirty="0" smtClean="0">
                <a:sym typeface="+mn-ea"/>
              </a:rPr>
              <a:t>能够熟练运用功能结构图表达项目的功能组织关系</a:t>
            </a:r>
            <a:endParaRPr lang="zh-CN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800" dirty="0" smtClean="0">
                <a:sym typeface="+mn-ea"/>
              </a:rPr>
              <a:t>够通过用例图描述“用户、需求、系统功能单元”之间的关系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800" dirty="0" smtClean="0">
                <a:sym typeface="+mn-ea"/>
              </a:rPr>
              <a:t>学会运用功能结构图、用例图做需求分析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bil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" y="443865"/>
            <a:ext cx="685800" cy="68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3355" y="525780"/>
            <a:ext cx="2277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知识目标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552575"/>
            <a:ext cx="870839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800" dirty="0" smtClean="0">
                <a:sym typeface="+mn-ea"/>
              </a:rPr>
              <a:t>了解功能结构图的定义及作用；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800" dirty="0" smtClean="0">
                <a:sym typeface="+mn-ea"/>
              </a:rPr>
              <a:t>掌握功能结构图的画法；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800" dirty="0" smtClean="0">
                <a:sym typeface="+mn-ea"/>
              </a:rPr>
              <a:t>了解用例图的定义及作用；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800" dirty="0" smtClean="0">
                <a:sym typeface="+mn-ea"/>
              </a:rPr>
              <a:t>掌握用例图的元素及用例之间的关系；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800" dirty="0" smtClean="0">
                <a:sym typeface="+mn-ea"/>
              </a:rPr>
              <a:t>掌握用例图的画法。</a:t>
            </a:r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552575"/>
            <a:ext cx="870839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800" dirty="0" smtClean="0">
                <a:sym typeface="+mn-ea"/>
              </a:rPr>
              <a:t>    </a:t>
            </a:r>
            <a:r>
              <a:rPr lang="zh-CN" altLang="en-US" sz="2800" dirty="0" smtClean="0">
                <a:sym typeface="+mn-ea"/>
              </a:rPr>
              <a:t>本任务主要是根据工作任务</a:t>
            </a:r>
            <a:r>
              <a:rPr lang="en-US" altLang="zh-CN" sz="2800" dirty="0" smtClean="0">
                <a:sym typeface="+mn-ea"/>
              </a:rPr>
              <a:t>1</a:t>
            </a:r>
            <a:r>
              <a:rPr lang="zh-CN" altLang="en-US" sz="2800" dirty="0" smtClean="0">
                <a:sym typeface="+mn-ea"/>
              </a:rPr>
              <a:t>的情景描述，从功能结构和用例模型对网站进行需求分析，并形成问道茶具有限公司网站的功能结构图和用例模图。（从软件工程的角度，需求分析阶段的结果是用户需求 说明书）</a:t>
            </a:r>
            <a:endParaRPr lang="zh-CN" altLang="en-US" sz="2800" dirty="0"/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zh-CN" altLang="en-US" sz="2800"/>
          </a:p>
        </p:txBody>
      </p:sp>
      <p:pic>
        <p:nvPicPr>
          <p:cNvPr id="4" name="图片 3" descr="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" y="380365"/>
            <a:ext cx="812800" cy="812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7650" y="592455"/>
            <a:ext cx="3319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任务描述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" y="380365"/>
            <a:ext cx="812800" cy="812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7650" y="592455"/>
            <a:ext cx="3319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任务描述/</a:t>
            </a:r>
            <a:r>
              <a:rPr lang="zh-CN" altLang="zh-CN" sz="2800" b="1">
                <a:latin typeface="微软雅黑" panose="020B0503020204020204" charset="-122"/>
                <a:ea typeface="微软雅黑" panose="020B0503020204020204" charset="-122"/>
              </a:rPr>
              <a:t>任务书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36870" y="1333500"/>
            <a:ext cx="623379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/>
              <a:t>子任务1：</a:t>
            </a:r>
            <a:r>
              <a:rPr lang="zh-CN" altLang="en-US" sz="2400"/>
              <a:t>结合教材P13~16的知识点讲解及教材任务1的情境导入，学习功能结构图知识，并画出“问道茶具有限公司”网站的功能结构图。（30分）</a:t>
            </a:r>
          </a:p>
          <a:p>
            <a:pPr>
              <a:lnSpc>
                <a:spcPct val="150000"/>
              </a:lnSpc>
            </a:pP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 b="1"/>
              <a:t>子任务2：</a:t>
            </a:r>
            <a:r>
              <a:rPr lang="zh-CN" altLang="en-US" sz="2400"/>
              <a:t>结合教材P13~16的知识点讲解及教材任务1的情境导入，学习用例图知识，并画出“问道茶具有限公司”网站的用例图。（70分）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355" y="1193165"/>
            <a:ext cx="3799840" cy="52666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351915"/>
            <a:ext cx="613219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dirty="0" smtClean="0">
                <a:sym typeface="+mn-ea"/>
              </a:rPr>
              <a:t>网站分为两部分：网站前台和网站后台</a:t>
            </a:r>
            <a:endParaRPr lang="en-US" altLang="zh-CN" sz="2200" dirty="0" smtClean="0"/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dirty="0" smtClean="0">
                <a:sym typeface="+mn-ea"/>
              </a:rPr>
              <a:t>网站前台首先展现的是网站的首页。首页呈现的信息包括焦点幻灯图片、关于我们、新闻动态、产品展示、友情链接、给我留言和联系我们等。</a:t>
            </a:r>
            <a:endParaRPr lang="en-US" altLang="zh-CN" sz="2200" dirty="0" smtClean="0"/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dirty="0" smtClean="0">
                <a:sym typeface="+mn-ea"/>
              </a:rPr>
              <a:t>网站后台主要包括以下模块：登录验证、基本配置、管理员管理、单页管理、文章管理、产品管理、留言管理、焦点幻灯片管理、</a:t>
            </a:r>
            <a:r>
              <a:rPr lang="en-US" altLang="zh-CN" sz="2200" dirty="0" smtClean="0">
                <a:sym typeface="+mn-ea"/>
              </a:rPr>
              <a:t>QQ</a:t>
            </a:r>
            <a:r>
              <a:rPr lang="zh-CN" altLang="en-US" sz="2200" dirty="0" smtClean="0">
                <a:sym typeface="+mn-ea"/>
              </a:rPr>
              <a:t>客服管理、友情管理以及退出系统等。</a:t>
            </a:r>
            <a:endParaRPr lang="zh-CN" altLang="en-US" sz="2200"/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3319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从功能结构分析</a:t>
            </a: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pic>
        <p:nvPicPr>
          <p:cNvPr id="183" name="图片 18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14373" y="1260158"/>
            <a:ext cx="2722245" cy="52724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17650" y="592455"/>
            <a:ext cx="5863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从用例模型角度分析</a:t>
            </a: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08760" y="1363980"/>
            <a:ext cx="1013460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/>
              <a:t>        </a:t>
            </a:r>
            <a:r>
              <a:rPr lang="zh-CN" altLang="en-US" sz="2200"/>
              <a:t>从网站的应用得知，网站的参与者有</a:t>
            </a:r>
            <a:r>
              <a:rPr lang="zh-CN" altLang="en-US" sz="2200">
                <a:solidFill>
                  <a:schemeClr val="tx1"/>
                </a:solidFill>
              </a:rPr>
              <a:t>网站</a:t>
            </a:r>
            <a:r>
              <a:rPr lang="zh-CN" altLang="en-US" sz="2200" b="1">
                <a:solidFill>
                  <a:srgbClr val="FF0000"/>
                </a:solidFill>
              </a:rPr>
              <a:t>访问者</a:t>
            </a:r>
            <a:r>
              <a:rPr lang="zh-CN" altLang="en-US" sz="2200"/>
              <a:t>和网站后台</a:t>
            </a:r>
            <a:r>
              <a:rPr lang="zh-CN" altLang="en-US" sz="2200" b="1">
                <a:solidFill>
                  <a:srgbClr val="FF0000"/>
                </a:solidFill>
              </a:rPr>
              <a:t>管理员</a:t>
            </a:r>
            <a:r>
              <a:rPr lang="zh-CN" altLang="en-US" sz="2200"/>
              <a:t>两种类型的用户，以下将从用户的角度来分析其与需求、系统功能单元之间的关系。</a:t>
            </a:r>
          </a:p>
          <a:p>
            <a:pPr>
              <a:lnSpc>
                <a:spcPct val="150000"/>
              </a:lnSpc>
            </a:pPr>
            <a:r>
              <a:rPr lang="zh-CN" altLang="en-US" sz="2200" b="1"/>
              <a:t>网站访问者</a:t>
            </a:r>
          </a:p>
          <a:p>
            <a:pPr>
              <a:lnSpc>
                <a:spcPct val="150000"/>
              </a:lnSpc>
            </a:pPr>
            <a:r>
              <a:rPr lang="zh-CN" altLang="en-US" sz="2200"/>
              <a:t>访问者打开公司网站后，可以浏览关于我们、新闻动态、产品信息、联系我们等栏目信息；可以单击友情链接；可以通过留言栏目填写留言信息；可以通过QQ在线客服咨询公司客服人员等。</a:t>
            </a:r>
          </a:p>
          <a:p>
            <a:pPr>
              <a:lnSpc>
                <a:spcPct val="150000"/>
              </a:lnSpc>
            </a:pPr>
            <a:r>
              <a:rPr lang="zh-CN" altLang="en-US" sz="2200" b="1"/>
              <a:t>网站管理员</a:t>
            </a:r>
          </a:p>
          <a:p>
            <a:pPr>
              <a:lnSpc>
                <a:spcPct val="150000"/>
              </a:lnSpc>
            </a:pPr>
            <a:r>
              <a:rPr lang="zh-CN" altLang="en-US" sz="2200"/>
              <a:t>网站管理员登录网站后台后，可以配置网站的基本信息、管理网站管理员信息、管理单页面信息、管理文章（新闻动态）信息、管理产品信息、查看及处理留言信息、管理焦点幻灯信息、管理QQ客服信息、管理友情链接信息、退出网站后台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17650" y="592455"/>
            <a:ext cx="5863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从用例模型角度分析</a:t>
            </a: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pic>
        <p:nvPicPr>
          <p:cNvPr id="101" name="图片 1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10" y="1113790"/>
            <a:ext cx="5563235" cy="57511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140" y="1444625"/>
            <a:ext cx="4961890" cy="41522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063365" y="3405505"/>
            <a:ext cx="4912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角三角形 9"/>
          <p:cNvSpPr/>
          <p:nvPr/>
        </p:nvSpPr>
        <p:spPr>
          <a:xfrm>
            <a:off x="-30480" y="3954780"/>
            <a:ext cx="11247120" cy="28956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0800000">
            <a:off x="8009890" y="-38100"/>
            <a:ext cx="4240530" cy="216217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56660" y="2350135"/>
            <a:ext cx="5074920" cy="82994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4800" b="1">
                <a:latin typeface="Arial Black" panose="020B0A04020102020204" charset="0"/>
                <a:ea typeface="微软雅黑" panose="020B0503020204020204" charset="-122"/>
              </a:rPr>
              <a:t>THANK  YOU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814</Words>
  <Application>Microsoft Office PowerPoint</Application>
  <PresentationFormat>自定义</PresentationFormat>
  <Paragraphs>29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</cp:lastModifiedBy>
  <cp:revision>11</cp:revision>
  <dcterms:created xsi:type="dcterms:W3CDTF">2017-06-04T12:04:00Z</dcterms:created>
  <dcterms:modified xsi:type="dcterms:W3CDTF">2019-06-26T08:30:00Z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