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62" r:id="rId7"/>
    <p:sldId id="264" r:id="rId8"/>
    <p:sldId id="272" r:id="rId9"/>
    <p:sldId id="265" r:id="rId10"/>
    <p:sldId id="266" r:id="rId11"/>
    <p:sldId id="267" r:id="rId12"/>
    <p:sldId id="268" r:id="rId13"/>
    <p:sldId id="269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2394585"/>
            <a:ext cx="1010920" cy="101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6079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动态网站概述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动态网站的开发流程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10" y="1251585"/>
            <a:ext cx="10306050" cy="3470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4480" y="5326380"/>
            <a:ext cx="8869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/>
              <a:t>以下每个环节都是谁做的呢？</a:t>
            </a:r>
          </a:p>
        </p:txBody>
      </p:sp>
    </p:spTree>
    <p:extLst>
      <p:ext uri="{BB962C8B-B14F-4D97-AF65-F5344CB8AC3E}">
        <p14:creationId xmlns:p14="http://schemas.microsoft.com/office/powerpoint/2010/main" val="44319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动态网站开发的基本原则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8760" y="1379220"/>
            <a:ext cx="101041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以客户为中心；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与时俱进；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严谨务实；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知己知彼；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把握细节</a:t>
            </a:r>
            <a:endParaRPr lang="en-US" altLang="zh-CN" sz="2400" dirty="0">
              <a:sym typeface="+mn-ea"/>
            </a:endParaRPr>
          </a:p>
          <a:p>
            <a:pPr marL="342900" indent="-342900"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/>
              <a:t>(</a:t>
            </a:r>
            <a:r>
              <a:rPr lang="zh-CN" altLang="en-US" sz="2400"/>
              <a:t>谈一谈为什么？</a:t>
            </a:r>
            <a:r>
              <a:rPr lang="en-US" altLang="zh-CN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56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网站开发技术简介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8760" y="1379220"/>
            <a:ext cx="101041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ASP.NET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JSP</a:t>
            </a:r>
            <a:endParaRPr lang="en-US" altLang="zh-CN" sz="2400"/>
          </a:p>
        </p:txBody>
      </p:sp>
      <p:pic>
        <p:nvPicPr>
          <p:cNvPr id="2" name="图片 1" descr="p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60" y="1379220"/>
            <a:ext cx="1219200" cy="1219200"/>
          </a:xfrm>
          <a:prstGeom prst="rect">
            <a:avLst/>
          </a:prstGeom>
        </p:spPr>
      </p:pic>
      <p:pic>
        <p:nvPicPr>
          <p:cNvPr id="3" name="图片 2" descr="as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0" y="2842260"/>
            <a:ext cx="1173480" cy="1173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4516755"/>
            <a:ext cx="2733040" cy="1543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3512820"/>
            <a:ext cx="14668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9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4" y="525780"/>
            <a:ext cx="565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前端开发职业技能等级证书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43E3273-CD8F-C348-9D06-820D1E9BAEA9}"/>
              </a:ext>
            </a:extLst>
          </p:cNvPr>
          <p:cNvSpPr txBox="1"/>
          <p:nvPr/>
        </p:nvSpPr>
        <p:spPr>
          <a:xfrm>
            <a:off x="1042484" y="1407149"/>
            <a:ext cx="10627546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n"/>
            </a:pPr>
            <a:r>
              <a:rPr kumimoji="1" lang="zh-CN" altLang="en-US" sz="2400" dirty="0"/>
              <a:t>名称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前端开发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n"/>
            </a:pPr>
            <a:r>
              <a:rPr kumimoji="1" lang="zh-CN" altLang="en-US" sz="2400" dirty="0"/>
              <a:t>职业技能定义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</a:t>
            </a:r>
            <a:r>
              <a:rPr kumimoji="1" lang="zh-CN" altLang="en-US" sz="2000" dirty="0"/>
              <a:t>利用</a:t>
            </a:r>
            <a:r>
              <a:rPr kumimoji="1" lang="en-US" altLang="zh-CN" sz="2000" dirty="0"/>
              <a:t>HTML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CSS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JavaScript</a:t>
            </a:r>
            <a:r>
              <a:rPr kumimoji="1" lang="zh-CN" altLang="en-US" sz="2000" dirty="0"/>
              <a:t>、网站开发框架等专业知识、方法和工具将产品</a:t>
            </a:r>
            <a:r>
              <a:rPr kumimoji="1" lang="en-US" altLang="zh-CN" sz="2000" dirty="0"/>
              <a:t>UI</a:t>
            </a:r>
            <a:r>
              <a:rPr kumimoji="1" lang="zh-CN" altLang="en-US" sz="2000" dirty="0"/>
              <a:t>设计稿实现成网站的技能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n"/>
            </a:pPr>
            <a:r>
              <a:rPr kumimoji="1" lang="zh-CN" altLang="en-US" sz="2400" dirty="0"/>
              <a:t>考核方式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  闭卷、上机考试。理论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实操（各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合格）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  理论：</a:t>
            </a:r>
            <a:r>
              <a:rPr kumimoji="1" lang="en-US" altLang="zh-CN" sz="2000" dirty="0"/>
              <a:t>100</a:t>
            </a:r>
            <a:r>
              <a:rPr kumimoji="1" lang="zh-CN" altLang="en-US" sz="2000" dirty="0"/>
              <a:t>分，</a:t>
            </a:r>
            <a:r>
              <a:rPr kumimoji="1" lang="en-US" altLang="zh-CN" sz="2000" dirty="0"/>
              <a:t>30</a:t>
            </a:r>
            <a:r>
              <a:rPr kumimoji="1" lang="zh-CN" altLang="en-US" sz="2000" dirty="0"/>
              <a:t>道单选</a:t>
            </a:r>
            <a:r>
              <a:rPr kumimoji="1" lang="en-US" altLang="zh-CN" sz="2000" dirty="0"/>
              <a:t>+15</a:t>
            </a:r>
            <a:r>
              <a:rPr kumimoji="1" lang="zh-CN" altLang="en-US" sz="2000" dirty="0"/>
              <a:t>道多选</a:t>
            </a:r>
            <a:r>
              <a:rPr kumimoji="1" lang="en-US" altLang="zh-CN" sz="2000" dirty="0"/>
              <a:t>+5</a:t>
            </a:r>
            <a:r>
              <a:rPr kumimoji="1" lang="zh-CN" altLang="en-US" sz="2000" dirty="0"/>
              <a:t>道判断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  实操：</a:t>
            </a:r>
            <a:r>
              <a:rPr kumimoji="1" lang="en-US" altLang="zh-CN" sz="2000" dirty="0"/>
              <a:t>3-5</a:t>
            </a:r>
            <a:r>
              <a:rPr kumimoji="1" lang="zh-CN" altLang="en-US" sz="2000" dirty="0"/>
              <a:t>道实践性试题（案例分析、软件代码编码或网页效果呈现）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5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4" y="525780"/>
            <a:ext cx="565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前端开发职业技能等级证书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43E3273-CD8F-C348-9D06-820D1E9BAEA9}"/>
              </a:ext>
            </a:extLst>
          </p:cNvPr>
          <p:cNvSpPr txBox="1"/>
          <p:nvPr/>
        </p:nvSpPr>
        <p:spPr>
          <a:xfrm>
            <a:off x="1000787" y="1232842"/>
            <a:ext cx="5657533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400" dirty="0"/>
              <a:t>核心课程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页面制作基础（初级）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开发基础与应用（初级）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Javascript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程序设计（初级）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轻量级前端框架（初级）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数据库基础与应用（中级）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技术与应用（中级）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前后端数据交互技术（中级）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响应式开发技术（中级）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网站项目实战（中级）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性能优化与自动化技术（高级）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前端高效开发框架技术与应用（高级）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移动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设计与开发（高级）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E04D10-34A4-5742-AD80-773C39E2967E}"/>
              </a:ext>
            </a:extLst>
          </p:cNvPr>
          <p:cNvSpPr txBox="1"/>
          <p:nvPr/>
        </p:nvSpPr>
        <p:spPr>
          <a:xfrm>
            <a:off x="7196998" y="557478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工业和信息化部教育与考试中心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39F600-03F8-7F45-8654-7085962127B0}"/>
              </a:ext>
            </a:extLst>
          </p:cNvPr>
          <p:cNvGrpSpPr/>
          <p:nvPr/>
        </p:nvGrpSpPr>
        <p:grpSpPr>
          <a:xfrm>
            <a:off x="6844216" y="4477671"/>
            <a:ext cx="4305300" cy="965995"/>
            <a:chOff x="6586220" y="4807743"/>
            <a:chExt cx="4305300" cy="96599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EF27B66-BE9C-4D4F-9592-8C0AA4F1CD2A}"/>
                </a:ext>
              </a:extLst>
            </p:cNvPr>
            <p:cNvGrpSpPr/>
            <p:nvPr/>
          </p:nvGrpSpPr>
          <p:grpSpPr>
            <a:xfrm>
              <a:off x="6586220" y="4807743"/>
              <a:ext cx="4267200" cy="923131"/>
              <a:chOff x="6586220" y="4807743"/>
              <a:chExt cx="4267200" cy="92313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49FBF604-1691-DE47-AF47-CCA3A4A20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220" y="4807743"/>
                <a:ext cx="4267200" cy="901700"/>
              </a:xfrm>
              <a:prstGeom prst="rect">
                <a:avLst/>
              </a:prstGeom>
            </p:spPr>
          </p:pic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ED221420-7BE7-464B-87B1-D58B7CC23619}"/>
                  </a:ext>
                </a:extLst>
              </p:cNvPr>
              <p:cNvCxnSpPr/>
              <p:nvPr/>
            </p:nvCxnSpPr>
            <p:spPr>
              <a:xfrm>
                <a:off x="6958012" y="5072062"/>
                <a:ext cx="381476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8DED7E03-5E20-EE42-8C78-7336B9C2D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0838" y="5272088"/>
                <a:ext cx="4071937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0075F6AD-6908-0F46-A33E-B51E74E49E2F}"/>
                  </a:ext>
                </a:extLst>
              </p:cNvPr>
              <p:cNvCxnSpPr/>
              <p:nvPr/>
            </p:nvCxnSpPr>
            <p:spPr>
              <a:xfrm>
                <a:off x="6700838" y="5486400"/>
                <a:ext cx="4071937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D3C548B8-FBCC-1C46-AEA4-C717E5A3307D}"/>
                  </a:ext>
                </a:extLst>
              </p:cNvPr>
              <p:cNvCxnSpPr/>
              <p:nvPr/>
            </p:nvCxnSpPr>
            <p:spPr>
              <a:xfrm>
                <a:off x="6700838" y="5730874"/>
                <a:ext cx="1371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0DCFC2-AB2C-064F-B5FC-E1DB99001E88}"/>
                </a:ext>
              </a:extLst>
            </p:cNvPr>
            <p:cNvSpPr/>
            <p:nvPr/>
          </p:nvSpPr>
          <p:spPr>
            <a:xfrm>
              <a:off x="6586220" y="4829177"/>
              <a:ext cx="4305300" cy="944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6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能够熟悉运用动态网站相关知识与客户进行业务沟通交流，培养学生网站建设行业的业务能力；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掌握网站建设行业网站开发概况及工作过程，培养学生形成工程化的思维习惯。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4998403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了解什么是动态网站；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了解建立动态网站的目的；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熟悉建立动态网站的流程；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了解建立动态网站的原则；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了解建立动态网站的技术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100641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        </a:t>
            </a:r>
            <a:r>
              <a:rPr lang="zh-CN" altLang="en-US" sz="2000" dirty="0">
                <a:sym typeface="+mn-ea"/>
              </a:rPr>
              <a:t>小李是刚入职问道茶具有限公司的营销人员，他的主要工作是开拓本公司茶具销售业务，于是小李开始思考如何推广公司产品。小李灵光一闪，想到了一个好主意：现在互联网这么发达，为什么不做一个公司动态网站呢？这样就可以把产品相关图文信息放到网上去宣传推广了。于是，小李把自己的想法和公司领导做了交流，得到了公司领导的肯定，在朋友的介绍下找到了你，而你目前正是某网络科技有限公司的业务经理，此时，一个网站建设的订单就产生了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     经过和小李多次沟通了解到，小李希望访问者能在网站上了解到</a:t>
            </a:r>
            <a:r>
              <a:rPr lang="zh-CN" altLang="en-US" sz="2000" b="1" dirty="0">
                <a:sym typeface="+mn-ea"/>
              </a:rPr>
              <a:t>公司的发展情况</a:t>
            </a:r>
            <a:r>
              <a:rPr lang="zh-CN" altLang="en-US" sz="2000" dirty="0">
                <a:sym typeface="+mn-ea"/>
              </a:rPr>
              <a:t>，能看到</a:t>
            </a:r>
            <a:r>
              <a:rPr lang="zh-CN" altLang="en-US" sz="2000" b="1" dirty="0">
                <a:sym typeface="+mn-ea"/>
              </a:rPr>
              <a:t>产品</a:t>
            </a:r>
            <a:r>
              <a:rPr lang="zh-CN" altLang="en-US" sz="2000" dirty="0">
                <a:sym typeface="+mn-ea"/>
              </a:rPr>
              <a:t>详细的图文介绍和公司</a:t>
            </a:r>
            <a:r>
              <a:rPr lang="zh-CN" altLang="en-US" sz="2000" b="1" dirty="0">
                <a:sym typeface="+mn-ea"/>
              </a:rPr>
              <a:t>新闻动态</a:t>
            </a:r>
            <a:r>
              <a:rPr lang="zh-CN" altLang="en-US" sz="2000" dirty="0">
                <a:sym typeface="+mn-ea"/>
              </a:rPr>
              <a:t>，另外，还需具有</a:t>
            </a:r>
            <a:r>
              <a:rPr lang="zh-CN" altLang="en-US" sz="2000" b="1" dirty="0">
                <a:sym typeface="+mn-ea"/>
              </a:rPr>
              <a:t>访问留言</a:t>
            </a:r>
            <a:r>
              <a:rPr lang="zh-CN" altLang="en-US" sz="2000" dirty="0">
                <a:sym typeface="+mn-ea"/>
              </a:rPr>
              <a:t>，</a:t>
            </a:r>
            <a:r>
              <a:rPr lang="zh-CN" altLang="en-US" sz="2000" b="1" dirty="0">
                <a:sym typeface="+mn-ea"/>
              </a:rPr>
              <a:t>在线QQ咨询</a:t>
            </a:r>
            <a:r>
              <a:rPr lang="zh-CN" altLang="en-US" sz="2000" dirty="0">
                <a:sym typeface="+mn-ea"/>
              </a:rPr>
              <a:t>，查看</a:t>
            </a:r>
            <a:r>
              <a:rPr lang="zh-CN" altLang="en-US" sz="2000" b="1" dirty="0">
                <a:sym typeface="+mn-ea"/>
              </a:rPr>
              <a:t>联系方式</a:t>
            </a:r>
            <a:r>
              <a:rPr lang="zh-CN" altLang="en-US" sz="2000" dirty="0">
                <a:sym typeface="+mn-ea"/>
              </a:rPr>
              <a:t>等功能以加强与访问者的互动，发掘潜在的客户，同时希望在网站的底部有</a:t>
            </a:r>
            <a:r>
              <a:rPr lang="zh-CN" altLang="en-US" sz="2000" b="1" dirty="0">
                <a:sym typeface="+mn-ea"/>
              </a:rPr>
              <a:t>友情链接</a:t>
            </a:r>
            <a:r>
              <a:rPr lang="zh-CN" altLang="en-US" sz="2000" dirty="0">
                <a:sym typeface="+mn-ea"/>
              </a:rPr>
              <a:t>一栏，这样有利于网站的推广与优化。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情境导入</a:t>
            </a: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6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什么是动态网站？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54480" y="1333500"/>
            <a:ext cx="7589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       </a:t>
            </a:r>
            <a:r>
              <a:rPr lang="zh-CN" altLang="en-US" sz="2400" dirty="0">
                <a:sym typeface="+mn-ea"/>
              </a:rPr>
              <a:t>动态网站是由动态网页所构成的。所谓动态网页，是指与静态网页相对的一种网页编程技术。</a:t>
            </a:r>
          </a:p>
        </p:txBody>
      </p:sp>
      <p:pic>
        <p:nvPicPr>
          <p:cNvPr id="3" name="图片 2" descr="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3086100"/>
            <a:ext cx="685800" cy="685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2240" y="3086100"/>
            <a:ext cx="7193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1 </a:t>
            </a:r>
            <a:r>
              <a:rPr lang="zh-CN" altLang="zh-CN" sz="2000"/>
              <a:t>网页上有动画，这是动态网站？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2 </a:t>
            </a:r>
            <a:r>
              <a:rPr lang="zh-CN" altLang="en-US" sz="2000"/>
              <a:t>这是动态网站吗？（</a:t>
            </a:r>
            <a:r>
              <a:rPr lang="en-US" altLang="zh-CN" sz="2000"/>
              <a:t>test.php</a:t>
            </a:r>
            <a:r>
              <a:rPr lang="zh-CN" altLang="en-US" sz="2000"/>
              <a:t>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70" y="4403090"/>
            <a:ext cx="2759710" cy="2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757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什么是动态网站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10013315" cy="196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动态网站是基本的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语法规范与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ASP.NET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等高级程序设计语言，数据库编程等多种技术的融合，以实现对网站内容和风格的高效、动态和交互式的管理。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03DBAC-80CC-8E4E-B67E-5A4368D15381}"/>
              </a:ext>
            </a:extLst>
          </p:cNvPr>
          <p:cNvSpPr/>
          <p:nvPr/>
        </p:nvSpPr>
        <p:spPr>
          <a:xfrm>
            <a:off x="1729105" y="4368939"/>
            <a:ext cx="91069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HTML+</a:t>
            </a:r>
            <a:r>
              <a:rPr lang="zh-CN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高级程序设计语言和数据库技术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2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建立动态网站的作用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8760" y="1379220"/>
            <a:ext cx="101041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提高行业竞争力；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树立企业形象；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发布商业信息；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推广宣传产品；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回答用户疑问；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提供便捷咨询服务；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发布公司新闻动态；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收集客户反馈信息等。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(</a:t>
            </a:r>
            <a:r>
              <a:rPr lang="zh-CN" altLang="en-US" sz="2400">
                <a:solidFill>
                  <a:srgbClr val="FF0000"/>
                </a:solidFill>
              </a:rPr>
              <a:t>还有其它的吗？</a:t>
            </a:r>
            <a:r>
              <a:rPr lang="en-US" altLang="zh-CN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741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740</Words>
  <Application>Microsoft Macintosh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微软雅黑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wh</cp:lastModifiedBy>
  <cp:revision>23</cp:revision>
  <dcterms:created xsi:type="dcterms:W3CDTF">2017-06-04T12:04:35Z</dcterms:created>
  <dcterms:modified xsi:type="dcterms:W3CDTF">2019-09-02T13:16:31Z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