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62" r:id="rId9"/>
    <p:sldId id="274" r:id="rId10"/>
    <p:sldId id="270" r:id="rId11"/>
    <p:sldId id="271" r:id="rId12"/>
    <p:sldId id="269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2394585"/>
            <a:ext cx="1010920" cy="101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6079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2  </a:t>
            </a:r>
            <a:r>
              <a:rPr lang="zh-CN" altLang="zh-CN" sz="3200" b="1" dirty="0"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从用例模型角度分析</a:t>
            </a: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8760" y="1363980"/>
            <a:ext cx="1013460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从网站的应用得知，网站的参与者有</a:t>
            </a:r>
            <a:r>
              <a:rPr lang="zh-CN" altLang="en-US" sz="2200" dirty="0">
                <a:solidFill>
                  <a:schemeClr val="tx1"/>
                </a:solidFill>
              </a:rPr>
              <a:t>网站</a:t>
            </a:r>
            <a:r>
              <a:rPr lang="zh-CN" altLang="en-US" sz="2200" b="1" dirty="0">
                <a:solidFill>
                  <a:srgbClr val="FF0000"/>
                </a:solidFill>
              </a:rPr>
              <a:t>访问者</a:t>
            </a:r>
            <a:r>
              <a:rPr lang="zh-CN" altLang="en-US" sz="2200" dirty="0"/>
              <a:t>和网站后台</a:t>
            </a:r>
            <a:r>
              <a:rPr lang="zh-CN" altLang="en-US" sz="2200" b="1" dirty="0">
                <a:solidFill>
                  <a:srgbClr val="FF0000"/>
                </a:solidFill>
              </a:rPr>
              <a:t>管理员</a:t>
            </a:r>
            <a:r>
              <a:rPr lang="zh-CN" altLang="en-US" sz="2200" dirty="0"/>
              <a:t>两种类型的用户，以下将从用户的角度来分析其与需求、系统功能单元之间的关系。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网站访问者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访问者打开公司网站后，可以浏览关于我们、新闻动态、产品信息、联系我们等栏目信息；可以单击友情链接；可以通过留言栏目填写留言信息；可以通过QQ在线客服咨询公司客服人员等。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网站管理员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网站管理员登录网站后台后，可以配置网站的基本信息、管理网站管理员信息、管理单页面信息、管理文章（新闻动态）信息、管理产品信息、查看及处理留言信息、管理焦点幻灯信息、管理QQ客服信息、管理友情链接信息、退出网站后台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从用例模型角度分析</a:t>
            </a: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101" name="图片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" y="1113790"/>
            <a:ext cx="5563235" cy="5751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40" y="1444625"/>
            <a:ext cx="4961890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能够熟练运用功能结构图表达项目的功能组织关系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能够通过用例图描述“用户、需求、系统功能单元”之间的关系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学会运用功能结构图、用例图做需求分析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了解功能结构图的定义及作用；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掌握功能结构图的画法；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了解用例图的定义及作用；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掌握用例图的元素及用例之间的关系；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ym typeface="+mn-ea"/>
              </a:rPr>
              <a:t>掌握用例图的画法。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本任务主要是根据工作任务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的情景描述，从功能结构和用例模型对网站进行需求分析，并形成问道茶具有限公司网站的功能结构图和用例模图。（从软件工程的角度，需求分析阶段的结果是用户需求 说明书）</a:t>
            </a:r>
            <a:endParaRPr lang="zh-CN" altLang="en-US" sz="2800" dirty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 dirty="0"/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6870" y="1333500"/>
            <a:ext cx="62337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子任务1：</a:t>
            </a:r>
            <a:r>
              <a:rPr lang="zh-CN" altLang="en-US" sz="2400" dirty="0"/>
              <a:t>结合教材P13~16的知识点讲解及教材任务1的情境导入，学习功能结构图知识，并画出“问道茶具有限公司”网站的功能结构图。（30分）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子任务2：</a:t>
            </a:r>
            <a:r>
              <a:rPr lang="zh-CN" altLang="en-US" sz="2400" dirty="0"/>
              <a:t>结合教材P13~16的知识点讲解及教材任务1的情境导入，学习用例图知识，并画出“问道茶具有限公司”网站的用例图。（70分）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5" y="1193165"/>
            <a:ext cx="3799840" cy="5266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功能结构图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7555" y="1585232"/>
            <a:ext cx="8708390" cy="47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功能结构图</a:t>
            </a:r>
            <a:r>
              <a:rPr lang="zh-CN" altLang="en-US" sz="2800" dirty="0"/>
              <a:t>就是按照功能的从属关系画成的图表，图中的每一个框都称为一个</a:t>
            </a:r>
            <a:r>
              <a:rPr lang="zh-CN" altLang="en-US" sz="2800" dirty="0">
                <a:solidFill>
                  <a:srgbClr val="FF0000"/>
                </a:solidFill>
              </a:rPr>
              <a:t>功能模块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/>
              <a:t>功能结构图是对硬件、软件、解决方案的解剖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详细描述功能列表的结构、构成、剖面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上层功能包括（或控制）下层功能，越上层越笼统，越下层越具体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功能分解的过程就是一个由抽象到具体，由复杂到简单的过程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功能模块可以根据具体情况进行分解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最小的功能模块可以是一个程序中的每个</a:t>
            </a:r>
            <a:r>
              <a:rPr lang="zh-CN" altLang="en-US" sz="2000" dirty="0">
                <a:solidFill>
                  <a:srgbClr val="00B0F0"/>
                </a:solidFill>
              </a:rPr>
              <a:t>处理过程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较大的功能模块则可能是完成某一个任务的</a:t>
            </a:r>
            <a:r>
              <a:rPr lang="zh-CN" altLang="en-US" sz="2000" dirty="0">
                <a:solidFill>
                  <a:srgbClr val="00B0F0"/>
                </a:solidFill>
              </a:rPr>
              <a:t>一组程序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6" name="图片 183">
            <a:extLst>
              <a:ext uri="{FF2B5EF4-FFF2-40B4-BE49-F238E27FC236}">
                <a16:creationId xmlns:a16="http://schemas.microsoft.com/office/drawing/2014/main" id="{6ADFD0C9-4FBC-F040-B206-10A0D46B5E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71574" y="2184238"/>
            <a:ext cx="2233884" cy="43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307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功能结构图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43355" y="1411061"/>
            <a:ext cx="8708390" cy="521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设计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功能结构图的设计过程就是</a:t>
            </a:r>
            <a:r>
              <a:rPr lang="zh-CN" altLang="en-US" sz="2000" dirty="0">
                <a:solidFill>
                  <a:srgbClr val="FF0000"/>
                </a:solidFill>
              </a:rPr>
              <a:t>把一个复杂的系统分解为多个功能较单一的模块的过程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这种分解为多个功能较单一的模块的方法称作</a:t>
            </a:r>
            <a:r>
              <a:rPr lang="zh-CN" altLang="en-US" sz="2000" dirty="0">
                <a:solidFill>
                  <a:srgbClr val="FF0000"/>
                </a:solidFill>
              </a:rPr>
              <a:t>模块化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模块之间相互独立又相互关联（信息交换、相互调用）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作用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明确体现内容组织关系，清晰理清内部逻辑关系，规范各部分功能，使之条理化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应用范围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程序开发、工程项目施工、组织结构分析、网站设计等模块化场景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9389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2810" y="1351915"/>
            <a:ext cx="6923133" cy="539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ym typeface="+mn-ea"/>
              </a:rPr>
              <a:t>网站分为两部分：网站前台和网站后台</a:t>
            </a:r>
            <a:endParaRPr lang="en-US" altLang="zh-CN" sz="2200" dirty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dirty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ym typeface="+mn-ea"/>
              </a:rPr>
              <a:t>网站前台首先展现的是网站的首页。</a:t>
            </a:r>
            <a:endParaRPr lang="en-US" altLang="zh-CN" sz="2200" dirty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ym typeface="+mn-ea"/>
              </a:rPr>
              <a:t>首页呈现的信息包括：</a:t>
            </a:r>
            <a:endParaRPr lang="en-US" altLang="zh-CN" sz="2200" dirty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焦点幻灯图片、关于我们、新闻动态、产品展示、友情链接、给我留言和联系我们等。</a:t>
            </a: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dirty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ym typeface="+mn-ea"/>
              </a:rPr>
              <a:t>网站后台主要包括以下模块：</a:t>
            </a:r>
            <a:endParaRPr lang="en-US" altLang="zh-CN" sz="2200" dirty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登录验证、基本配置、管理员管理、单页管理、文章管理、产品管理、留言管理、焦点幻灯片管理、</a:t>
            </a:r>
            <a:r>
              <a:rPr lang="en-US" altLang="zh-CN" sz="2000" dirty="0">
                <a:sym typeface="+mn-ea"/>
              </a:rPr>
              <a:t>QQ</a:t>
            </a:r>
            <a:r>
              <a:rPr lang="zh-CN" altLang="en-US" sz="2000" dirty="0">
                <a:sym typeface="+mn-ea"/>
              </a:rPr>
              <a:t>客服管理、友情管理以及退出系统等。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从功能结构分析</a:t>
            </a: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183" name="图片 18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7658" y="1297486"/>
            <a:ext cx="2722245" cy="5272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307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用例图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3019001"/>
            <a:ext cx="9263561" cy="3455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用例图包括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参与者（</a:t>
            </a:r>
            <a:r>
              <a:rPr lang="en-US" altLang="zh-CN" sz="2000" dirty="0"/>
              <a:t>Actor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用例（</a:t>
            </a:r>
            <a:r>
              <a:rPr lang="en-US" altLang="zh-CN" sz="2000" dirty="0"/>
              <a:t>Use Case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子系统（</a:t>
            </a:r>
            <a:r>
              <a:rPr lang="en-US" altLang="zh-CN" sz="2000" dirty="0"/>
              <a:t>Subsystem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关系（</a:t>
            </a:r>
            <a:r>
              <a:rPr lang="en-US" altLang="zh-CN" sz="2000" dirty="0"/>
              <a:t>Relation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项目（</a:t>
            </a:r>
            <a:r>
              <a:rPr lang="en-US" altLang="zh-CN" sz="2000" dirty="0"/>
              <a:t>Artifact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注释（</a:t>
            </a:r>
            <a:r>
              <a:rPr lang="en-US" altLang="zh-CN" sz="2000" dirty="0"/>
              <a:t>Comment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EE30F-B284-1A4B-A948-5BCA8195BAED}"/>
              </a:ext>
            </a:extLst>
          </p:cNvPr>
          <p:cNvSpPr txBox="1"/>
          <p:nvPr/>
        </p:nvSpPr>
        <p:spPr>
          <a:xfrm>
            <a:off x="1464219" y="1378404"/>
            <a:ext cx="9263561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主要用来描述“用户、需求、系统功能单元”之间的关系。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它展示了一个外部用户能够观察到的系统功能模型图。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3013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797</Words>
  <Application>Microsoft Macintosh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wh</cp:lastModifiedBy>
  <cp:revision>27</cp:revision>
  <dcterms:created xsi:type="dcterms:W3CDTF">2017-06-04T12:04:00Z</dcterms:created>
  <dcterms:modified xsi:type="dcterms:W3CDTF">2019-09-03T07:19:51Z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