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90" r:id="rId3"/>
    <p:sldMasterId id="2147483708" r:id="rId4"/>
    <p:sldMasterId id="2147483726" r:id="rId5"/>
  </p:sldMasterIdLst>
  <p:notesMasterIdLst>
    <p:notesMasterId r:id="rId38"/>
  </p:notesMasterIdLst>
  <p:sldIdLst>
    <p:sldId id="266" r:id="rId6"/>
    <p:sldId id="265" r:id="rId7"/>
    <p:sldId id="272" r:id="rId8"/>
    <p:sldId id="275" r:id="rId9"/>
    <p:sldId id="289" r:id="rId10"/>
    <p:sldId id="290" r:id="rId11"/>
    <p:sldId id="264" r:id="rId12"/>
    <p:sldId id="274" r:id="rId13"/>
    <p:sldId id="260" r:id="rId14"/>
    <p:sldId id="261" r:id="rId15"/>
    <p:sldId id="291" r:id="rId16"/>
    <p:sldId id="279" r:id="rId17"/>
    <p:sldId id="257" r:id="rId18"/>
    <p:sldId id="280" r:id="rId19"/>
    <p:sldId id="273" r:id="rId20"/>
    <p:sldId id="293" r:id="rId21"/>
    <p:sldId id="303" r:id="rId22"/>
    <p:sldId id="286" r:id="rId23"/>
    <p:sldId id="287" r:id="rId24"/>
    <p:sldId id="276" r:id="rId25"/>
    <p:sldId id="294" r:id="rId26"/>
    <p:sldId id="295" r:id="rId27"/>
    <p:sldId id="296" r:id="rId28"/>
    <p:sldId id="297" r:id="rId29"/>
    <p:sldId id="298" r:id="rId30"/>
    <p:sldId id="299" r:id="rId31"/>
    <p:sldId id="300" r:id="rId32"/>
    <p:sldId id="301" r:id="rId33"/>
    <p:sldId id="302" r:id="rId34"/>
    <p:sldId id="285" r:id="rId35"/>
    <p:sldId id="278" r:id="rId36"/>
    <p:sldId id="27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y Lim Chai Hou" initials="DLCH" lastIdx="1" clrIdx="0">
    <p:extLst>
      <p:ext uri="{19B8F6BF-5375-455C-9EA6-DF929625EA0E}">
        <p15:presenceInfo xmlns:p15="http://schemas.microsoft.com/office/powerpoint/2012/main" userId="S-1-5-21-1191778193-1596744994-312552118-116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78165" autoAdjust="0"/>
  </p:normalViewPr>
  <p:slideViewPr>
    <p:cSldViewPr snapToGrid="0">
      <p:cViewPr varScale="1">
        <p:scale>
          <a:sx n="90" d="100"/>
          <a:sy n="90" d="100"/>
        </p:scale>
        <p:origin x="24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B107C-7ADE-4B56-A181-F5F0DF7B89CF}" type="datetimeFigureOut">
              <a:rPr lang="en-SG" smtClean="0"/>
              <a:t>3/10/2017</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DF8CB-33FB-4884-A009-D7ED79AF914A}" type="slidenum">
              <a:rPr lang="en-SG" smtClean="0"/>
              <a:t>‹#›</a:t>
            </a:fld>
            <a:endParaRPr lang="en-SG"/>
          </a:p>
        </p:txBody>
      </p:sp>
    </p:spTree>
    <p:extLst>
      <p:ext uri="{BB962C8B-B14F-4D97-AF65-F5344CB8AC3E}">
        <p14:creationId xmlns:p14="http://schemas.microsoft.com/office/powerpoint/2010/main" val="13671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5 min - Opening vid </a:t>
            </a:r>
            <a:endParaRPr lang="en-SG"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15 min: Intro &amp; context</a:t>
            </a:r>
            <a:endParaRPr lang="en-SG"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40 </a:t>
            </a:r>
            <a:r>
              <a:rPr lang="en-GB" sz="1200" kern="1200" dirty="0" smtClean="0">
                <a:solidFill>
                  <a:schemeClr val="tx1"/>
                </a:solidFill>
                <a:effectLst/>
                <a:latin typeface="+mn-lt"/>
                <a:ea typeface="+mn-ea"/>
                <a:cs typeface="+mn-cs"/>
              </a:rPr>
              <a:t>min: Scratch</a:t>
            </a:r>
            <a:endParaRPr lang="en-SG"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30 </a:t>
            </a:r>
            <a:r>
              <a:rPr lang="en-GB" sz="1200" kern="1200" dirty="0" smtClean="0">
                <a:solidFill>
                  <a:schemeClr val="tx1"/>
                </a:solidFill>
                <a:effectLst/>
                <a:latin typeface="+mn-lt"/>
                <a:ea typeface="+mn-ea"/>
                <a:cs typeface="+mn-cs"/>
              </a:rPr>
              <a:t>min: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5 min: </a:t>
            </a:r>
            <a:r>
              <a:rPr lang="en-SG" sz="1200" kern="1200" dirty="0" smtClean="0">
                <a:solidFill>
                  <a:schemeClr val="tx1"/>
                </a:solidFill>
                <a:effectLst/>
                <a:latin typeface="+mn-lt"/>
                <a:ea typeface="+mn-ea"/>
                <a:cs typeface="+mn-cs"/>
              </a:rPr>
              <a:t>Code</a:t>
            </a:r>
            <a:r>
              <a:rPr lang="en-SG" sz="1200" kern="1200" baseline="0" dirty="0" smtClean="0">
                <a:solidFill>
                  <a:schemeClr val="tx1"/>
                </a:solidFill>
                <a:effectLst/>
                <a:latin typeface="+mn-lt"/>
                <a:ea typeface="+mn-ea"/>
                <a:cs typeface="+mn-cs"/>
              </a:rPr>
              <a:t> &amp; Algorithms</a:t>
            </a:r>
            <a:endParaRPr lang="en-SG"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15 min: Use Cases x2</a:t>
            </a:r>
            <a:endParaRPr lang="en-SG"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5 min: Wrap up</a:t>
            </a:r>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DF8CB-33FB-4884-A009-D7ED79AF914A}" type="slidenum">
              <a:rPr lang="en-SG" smtClean="0"/>
              <a:t>1</a:t>
            </a:fld>
            <a:endParaRPr lang="en-SG"/>
          </a:p>
        </p:txBody>
      </p:sp>
    </p:spTree>
    <p:extLst>
      <p:ext uri="{BB962C8B-B14F-4D97-AF65-F5344CB8AC3E}">
        <p14:creationId xmlns:p14="http://schemas.microsoft.com/office/powerpoint/2010/main" val="583731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print(1+2)</a:t>
            </a:r>
          </a:p>
          <a:p>
            <a:endParaRPr lang="en-US" dirty="0" smtClean="0"/>
          </a:p>
          <a:p>
            <a:r>
              <a:rPr lang="en-US" dirty="0" smtClean="0"/>
              <a:t>a=1</a:t>
            </a:r>
          </a:p>
          <a:p>
            <a:r>
              <a:rPr lang="en-US" dirty="0" smtClean="0"/>
              <a:t>b=2</a:t>
            </a:r>
          </a:p>
          <a:p>
            <a:r>
              <a:rPr lang="en-US" dirty="0" smtClean="0"/>
              <a:t>print(</a:t>
            </a:r>
            <a:r>
              <a:rPr lang="en-US" dirty="0" err="1" smtClean="0"/>
              <a:t>a+b</a:t>
            </a:r>
            <a:r>
              <a:rPr lang="en-US" dirty="0" smtClean="0"/>
              <a:t>)</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15</a:t>
            </a:fld>
            <a:endParaRPr lang="en-SG"/>
          </a:p>
        </p:txBody>
      </p:sp>
    </p:spTree>
    <p:extLst>
      <p:ext uri="{BB962C8B-B14F-4D97-AF65-F5344CB8AC3E}">
        <p14:creationId xmlns:p14="http://schemas.microsoft.com/office/powerpoint/2010/main" val="118862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16</a:t>
            </a:fld>
            <a:endParaRPr lang="en-SG"/>
          </a:p>
        </p:txBody>
      </p:sp>
    </p:spTree>
    <p:extLst>
      <p:ext uri="{BB962C8B-B14F-4D97-AF65-F5344CB8AC3E}">
        <p14:creationId xmlns:p14="http://schemas.microsoft.com/office/powerpoint/2010/main" val="273750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can’t start with the advanced stuff without</a:t>
            </a:r>
            <a:r>
              <a:rPr lang="en-US" baseline="0" dirty="0" smtClean="0"/>
              <a:t> knowing the basics</a:t>
            </a:r>
          </a:p>
          <a:p>
            <a:r>
              <a:rPr lang="en-US" baseline="0" dirty="0" smtClean="0"/>
              <a:t>How to write a recipe without knowing the alphabet? Vocabulary?</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17</a:t>
            </a:fld>
            <a:endParaRPr lang="en-SG"/>
          </a:p>
        </p:txBody>
      </p:sp>
    </p:spTree>
    <p:extLst>
      <p:ext uri="{BB962C8B-B14F-4D97-AF65-F5344CB8AC3E}">
        <p14:creationId xmlns:p14="http://schemas.microsoft.com/office/powerpoint/2010/main" val="61686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95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72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654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350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0" lvl="0" indent="0">
              <a:buFontTx/>
              <a:buNone/>
            </a:pPr>
            <a:endParaRPr lang="en-GB" sz="1200" b="1"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b="0" kern="1200" baseline="0" dirty="0" smtClean="0">
                <a:solidFill>
                  <a:schemeClr val="tx1"/>
                </a:solidFill>
                <a:effectLst/>
                <a:latin typeface="+mn-lt"/>
                <a:ea typeface="+mn-ea"/>
                <a:cs typeface="+mn-cs"/>
              </a:rPr>
              <a:t>In this example from EQ, we heard from </a:t>
            </a:r>
            <a:r>
              <a:rPr lang="en-GB" sz="1200" b="0" kern="1200" baseline="0" dirty="0" err="1" smtClean="0">
                <a:solidFill>
                  <a:schemeClr val="tx1"/>
                </a:solidFill>
                <a:effectLst/>
                <a:latin typeface="+mn-lt"/>
                <a:ea typeface="+mn-ea"/>
                <a:cs typeface="+mn-cs"/>
              </a:rPr>
              <a:t>Shereen</a:t>
            </a:r>
            <a:r>
              <a:rPr lang="en-GB" sz="1200" b="0" kern="1200" baseline="0" dirty="0" smtClean="0">
                <a:solidFill>
                  <a:schemeClr val="tx1"/>
                </a:solidFill>
                <a:effectLst/>
                <a:latin typeface="+mn-lt"/>
                <a:ea typeface="+mn-ea"/>
                <a:cs typeface="+mn-cs"/>
              </a:rPr>
              <a:t> (not her real name though – she’s shy so asked to mask her identity), an investment services analyst on how she managed to learn coding to speed up one of the routine tasks in her portfolio. </a:t>
            </a:r>
          </a:p>
          <a:p>
            <a:pPr marL="171450" lvl="0" indent="-171450">
              <a:buFont typeface="Arial" panose="020B0604020202020204" pitchFamily="34" charset="0"/>
              <a:buChar char="•"/>
            </a:pPr>
            <a:r>
              <a:rPr lang="en-GB" sz="1200" b="0" kern="1200" baseline="0" dirty="0" smtClean="0">
                <a:solidFill>
                  <a:schemeClr val="tx1"/>
                </a:solidFill>
                <a:effectLst/>
                <a:latin typeface="+mn-lt"/>
                <a:ea typeface="+mn-ea"/>
                <a:cs typeface="+mn-cs"/>
              </a:rPr>
              <a:t>This task has to do with report generation which is probably a very common activity that many of us need to do, so hope you find some inspiration from her example.</a:t>
            </a:r>
          </a:p>
          <a:p>
            <a:pPr marL="0" lvl="0" indent="0">
              <a:buFontTx/>
              <a:buNone/>
            </a:pPr>
            <a:endParaRPr lang="en-GB"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0" lvl="0" indent="0">
              <a:buFontTx/>
              <a:buNone/>
            </a:pPr>
            <a:endParaRPr lang="en-GB" sz="1200" b="1"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b="0" kern="1200" baseline="0" dirty="0" smtClean="0">
                <a:solidFill>
                  <a:schemeClr val="tx1"/>
                </a:solidFill>
                <a:effectLst/>
                <a:latin typeface="+mn-lt"/>
                <a:ea typeface="+mn-ea"/>
                <a:cs typeface="+mn-cs"/>
              </a:rPr>
              <a:t>As part of her role supporting the Portfolio Managers in her department, </a:t>
            </a:r>
            <a:r>
              <a:rPr lang="en-GB" sz="1200" b="0" kern="1200" baseline="0" dirty="0" err="1" smtClean="0">
                <a:solidFill>
                  <a:schemeClr val="tx1"/>
                </a:solidFill>
                <a:effectLst/>
                <a:latin typeface="+mn-lt"/>
                <a:ea typeface="+mn-ea"/>
                <a:cs typeface="+mn-cs"/>
              </a:rPr>
              <a:t>Shereen</a:t>
            </a:r>
            <a:r>
              <a:rPr lang="en-GB" sz="1200" b="0" kern="1200" baseline="0" dirty="0" smtClean="0">
                <a:solidFill>
                  <a:schemeClr val="tx1"/>
                </a:solidFill>
                <a:effectLst/>
                <a:latin typeface="+mn-lt"/>
                <a:ea typeface="+mn-ea"/>
                <a:cs typeface="+mn-cs"/>
              </a:rPr>
              <a:t> regularly runs </a:t>
            </a:r>
            <a:r>
              <a:rPr lang="en-US" sz="1200" kern="1200" dirty="0" smtClean="0">
                <a:solidFill>
                  <a:schemeClr val="tx1"/>
                </a:solidFill>
                <a:effectLst/>
                <a:latin typeface="+mn-lt"/>
                <a:ea typeface="+mn-ea"/>
                <a:cs typeface="+mn-cs"/>
              </a:rPr>
              <a:t>exposure (holdings) &amp; performance </a:t>
            </a:r>
            <a:r>
              <a:rPr lang="en-GB" sz="1200" kern="1200" dirty="0" smtClean="0">
                <a:solidFill>
                  <a:schemeClr val="tx1"/>
                </a:solidFill>
                <a:effectLst/>
                <a:latin typeface="+mn-lt"/>
                <a:ea typeface="+mn-ea"/>
                <a:cs typeface="+mn-cs"/>
              </a:rPr>
              <a:t>reports for them.</a:t>
            </a:r>
          </a:p>
          <a:p>
            <a:pPr marL="171450" lvl="0" indent="-171450">
              <a:buFont typeface="Arial" panose="020B0604020202020204" pitchFamily="34" charset="0"/>
              <a:buChar char="•"/>
            </a:pPr>
            <a:endParaRPr lang="en-GB"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This involves downloading large amounts of data from the corporate database every month which takes her 30 minutes to 1 hour to do each time, depending on the number of reports required.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As the reports can only be run one at a time, </a:t>
            </a: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increasingly feels frustrated about the slow process and by the fact that she is unable to carry out any other work when the reports are being run. </a:t>
            </a:r>
            <a:endParaRPr lang="en-US" sz="1200" kern="120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1924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Motivated to find a solution for this, </a:t>
            </a: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did her own research and also reached out to colleagues in the department to see if she can get any suggestions.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She realised that the process can be made more efficient by writing scripts to execute the task, and thus decided to learn python and SQL to do so. With a quick search on Google, </a:t>
            </a: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found several online courses teaching these and after reading reviews by past students, she selected one offered by University of Michigan and which is accessible from </a:t>
            </a:r>
            <a:r>
              <a:rPr lang="en-GB" sz="1200" kern="1200" dirty="0" err="1" smtClean="0">
                <a:solidFill>
                  <a:schemeClr val="tx1"/>
                </a:solidFill>
                <a:effectLst/>
                <a:latin typeface="+mn-lt"/>
                <a:ea typeface="+mn-ea"/>
                <a:cs typeface="+mn-cs"/>
              </a:rPr>
              <a:t>Coursera</a:t>
            </a:r>
            <a:r>
              <a:rPr lang="en-GB" sz="1200" kern="1200" dirty="0" smtClean="0">
                <a:solidFill>
                  <a:schemeClr val="tx1"/>
                </a:solidFill>
                <a:effectLst/>
                <a:latin typeface="+mn-lt"/>
                <a:ea typeface="+mn-ea"/>
                <a:cs typeface="+mn-cs"/>
              </a:rPr>
              <a:t>, one of the largest online course providers in the market.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course offers many hands-on exercises along the way which helped </a:t>
            </a: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practise what she learnt. Through this self-paced learning process and also getting tips from a PM who is well-versed in python, </a:t>
            </a: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eventually managed to write the scripts to run the reports more efficiently.</a:t>
            </a:r>
            <a:endParaRPr lang="en-US" sz="1200" kern="1200" dirty="0" smtClean="0">
              <a:solidFill>
                <a:schemeClr val="tx1"/>
              </a:solidFill>
              <a:effectLst/>
              <a:latin typeface="+mn-lt"/>
              <a:ea typeface="+mn-ea"/>
              <a:cs typeface="+mn-cs"/>
            </a:endParaRPr>
          </a:p>
          <a:p>
            <a:pPr marL="0" lvl="0" indent="0">
              <a:buFontTx/>
              <a:buNone/>
            </a:pPr>
            <a:endParaRPr lang="en-GB" sz="1200" b="0"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59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is intimidating, and today you have taken the</a:t>
            </a:r>
            <a:r>
              <a:rPr lang="en-US" baseline="0" dirty="0" smtClean="0"/>
              <a:t> first step to learn more about it.</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2</a:t>
            </a:fld>
            <a:endParaRPr lang="en-SG"/>
          </a:p>
        </p:txBody>
      </p:sp>
    </p:spTree>
    <p:extLst>
      <p:ext uri="{BB962C8B-B14F-4D97-AF65-F5344CB8AC3E}">
        <p14:creationId xmlns:p14="http://schemas.microsoft.com/office/powerpoint/2010/main" val="787309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0" lvl="0" indent="0">
              <a:buFontTx/>
              <a:buNone/>
            </a:pPr>
            <a:endParaRPr lang="en-GB" sz="1200" b="1"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Sherene</a:t>
            </a:r>
            <a:r>
              <a:rPr lang="en-GB" sz="1200" kern="1200" dirty="0" smtClean="0">
                <a:solidFill>
                  <a:schemeClr val="tx1"/>
                </a:solidFill>
                <a:effectLst/>
                <a:latin typeface="+mn-lt"/>
                <a:ea typeface="+mn-ea"/>
                <a:cs typeface="+mn-cs"/>
              </a:rPr>
              <a:t> managed to reduce the effort required to do this task by 50% and what used to take her about 7 hours to complete in a month was now reduced to just 30 minutes.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Besides the time savings from automating the process, she was also able to multi-task and carry out other parts of her work, increasing her productivity level.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scripts she wrote were also reusable by other colleagues for similar tasks, which really scaled up the benefits that was otherwise derived from automating just one aspect. As a result of this, the whole business group was able to save around 30 hours per month from this.</a:t>
            </a:r>
            <a:endParaRPr lang="en-US" sz="1200" kern="120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81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0" lvl="0" indent="0">
              <a:buFontTx/>
              <a:buNone/>
            </a:pPr>
            <a:endParaRPr lang="en-GB" sz="1200" b="1"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As </a:t>
            </a:r>
            <a:r>
              <a:rPr lang="en-GB" sz="1200" kern="1200" dirty="0" err="1" smtClean="0">
                <a:solidFill>
                  <a:schemeClr val="tx1"/>
                </a:solidFill>
                <a:effectLst/>
                <a:latin typeface="+mn-lt"/>
                <a:ea typeface="+mn-ea"/>
                <a:cs typeface="+mn-cs"/>
              </a:rPr>
              <a:t>Sherene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shared her</a:t>
            </a:r>
            <a:r>
              <a:rPr lang="en-GB" sz="1200" kern="1200" baseline="0" dirty="0" smtClean="0">
                <a:solidFill>
                  <a:schemeClr val="tx1"/>
                </a:solidFill>
                <a:effectLst/>
                <a:latin typeface="+mn-lt"/>
                <a:ea typeface="+mn-ea"/>
                <a:cs typeface="+mn-cs"/>
              </a:rPr>
              <a:t> example with us, we also asked her on how she felt about the whole experience and what else she learnt besides the actual coding skills.</a:t>
            </a:r>
          </a:p>
          <a:p>
            <a:pPr marL="171450" indent="-171450">
              <a:buFont typeface="Arial" panose="020B0604020202020204" pitchFamily="34" charset="0"/>
              <a:buChar char="•"/>
            </a:pPr>
            <a:endParaRPr lang="en-GB"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Her thoughts on coding</a:t>
            </a:r>
            <a:r>
              <a:rPr lang="en-GB" sz="1200" kern="1200" baseline="0" dirty="0" smtClean="0">
                <a:solidFill>
                  <a:schemeClr val="tx1"/>
                </a:solidFill>
                <a:effectLst/>
                <a:latin typeface="+mn-lt"/>
                <a:ea typeface="+mn-ea"/>
                <a:cs typeface="+mn-cs"/>
              </a:rPr>
              <a:t> were these:</a:t>
            </a:r>
          </a:p>
          <a:p>
            <a:pPr marL="628650" lvl="1" indent="-171450">
              <a:buFont typeface="Courier New" panose="02070309020205020404" pitchFamily="49" charset="0"/>
              <a:buChar char="o"/>
            </a:pPr>
            <a:r>
              <a:rPr lang="en-GB" sz="1200" kern="1200" dirty="0" smtClean="0">
                <a:solidFill>
                  <a:schemeClr val="tx1"/>
                </a:solidFill>
                <a:effectLst/>
                <a:latin typeface="+mn-lt"/>
                <a:ea typeface="+mn-ea"/>
                <a:cs typeface="+mn-cs"/>
              </a:rPr>
              <a:t>Firstly there is so much that can be done with the ability to code – from improving work processes to even automating simple routines in personal life. </a:t>
            </a:r>
          </a:p>
          <a:p>
            <a:pPr marL="628650" lvl="1" indent="-171450">
              <a:buFont typeface="Courier New" panose="02070309020205020404" pitchFamily="49" charset="0"/>
              <a:buChar char="o"/>
            </a:pPr>
            <a:r>
              <a:rPr lang="en-GB" sz="1200" kern="1200" dirty="0" smtClean="0">
                <a:solidFill>
                  <a:schemeClr val="tx1"/>
                </a:solidFill>
                <a:effectLst/>
                <a:latin typeface="+mn-lt"/>
                <a:ea typeface="+mn-ea"/>
                <a:cs typeface="+mn-cs"/>
              </a:rPr>
              <a:t>She also learned that besides writing scripts herself, there were also many libraries of existing codes out there that others had come up with and shared, so one can quite simply leverage on these with some basic familiarity with coding concepts. </a:t>
            </a:r>
          </a:p>
          <a:p>
            <a:pPr marL="171450" lvl="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whole experience has also changed her view of how learning can be done. With many web-based learning courses easily available these days, anyone can learn at their own pace, anywhere anytime. She can also easily replay the online learning videos if she needs to revisit or refresh any of the concepts learnt.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This has convinced her to embrace web-based learning as a way to keep learning new skills and knowledge. She feels the only way ahead is to make the best use of such resources to keep abreast with latest developments. </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Finally,</a:t>
            </a:r>
            <a:r>
              <a:rPr lang="en-GB" sz="1200" kern="1200" baseline="0" dirty="0" smtClean="0">
                <a:solidFill>
                  <a:schemeClr val="tx1"/>
                </a:solidFill>
                <a:effectLst/>
                <a:latin typeface="+mn-lt"/>
                <a:ea typeface="+mn-ea"/>
                <a:cs typeface="+mn-cs"/>
              </a:rPr>
              <a:t> here’s her quote summarising her experience: </a:t>
            </a:r>
            <a:endParaRPr lang="en-GB" sz="1200" b="1" kern="1200" baseline="0" dirty="0" smtClean="0">
              <a:solidFill>
                <a:schemeClr val="tx1"/>
              </a:solidFill>
              <a:effectLst/>
              <a:latin typeface="+mn-lt"/>
              <a:ea typeface="+mn-ea"/>
              <a:cs typeface="+mn-cs"/>
            </a:endParaRPr>
          </a:p>
          <a:p>
            <a:r>
              <a:rPr lang="en-SG" i="1" dirty="0" smtClean="0">
                <a:solidFill>
                  <a:schemeClr val="bg1"/>
                </a:solidFill>
              </a:rPr>
              <a:t>“I found the whole experience </a:t>
            </a:r>
            <a:r>
              <a:rPr lang="en-GB" i="1" dirty="0" smtClean="0">
                <a:solidFill>
                  <a:schemeClr val="bg1"/>
                </a:solidFill>
              </a:rPr>
              <a:t>of learning coding very empowering as it opened up many possibilities for me to do my work more smartly and easily. </a:t>
            </a:r>
          </a:p>
          <a:p>
            <a:endParaRPr lang="en-GB" i="1" dirty="0" smtClean="0">
              <a:solidFill>
                <a:schemeClr val="bg1"/>
              </a:solidFill>
            </a:endParaRPr>
          </a:p>
          <a:p>
            <a:r>
              <a:rPr lang="en-GB" i="1" dirty="0" smtClean="0">
                <a:solidFill>
                  <a:schemeClr val="bg1"/>
                </a:solidFill>
              </a:rPr>
              <a:t>Without learning coding, I may always have to rely on others and </a:t>
            </a:r>
            <a:r>
              <a:rPr lang="en-SG" i="1" dirty="0" smtClean="0">
                <a:solidFill>
                  <a:schemeClr val="bg1"/>
                </a:solidFill>
              </a:rPr>
              <a:t>would not be able to make improvements to my work processes as quickly and as timely as I would like.”</a:t>
            </a:r>
          </a:p>
          <a:p>
            <a:pPr marL="0" lvl="0" indent="0">
              <a:buFontTx/>
              <a:buNone/>
            </a:pPr>
            <a:endParaRPr lang="en-GB" sz="1200" b="1" kern="1200" baseline="0" dirty="0" smtClean="0">
              <a:solidFill>
                <a:schemeClr val="tx1"/>
              </a:solidFill>
              <a:effectLst/>
              <a:latin typeface="+mn-lt"/>
              <a:ea typeface="+mn-ea"/>
              <a:cs typeface="+mn-cs"/>
            </a:endParaRPr>
          </a:p>
          <a:p>
            <a:pPr marL="0" lvl="0" indent="0">
              <a:buFontTx/>
              <a:buNone/>
            </a:pPr>
            <a:endParaRPr lang="en-GB"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342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sz="1200" b="1" kern="1200" dirty="0" smtClean="0">
                <a:solidFill>
                  <a:schemeClr val="tx1"/>
                </a:solidFill>
                <a:effectLst/>
                <a:latin typeface="+mn-lt"/>
                <a:ea typeface="+mn-ea"/>
                <a:cs typeface="+mn-cs"/>
              </a:rPr>
              <a:t>Facilitator</a:t>
            </a:r>
            <a:r>
              <a:rPr lang="en-GB" sz="1200" b="1" kern="1200" baseline="0" dirty="0" smtClean="0">
                <a:solidFill>
                  <a:schemeClr val="tx1"/>
                </a:solidFill>
                <a:effectLst/>
                <a:latin typeface="+mn-lt"/>
                <a:ea typeface="+mn-ea"/>
                <a:cs typeface="+mn-cs"/>
              </a:rPr>
              <a:t> Guide</a:t>
            </a:r>
          </a:p>
          <a:p>
            <a:pPr marL="0" lvl="0" indent="0">
              <a:buFontTx/>
              <a:buNone/>
            </a:pPr>
            <a:endParaRPr lang="en-GB" sz="1200" b="1" kern="1200" baseline="0" dirty="0" smtClean="0">
              <a:solidFill>
                <a:schemeClr val="tx1"/>
              </a:solidFill>
              <a:effectLst/>
              <a:latin typeface="+mn-lt"/>
              <a:ea typeface="+mn-ea"/>
              <a:cs typeface="+mn-cs"/>
            </a:endParaRPr>
          </a:p>
          <a:p>
            <a:pPr marL="228600" lvl="0" indent="-228600">
              <a:buFontTx/>
              <a:buAutoNum type="arabicPeriod"/>
            </a:pPr>
            <a:r>
              <a:rPr lang="en-GB" sz="1200" b="0" kern="1200" baseline="0" dirty="0" smtClean="0">
                <a:solidFill>
                  <a:schemeClr val="tx1"/>
                </a:solidFill>
                <a:effectLst/>
                <a:latin typeface="+mn-lt"/>
                <a:ea typeface="+mn-ea"/>
                <a:cs typeface="+mn-cs"/>
              </a:rPr>
              <a:t>If you are keen to learn more, check out the GIC Digital Curriculum on the GIC School Microsite. There are curated offerings on 4 different tracks – coding, data, communications design, design thinking.</a:t>
            </a:r>
          </a:p>
          <a:p>
            <a:pPr marL="228600" lvl="0" indent="-228600">
              <a:buFontTx/>
              <a:buAutoNum type="arabicPeriod"/>
            </a:pPr>
            <a:r>
              <a:rPr lang="en-GB" sz="1200" b="0" kern="1200" baseline="0" dirty="0" smtClean="0">
                <a:solidFill>
                  <a:schemeClr val="tx1"/>
                </a:solidFill>
                <a:effectLst/>
                <a:latin typeface="+mn-lt"/>
                <a:ea typeface="+mn-ea"/>
                <a:cs typeface="+mn-cs"/>
              </a:rPr>
              <a:t>Many of these are online courses offered free by providers like Coursera, </a:t>
            </a:r>
            <a:r>
              <a:rPr lang="en-GB" sz="1200" b="0" kern="1200" baseline="0" dirty="0" err="1" smtClean="0">
                <a:solidFill>
                  <a:schemeClr val="tx1"/>
                </a:solidFill>
                <a:effectLst/>
                <a:latin typeface="+mn-lt"/>
                <a:ea typeface="+mn-ea"/>
                <a:cs typeface="+mn-cs"/>
              </a:rPr>
              <a:t>Udemy</a:t>
            </a:r>
            <a:r>
              <a:rPr lang="en-GB" sz="1200" b="0" kern="1200" baseline="0" dirty="0" smtClean="0">
                <a:solidFill>
                  <a:schemeClr val="tx1"/>
                </a:solidFill>
                <a:effectLst/>
                <a:latin typeface="+mn-lt"/>
                <a:ea typeface="+mn-ea"/>
                <a:cs typeface="+mn-cs"/>
              </a:rPr>
              <a:t>, and so on.</a:t>
            </a:r>
          </a:p>
        </p:txBody>
      </p:sp>
      <p:sp>
        <p:nvSpPr>
          <p:cNvPr id="4" name="Slide Number Placeholder 3"/>
          <p:cNvSpPr>
            <a:spLocks noGrp="1"/>
          </p:cNvSpPr>
          <p:nvPr>
            <p:ph type="sldNum" sz="quarter" idx="10"/>
          </p:nvPr>
        </p:nvSpPr>
        <p:spPr/>
        <p:txBody>
          <a:bodyPr/>
          <a:lstStyle/>
          <a:p>
            <a:fld id="{191DF8CB-33FB-4884-A009-D7ED79AF914A}" type="slidenum">
              <a:rPr lang="en-SG" smtClean="0"/>
              <a:t>32</a:t>
            </a:fld>
            <a:endParaRPr lang="en-SG"/>
          </a:p>
        </p:txBody>
      </p:sp>
    </p:spTree>
    <p:extLst>
      <p:ext uri="{BB962C8B-B14F-4D97-AF65-F5344CB8AC3E}">
        <p14:creationId xmlns:p14="http://schemas.microsoft.com/office/powerpoint/2010/main" val="125342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3</a:t>
            </a:fld>
            <a:endParaRPr lang="en-SG"/>
          </a:p>
        </p:txBody>
      </p:sp>
    </p:spTree>
    <p:extLst>
      <p:ext uri="{BB962C8B-B14F-4D97-AF65-F5344CB8AC3E}">
        <p14:creationId xmlns:p14="http://schemas.microsoft.com/office/powerpoint/2010/main" val="9705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RPA, automation, data</a:t>
            </a:r>
          </a:p>
          <a:p>
            <a:r>
              <a:rPr lang="en-US" dirty="0" smtClean="0"/>
              <a:t>Not to turn everyone into programmers – basic understanding, possibilities</a:t>
            </a:r>
          </a:p>
          <a:p>
            <a:r>
              <a:rPr lang="en-US" dirty="0" smtClean="0"/>
              <a:t>GIC use cases at the end</a:t>
            </a:r>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58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sz="1200" kern="1200" dirty="0" smtClean="0">
                <a:solidFill>
                  <a:schemeClr val="tx1"/>
                </a:solidFill>
                <a:effectLst/>
                <a:latin typeface="+mn-lt"/>
                <a:ea typeface="+mn-ea"/>
                <a:cs typeface="+mn-cs"/>
              </a:rPr>
              <a:t>Owner’s Mentality. </a:t>
            </a:r>
            <a:r>
              <a:rPr lang="en-US" sz="1200" kern="1200" dirty="0" err="1" smtClean="0">
                <a:solidFill>
                  <a:schemeClr val="tx1"/>
                </a:solidFill>
                <a:effectLst/>
                <a:latin typeface="+mn-lt"/>
                <a:ea typeface="+mn-ea"/>
                <a:cs typeface="+mn-cs"/>
              </a:rPr>
              <a:t>Agile’s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Project Owners</a:t>
            </a:r>
          </a:p>
          <a:p>
            <a:pPr marL="0" lvl="0" indent="0">
              <a:buFont typeface="Arial" charset="0"/>
              <a:buNone/>
            </a:pPr>
            <a:r>
              <a:rPr lang="en-US" sz="1200" kern="1200" dirty="0" smtClean="0">
                <a:solidFill>
                  <a:schemeClr val="tx1"/>
                </a:solidFill>
                <a:effectLst/>
                <a:latin typeface="+mn-lt"/>
                <a:ea typeface="+mn-ea"/>
                <a:cs typeface="+mn-cs"/>
              </a:rPr>
              <a:t>If someone wants to do renovation on your house, would you want to leave it with the person for 6 months? Or would you want to know exactly what the builder is going to change?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478BD-D3BA-2045-AD99-A9F775F87D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8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a:t>
            </a:r>
            <a:r>
              <a:rPr lang="en-US" baseline="0" dirty="0" smtClean="0"/>
              <a:t> of breaking down problems</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7</a:t>
            </a:fld>
            <a:endParaRPr lang="en-SG"/>
          </a:p>
        </p:txBody>
      </p:sp>
    </p:spTree>
    <p:extLst>
      <p:ext uri="{BB962C8B-B14F-4D97-AF65-F5344CB8AC3E}">
        <p14:creationId xmlns:p14="http://schemas.microsoft.com/office/powerpoint/2010/main" val="246300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Interface</a:t>
            </a:r>
          </a:p>
          <a:p>
            <a:r>
              <a:rPr lang="en-US" dirty="0" smtClean="0"/>
              <a:t>Sprites, stage</a:t>
            </a:r>
          </a:p>
          <a:p>
            <a:r>
              <a:rPr lang="en-US" dirty="0" smtClean="0"/>
              <a:t>Commands</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9</a:t>
            </a:fld>
            <a:endParaRPr lang="en-SG"/>
          </a:p>
        </p:txBody>
      </p:sp>
    </p:spTree>
    <p:extLst>
      <p:ext uri="{BB962C8B-B14F-4D97-AF65-F5344CB8AC3E}">
        <p14:creationId xmlns:p14="http://schemas.microsoft.com/office/powerpoint/2010/main" val="47610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this: some free play time</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11</a:t>
            </a:fld>
            <a:endParaRPr lang="en-SG"/>
          </a:p>
        </p:txBody>
      </p:sp>
    </p:spTree>
    <p:extLst>
      <p:ext uri="{BB962C8B-B14F-4D97-AF65-F5344CB8AC3E}">
        <p14:creationId xmlns:p14="http://schemas.microsoft.com/office/powerpoint/2010/main" val="308711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raise your hand</a:t>
            </a:r>
            <a:endParaRPr lang="en-SG" dirty="0"/>
          </a:p>
        </p:txBody>
      </p:sp>
      <p:sp>
        <p:nvSpPr>
          <p:cNvPr id="4" name="Slide Number Placeholder 3"/>
          <p:cNvSpPr>
            <a:spLocks noGrp="1"/>
          </p:cNvSpPr>
          <p:nvPr>
            <p:ph type="sldNum" sz="quarter" idx="10"/>
          </p:nvPr>
        </p:nvSpPr>
        <p:spPr/>
        <p:txBody>
          <a:bodyPr/>
          <a:lstStyle/>
          <a:p>
            <a:fld id="{191DF8CB-33FB-4884-A009-D7ED79AF914A}" type="slidenum">
              <a:rPr lang="en-SG" smtClean="0"/>
              <a:t>12</a:t>
            </a:fld>
            <a:endParaRPr lang="en-SG"/>
          </a:p>
        </p:txBody>
      </p:sp>
    </p:spTree>
    <p:extLst>
      <p:ext uri="{BB962C8B-B14F-4D97-AF65-F5344CB8AC3E}">
        <p14:creationId xmlns:p14="http://schemas.microsoft.com/office/powerpoint/2010/main" val="408385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D45C6F-4983-41F3-B3E8-B35557032A7D}" type="datetime1">
              <a:rPr lang="en-SG" smtClean="0"/>
              <a:t>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204632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CB59A2-FA96-46B4-A784-31BC18E50352}" type="datetime1">
              <a:rPr lang="en-SG" smtClean="0"/>
              <a:t>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406377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E1935-1746-496C-ABFC-86D0696AF507}" type="datetime1">
              <a:rPr lang="en-SG" smtClean="0"/>
              <a:t>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2808129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3174483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43033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9910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49476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8" name="Footer Placeholder 7"/>
          <p:cNvSpPr>
            <a:spLocks noGrp="1"/>
          </p:cNvSpPr>
          <p:nvPr>
            <p:ph type="ftr" sz="quarter" idx="11"/>
          </p:nvPr>
        </p:nvSpPr>
        <p:spPr/>
        <p:txBody>
          <a:bodyPr/>
          <a:lstStyle/>
          <a:p>
            <a:pPr defTabSz="685800"/>
            <a:endParaRPr lang="en-US">
              <a:solidFill>
                <a:prstClr val="white"/>
              </a:solidFill>
            </a:endParaRPr>
          </a:p>
        </p:txBody>
      </p:sp>
      <p:sp>
        <p:nvSpPr>
          <p:cNvPr id="9" name="Slide Number Placeholder 8"/>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91095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4" name="Footer Placeholder 3"/>
          <p:cNvSpPr>
            <a:spLocks noGrp="1"/>
          </p:cNvSpPr>
          <p:nvPr>
            <p:ph type="ftr" sz="quarter" idx="11"/>
          </p:nvPr>
        </p:nvSpPr>
        <p:spPr/>
        <p:txBody>
          <a:bodyPr/>
          <a:lstStyle/>
          <a:p>
            <a:pPr defTabSz="685800"/>
            <a:endParaRPr lang="en-US">
              <a:solidFill>
                <a:prstClr val="white"/>
              </a:solidFill>
            </a:endParaRPr>
          </a:p>
        </p:txBody>
      </p:sp>
      <p:sp>
        <p:nvSpPr>
          <p:cNvPr id="5" name="Slide Number Placeholder 4"/>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896098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3" name="Footer Placeholder 2"/>
          <p:cNvSpPr>
            <a:spLocks noGrp="1"/>
          </p:cNvSpPr>
          <p:nvPr>
            <p:ph type="ftr" sz="quarter" idx="11"/>
          </p:nvPr>
        </p:nvSpPr>
        <p:spPr/>
        <p:txBody>
          <a:bodyPr/>
          <a:lstStyle/>
          <a:p>
            <a:pPr defTabSz="685800"/>
            <a:endParaRPr lang="en-US">
              <a:solidFill>
                <a:prstClr val="white"/>
              </a:solidFill>
            </a:endParaRPr>
          </a:p>
        </p:txBody>
      </p:sp>
      <p:sp>
        <p:nvSpPr>
          <p:cNvPr id="4" name="Slide Number Placeholder 3"/>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579063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6184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0B96-4AF0-40F9-BA3A-67D96AFD6FB3}" type="datetime1">
              <a:rPr lang="en-SG" smtClean="0"/>
              <a:t>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45A868-1959-4AFC-8B73-586BE1BEEA10}" type="slidenum">
              <a:rPr lang="en-SG" smtClean="0"/>
              <a:t>‹#›</a:t>
            </a:fld>
            <a:endParaRPr lang="en-SG"/>
          </a:p>
        </p:txBody>
      </p:sp>
      <p:sp>
        <p:nvSpPr>
          <p:cNvPr id="7" name="Rectangle 6"/>
          <p:cNvSpPr/>
          <p:nvPr userDrawn="1"/>
        </p:nvSpPr>
        <p:spPr>
          <a:xfrm>
            <a:off x="2586681" y="0"/>
            <a:ext cx="3970638" cy="60548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latin typeface="Segoe UI Semilight" panose="020B0402040204020203" pitchFamily="34" charset="0"/>
              <a:cs typeface="Segoe UI Semilight" panose="020B0402040204020203" pitchFamily="34" charset="0"/>
            </a:endParaRPr>
          </a:p>
        </p:txBody>
      </p:sp>
      <p:sp>
        <p:nvSpPr>
          <p:cNvPr id="9" name="Text Placeholder 8"/>
          <p:cNvSpPr>
            <a:spLocks noGrp="1"/>
          </p:cNvSpPr>
          <p:nvPr>
            <p:ph type="body" sz="quarter" idx="13" hasCustomPrompt="1"/>
          </p:nvPr>
        </p:nvSpPr>
        <p:spPr>
          <a:xfrm>
            <a:off x="2586681" y="0"/>
            <a:ext cx="3970637" cy="589994"/>
          </a:xfrm>
        </p:spPr>
        <p:txBody>
          <a:bodyPr anchor="ctr">
            <a:noAutofit/>
          </a:bodyPr>
          <a:lstStyle>
            <a:lvl1pPr marL="0" indent="0" algn="ctr">
              <a:buNone/>
              <a:defRPr sz="2000">
                <a:latin typeface="Segoe UI Semilight" panose="020B0402040204020203" pitchFamily="34" charset="0"/>
                <a:cs typeface="Segoe UI Semilight" panose="020B0402040204020203" pitchFamily="34" charset="0"/>
              </a:defRPr>
            </a:lvl1pPr>
          </a:lstStyle>
          <a:p>
            <a:pPr lvl="0"/>
            <a:r>
              <a:rPr lang="en-US" dirty="0" smtClean="0"/>
              <a:t>Title</a:t>
            </a:r>
            <a:endParaRPr lang="en-SG" dirty="0"/>
          </a:p>
        </p:txBody>
      </p:sp>
    </p:spTree>
    <p:extLst>
      <p:ext uri="{BB962C8B-B14F-4D97-AF65-F5344CB8AC3E}">
        <p14:creationId xmlns:p14="http://schemas.microsoft.com/office/powerpoint/2010/main" val="3058252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479429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861930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221770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98119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5178186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681509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785582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078527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786023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2225104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172E4E-2D3D-4400-A3D4-F3DD2578AB44}" type="datetime1">
              <a:rPr lang="en-SG" smtClean="0"/>
              <a:t>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4080828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047535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923108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960546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8" name="Footer Placeholder 7"/>
          <p:cNvSpPr>
            <a:spLocks noGrp="1"/>
          </p:cNvSpPr>
          <p:nvPr>
            <p:ph type="ftr" sz="quarter" idx="11"/>
          </p:nvPr>
        </p:nvSpPr>
        <p:spPr/>
        <p:txBody>
          <a:bodyPr/>
          <a:lstStyle/>
          <a:p>
            <a:pPr defTabSz="685800"/>
            <a:endParaRPr lang="en-US">
              <a:solidFill>
                <a:prstClr val="white"/>
              </a:solidFill>
            </a:endParaRPr>
          </a:p>
        </p:txBody>
      </p:sp>
      <p:sp>
        <p:nvSpPr>
          <p:cNvPr id="9" name="Slide Number Placeholder 8"/>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9647507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4" name="Footer Placeholder 3"/>
          <p:cNvSpPr>
            <a:spLocks noGrp="1"/>
          </p:cNvSpPr>
          <p:nvPr>
            <p:ph type="ftr" sz="quarter" idx="11"/>
          </p:nvPr>
        </p:nvSpPr>
        <p:spPr/>
        <p:txBody>
          <a:bodyPr/>
          <a:lstStyle/>
          <a:p>
            <a:pPr defTabSz="685800"/>
            <a:endParaRPr lang="en-US">
              <a:solidFill>
                <a:prstClr val="white"/>
              </a:solidFill>
            </a:endParaRPr>
          </a:p>
        </p:txBody>
      </p:sp>
      <p:sp>
        <p:nvSpPr>
          <p:cNvPr id="5" name="Slide Number Placeholder 4"/>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281848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3" name="Footer Placeholder 2"/>
          <p:cNvSpPr>
            <a:spLocks noGrp="1"/>
          </p:cNvSpPr>
          <p:nvPr>
            <p:ph type="ftr" sz="quarter" idx="11"/>
          </p:nvPr>
        </p:nvSpPr>
        <p:spPr/>
        <p:txBody>
          <a:bodyPr/>
          <a:lstStyle/>
          <a:p>
            <a:pPr defTabSz="685800"/>
            <a:endParaRPr lang="en-US">
              <a:solidFill>
                <a:prstClr val="white"/>
              </a:solidFill>
            </a:endParaRPr>
          </a:p>
        </p:txBody>
      </p:sp>
      <p:sp>
        <p:nvSpPr>
          <p:cNvPr id="4" name="Slide Number Placeholder 3"/>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184756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1827786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0103004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8146074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76459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34DFE3-8E62-48BF-BDF2-AC4841B760AF}" type="datetime1">
              <a:rPr lang="en-SG" smtClean="0"/>
              <a:t>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922187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2173667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2885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03008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645047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7882750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067670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59855144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120593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7647577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25744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C4C417-56D3-45AF-B4E6-E404FE9CE9E2}" type="datetime1">
              <a:rPr lang="en-SG" smtClean="0"/>
              <a:t>3/10/2017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12898159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8" name="Footer Placeholder 7"/>
          <p:cNvSpPr>
            <a:spLocks noGrp="1"/>
          </p:cNvSpPr>
          <p:nvPr>
            <p:ph type="ftr" sz="quarter" idx="11"/>
          </p:nvPr>
        </p:nvSpPr>
        <p:spPr/>
        <p:txBody>
          <a:bodyPr/>
          <a:lstStyle/>
          <a:p>
            <a:pPr defTabSz="685800"/>
            <a:endParaRPr lang="en-US">
              <a:solidFill>
                <a:prstClr val="white"/>
              </a:solidFill>
            </a:endParaRPr>
          </a:p>
        </p:txBody>
      </p:sp>
      <p:sp>
        <p:nvSpPr>
          <p:cNvPr id="9" name="Slide Number Placeholder 8"/>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9711884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4" name="Footer Placeholder 3"/>
          <p:cNvSpPr>
            <a:spLocks noGrp="1"/>
          </p:cNvSpPr>
          <p:nvPr>
            <p:ph type="ftr" sz="quarter" idx="11"/>
          </p:nvPr>
        </p:nvSpPr>
        <p:spPr/>
        <p:txBody>
          <a:bodyPr/>
          <a:lstStyle/>
          <a:p>
            <a:pPr defTabSz="685800"/>
            <a:endParaRPr lang="en-US">
              <a:solidFill>
                <a:prstClr val="white"/>
              </a:solidFill>
            </a:endParaRPr>
          </a:p>
        </p:txBody>
      </p:sp>
      <p:sp>
        <p:nvSpPr>
          <p:cNvPr id="5" name="Slide Number Placeholder 4"/>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7027445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3" name="Footer Placeholder 2"/>
          <p:cNvSpPr>
            <a:spLocks noGrp="1"/>
          </p:cNvSpPr>
          <p:nvPr>
            <p:ph type="ftr" sz="quarter" idx="11"/>
          </p:nvPr>
        </p:nvSpPr>
        <p:spPr/>
        <p:txBody>
          <a:bodyPr/>
          <a:lstStyle/>
          <a:p>
            <a:pPr defTabSz="685800"/>
            <a:endParaRPr lang="en-US">
              <a:solidFill>
                <a:prstClr val="white"/>
              </a:solidFill>
            </a:endParaRPr>
          </a:p>
        </p:txBody>
      </p:sp>
      <p:sp>
        <p:nvSpPr>
          <p:cNvPr id="4" name="Slide Number Placeholder 3"/>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36205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27043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5957425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7150062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853218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6266144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6670994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4602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1A8A83-9A5C-4E2F-AA3B-96F0367FFFB0}" type="datetime1">
              <a:rPr lang="en-SG" smtClean="0"/>
              <a:t>3/10/2017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32092026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0676409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6484208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4535884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0961539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4683889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176382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8431379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8" name="Footer Placeholder 7"/>
          <p:cNvSpPr>
            <a:spLocks noGrp="1"/>
          </p:cNvSpPr>
          <p:nvPr>
            <p:ph type="ftr" sz="quarter" idx="11"/>
          </p:nvPr>
        </p:nvSpPr>
        <p:spPr/>
        <p:txBody>
          <a:bodyPr/>
          <a:lstStyle/>
          <a:p>
            <a:pPr defTabSz="685800"/>
            <a:endParaRPr lang="en-US">
              <a:solidFill>
                <a:prstClr val="white"/>
              </a:solidFill>
            </a:endParaRPr>
          </a:p>
        </p:txBody>
      </p:sp>
      <p:sp>
        <p:nvSpPr>
          <p:cNvPr id="9" name="Slide Number Placeholder 8"/>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508773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4" name="Footer Placeholder 3"/>
          <p:cNvSpPr>
            <a:spLocks noGrp="1"/>
          </p:cNvSpPr>
          <p:nvPr>
            <p:ph type="ftr" sz="quarter" idx="11"/>
          </p:nvPr>
        </p:nvSpPr>
        <p:spPr/>
        <p:txBody>
          <a:bodyPr/>
          <a:lstStyle/>
          <a:p>
            <a:pPr defTabSz="685800"/>
            <a:endParaRPr lang="en-US">
              <a:solidFill>
                <a:prstClr val="white"/>
              </a:solidFill>
            </a:endParaRPr>
          </a:p>
        </p:txBody>
      </p:sp>
      <p:sp>
        <p:nvSpPr>
          <p:cNvPr id="5" name="Slide Number Placeholder 4"/>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1735067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3" name="Footer Placeholder 2"/>
          <p:cNvSpPr>
            <a:spLocks noGrp="1"/>
          </p:cNvSpPr>
          <p:nvPr>
            <p:ph type="ftr" sz="quarter" idx="11"/>
          </p:nvPr>
        </p:nvSpPr>
        <p:spPr/>
        <p:txBody>
          <a:bodyPr/>
          <a:lstStyle/>
          <a:p>
            <a:pPr defTabSz="685800"/>
            <a:endParaRPr lang="en-US">
              <a:solidFill>
                <a:prstClr val="white"/>
              </a:solidFill>
            </a:endParaRPr>
          </a:p>
        </p:txBody>
      </p:sp>
      <p:sp>
        <p:nvSpPr>
          <p:cNvPr id="4" name="Slide Number Placeholder 3"/>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95209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1E995-7B4D-4B90-80AE-B4962E56205B}" type="datetime1">
              <a:rPr lang="en-SG" smtClean="0"/>
              <a:t>3/10/2017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16987092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6238022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598067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6" name="Footer Placeholder 5"/>
          <p:cNvSpPr>
            <a:spLocks noGrp="1"/>
          </p:cNvSpPr>
          <p:nvPr>
            <p:ph type="ftr" sz="quarter" idx="11"/>
          </p:nvPr>
        </p:nvSpPr>
        <p:spPr/>
        <p:txBody>
          <a:bodyPr/>
          <a:lstStyle/>
          <a:p>
            <a:pPr defTabSz="685800"/>
            <a:endParaRPr lang="en-US">
              <a:solidFill>
                <a:prstClr val="white"/>
              </a:solidFill>
            </a:endParaRPr>
          </a:p>
        </p:txBody>
      </p:sp>
      <p:sp>
        <p:nvSpPr>
          <p:cNvPr id="7" name="Slide Number Placeholder 6"/>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2064438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8551376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8105435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5681240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685800" rtl="0" eaLnBrk="1" fontAlgn="auto" latinLnBrk="0" hangingPunct="1">
              <a:lnSpc>
                <a:spcPct val="100000"/>
              </a:lnSpc>
              <a:spcBef>
                <a:spcPct val="0"/>
              </a:spcBef>
              <a:spcAft>
                <a:spcPts val="0"/>
              </a:spcAft>
              <a:buClrTx/>
              <a:buSzTx/>
              <a:buFontTx/>
              <a:buNone/>
              <a:tabLst/>
              <a:defRPr/>
            </a:pPr>
            <a:r>
              <a:rPr kumimoji="0" lang="en-US" sz="6000" b="0" i="0" u="none" strike="noStrike" kern="1200" cap="all" spc="0" normalizeH="0" baseline="0" noProof="0" dirty="0">
                <a:ln w="3175" cmpd="sng">
                  <a:noFill/>
                </a:ln>
                <a:solidFill>
                  <a:prstClr val="white"/>
                </a:solidFill>
                <a:effectLst/>
                <a:uLnTx/>
                <a:uFillTx/>
                <a:latin typeface="Calibri" panose="020F0502020204030204"/>
                <a:ea typeface="+mn-ea"/>
                <a:cs typeface="+mn-cs"/>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4390018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3441814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0033843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11"/>
          </p:nvPr>
        </p:nvSpPr>
        <p:spPr/>
        <p:txBody>
          <a:bodyPr/>
          <a:lstStyle/>
          <a:p>
            <a:pPr defTabSz="685800"/>
            <a:endParaRPr lang="en-US">
              <a:solidFill>
                <a:prstClr val="white"/>
              </a:solidFill>
            </a:endParaRPr>
          </a:p>
        </p:txBody>
      </p:sp>
      <p:sp>
        <p:nvSpPr>
          <p:cNvPr id="6" name="Slide Number Placeholder 5"/>
          <p:cNvSpPr>
            <a:spLocks noGrp="1"/>
          </p:cNvSpPr>
          <p:nvPr>
            <p:ph type="sldNum" sz="quarter" idx="12"/>
          </p:nvPr>
        </p:nvSpPr>
        <p:spPr/>
        <p:txBody>
          <a:body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21617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CEFBEF-BAD7-44BB-944C-4EEDA5782B8B}" type="datetime1">
              <a:rPr lang="en-SG" smtClean="0"/>
              <a:t>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353620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0B6DD-A5BC-4D3E-9954-CC8E35099420}" type="datetime1">
              <a:rPr lang="en-SG" smtClean="0"/>
              <a:t>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45A868-1959-4AFC-8B73-586BE1BEEA10}" type="slidenum">
              <a:rPr lang="en-SG" smtClean="0"/>
              <a:t>‹#›</a:t>
            </a:fld>
            <a:endParaRPr lang="en-SG"/>
          </a:p>
        </p:txBody>
      </p:sp>
    </p:spTree>
    <p:extLst>
      <p:ext uri="{BB962C8B-B14F-4D97-AF65-F5344CB8AC3E}">
        <p14:creationId xmlns:p14="http://schemas.microsoft.com/office/powerpoint/2010/main" val="39725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 y="0"/>
            <a:ext cx="9144001" cy="6054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Placeholder 1"/>
          <p:cNvSpPr>
            <a:spLocks noGrp="1"/>
          </p:cNvSpPr>
          <p:nvPr>
            <p:ph type="title"/>
          </p:nvPr>
        </p:nvSpPr>
        <p:spPr>
          <a:xfrm>
            <a:off x="628650" y="724930"/>
            <a:ext cx="7886700" cy="96575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71521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5CFCD-90AF-43E3-816F-E3EA9F4D8C99}" type="datetime1">
              <a:rPr lang="en-SG" smtClean="0"/>
              <a:t>3/10/2017</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122508" y="120177"/>
            <a:ext cx="887112" cy="365125"/>
          </a:xfrm>
          <a:prstGeom prst="rect">
            <a:avLst/>
          </a:prstGeom>
        </p:spPr>
        <p:txBody>
          <a:bodyPr vert="horz" lIns="91440" tIns="45720" rIns="91440" bIns="45720" rtlCol="0" anchor="ctr"/>
          <a:lstStyle>
            <a:lvl1pPr algn="r">
              <a:defRPr sz="2000">
                <a:solidFill>
                  <a:schemeClr val="tx1"/>
                </a:solidFill>
                <a:latin typeface="Segoe UI Semilight" panose="020B0402040204020203" pitchFamily="34" charset="0"/>
                <a:cs typeface="Segoe UI Semilight" panose="020B0402040204020203" pitchFamily="34" charset="0"/>
              </a:defRPr>
            </a:lvl1pPr>
          </a:lstStyle>
          <a:p>
            <a:fld id="{5A45A868-1959-4AFC-8B73-586BE1BEEA10}" type="slidenum">
              <a:rPr lang="en-SG" smtClean="0"/>
              <a:pPr/>
              <a:t>‹#›</a:t>
            </a:fld>
            <a:r>
              <a:rPr lang="en-SG" dirty="0" smtClean="0"/>
              <a:t>/50</a:t>
            </a:r>
            <a:endParaRPr lang="en-SG" dirty="0"/>
          </a:p>
        </p:txBody>
      </p:sp>
      <p:sp>
        <p:nvSpPr>
          <p:cNvPr id="7" name="TextBox 6"/>
          <p:cNvSpPr txBox="1"/>
          <p:nvPr userDrawn="1"/>
        </p:nvSpPr>
        <p:spPr>
          <a:xfrm>
            <a:off x="73882" y="102684"/>
            <a:ext cx="3402227" cy="400110"/>
          </a:xfrm>
          <a:prstGeom prst="rect">
            <a:avLst/>
          </a:prstGeom>
          <a:noFill/>
        </p:spPr>
        <p:txBody>
          <a:bodyPr wrap="square" rtlCol="0">
            <a:spAutoFit/>
          </a:bodyPr>
          <a:lstStyle/>
          <a:p>
            <a:r>
              <a:rPr lang="en-US" sz="2000" dirty="0" smtClean="0">
                <a:latin typeface="Segoe UI Semilight" panose="020B0402040204020203" pitchFamily="34" charset="0"/>
                <a:cs typeface="Segoe UI Semilight" panose="020B0402040204020203" pitchFamily="34" charset="0"/>
              </a:rPr>
              <a:t>Intro to Coding 2017</a:t>
            </a:r>
            <a:endParaRPr lang="en-SG"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046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endParaRPr lang="en-US">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16267307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endParaRPr lang="en-US">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29390741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endParaRPr lang="en-US">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348683164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D97909D1-5947-BE49-A8F4-7E831559D40F}" type="datetimeFigureOut">
              <a:rPr lang="en-US" smtClean="0">
                <a:solidFill>
                  <a:prstClr val="white"/>
                </a:solidFill>
              </a:rPr>
              <a:pPr defTabSz="685800"/>
              <a:t>10/3/2017</a:t>
            </a:fld>
            <a:endParaRPr lang="en-US">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endParaRPr lang="en-US">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63D138EC-15B0-354D-BB23-422ED01510C8}" type="slidenum">
              <a:rPr lang="en-US" smtClean="0">
                <a:solidFill>
                  <a:prstClr val="white"/>
                </a:solidFill>
              </a:rPr>
              <a:pPr defTabSz="685800"/>
              <a:t>‹#›</a:t>
            </a:fld>
            <a:endParaRPr lang="en-US">
              <a:solidFill>
                <a:prstClr val="white"/>
              </a:solidFill>
            </a:endParaRPr>
          </a:p>
        </p:txBody>
      </p:sp>
    </p:spTree>
    <p:extLst>
      <p:ext uri="{BB962C8B-B14F-4D97-AF65-F5344CB8AC3E}">
        <p14:creationId xmlns:p14="http://schemas.microsoft.com/office/powerpoint/2010/main" val="77806403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s://repl.it/community/classrooms/1792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nKIu9yen5nc"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3.xml"/><Relationship Id="rId7" Type="http://schemas.openxmlformats.org/officeDocument/2006/relationships/image" Target="../media/image18.png"/><Relationship Id="rId2" Type="http://schemas.openxmlformats.org/officeDocument/2006/relationships/slideLayout" Target="../slideLayouts/slideLayout52.xml"/><Relationship Id="rId1" Type="http://schemas.openxmlformats.org/officeDocument/2006/relationships/tags" Target="../tags/tag3.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15.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4.xml"/><Relationship Id="rId7" Type="http://schemas.openxmlformats.org/officeDocument/2006/relationships/image" Target="../media/image18.png"/><Relationship Id="rId2" Type="http://schemas.openxmlformats.org/officeDocument/2006/relationships/slideLayout" Target="../slideLayouts/slideLayout52.xml"/><Relationship Id="rId1" Type="http://schemas.openxmlformats.org/officeDocument/2006/relationships/tags" Target="../tags/tag4.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15.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5.xml"/><Relationship Id="rId7" Type="http://schemas.openxmlformats.org/officeDocument/2006/relationships/image" Target="../media/image25.png"/><Relationship Id="rId2" Type="http://schemas.openxmlformats.org/officeDocument/2006/relationships/slideLayout" Target="../slideLayouts/slideLayout52.xml"/><Relationship Id="rId1" Type="http://schemas.openxmlformats.org/officeDocument/2006/relationships/tags" Target="../tags/tag5.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gif"/><Relationship Id="rId4" Type="http://schemas.openxmlformats.org/officeDocument/2006/relationships/image" Target="../media/image22.jpe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6.xml"/><Relationship Id="rId7" Type="http://schemas.openxmlformats.org/officeDocument/2006/relationships/image" Target="../media/image28.gif"/><Relationship Id="rId2" Type="http://schemas.openxmlformats.org/officeDocument/2006/relationships/slideLayout" Target="../slideLayouts/slideLayout52.xml"/><Relationship Id="rId1" Type="http://schemas.openxmlformats.org/officeDocument/2006/relationships/tags" Target="../tags/tag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4.xml"/><Relationship Id="rId1" Type="http://schemas.openxmlformats.org/officeDocument/2006/relationships/tags" Target="../tags/tag7.xml"/><Relationship Id="rId5" Type="http://schemas.openxmlformats.org/officeDocument/2006/relationships/image" Target="../media/image30.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4.xml"/><Relationship Id="rId1" Type="http://schemas.openxmlformats.org/officeDocument/2006/relationships/tags" Target="../tags/tag8.xml"/><Relationship Id="rId5" Type="http://schemas.openxmlformats.org/officeDocument/2006/relationships/image" Target="../media/image30.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9.xml"/><Relationship Id="rId7" Type="http://schemas.openxmlformats.org/officeDocument/2006/relationships/image" Target="../media/image32.jpeg"/><Relationship Id="rId2" Type="http://schemas.openxmlformats.org/officeDocument/2006/relationships/slideLayout" Target="../slideLayouts/slideLayout64.xml"/><Relationship Id="rId1" Type="http://schemas.openxmlformats.org/officeDocument/2006/relationships/tags" Target="../tags/tag9.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0.xml"/><Relationship Id="rId7" Type="http://schemas.openxmlformats.org/officeDocument/2006/relationships/image" Target="../media/image35.png"/><Relationship Id="rId2" Type="http://schemas.openxmlformats.org/officeDocument/2006/relationships/slideLayout" Target="../slideLayouts/slideLayout64.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image" Target="../media/image30.jpeg"/><Relationship Id="rId4" Type="http://schemas.openxmlformats.org/officeDocument/2006/relationships/image" Target="../media/image1.jpeg"/><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4.xml"/><Relationship Id="rId1" Type="http://schemas.openxmlformats.org/officeDocument/2006/relationships/tags" Target="../tags/tag11.xml"/><Relationship Id="rId5" Type="http://schemas.openxmlformats.org/officeDocument/2006/relationships/image" Target="../media/image30.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tags" Target="../tags/tag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ratch.mit.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946121"/>
            <a:ext cx="7886700" cy="965759"/>
          </a:xfrm>
        </p:spPr>
        <p:txBody>
          <a:bodyPr/>
          <a:lstStyle/>
          <a:p>
            <a:pPr algn="ctr"/>
            <a:r>
              <a:rPr lang="en-US" dirty="0" smtClean="0"/>
              <a:t>We start at 12pm!</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a:t>
            </a:fld>
            <a:endParaRPr lang="en-SG"/>
          </a:p>
        </p:txBody>
      </p:sp>
      <p:sp>
        <p:nvSpPr>
          <p:cNvPr id="6" name="Text Placeholder 5"/>
          <p:cNvSpPr>
            <a:spLocks noGrp="1"/>
          </p:cNvSpPr>
          <p:nvPr>
            <p:ph type="body" sz="quarter" idx="13"/>
          </p:nvPr>
        </p:nvSpPr>
        <p:spPr/>
        <p:txBody>
          <a:bodyPr/>
          <a:lstStyle/>
          <a:p>
            <a:r>
              <a:rPr lang="en-US" dirty="0" smtClean="0"/>
              <a:t>0. Intro</a:t>
            </a:r>
            <a:endParaRPr lang="en-SG" dirty="0"/>
          </a:p>
        </p:txBody>
      </p:sp>
    </p:spTree>
    <p:extLst>
      <p:ext uri="{BB962C8B-B14F-4D97-AF65-F5344CB8AC3E}">
        <p14:creationId xmlns:p14="http://schemas.microsoft.com/office/powerpoint/2010/main" val="3137621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46121"/>
            <a:ext cx="7886700" cy="965759"/>
          </a:xfrm>
        </p:spPr>
        <p:txBody>
          <a:bodyPr>
            <a:normAutofit/>
          </a:bodyPr>
          <a:lstStyle/>
          <a:p>
            <a:pPr algn="ctr"/>
            <a:r>
              <a:rPr lang="en-SG" dirty="0" smtClean="0"/>
              <a:t>Program 1: Make the cat meow</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10</a:t>
            </a:fld>
            <a:endParaRPr lang="en-SG"/>
          </a:p>
        </p:txBody>
      </p:sp>
      <p:sp>
        <p:nvSpPr>
          <p:cNvPr id="6" name="Text Placeholder 5"/>
          <p:cNvSpPr>
            <a:spLocks noGrp="1"/>
          </p:cNvSpPr>
          <p:nvPr>
            <p:ph type="body" sz="quarter" idx="13"/>
          </p:nvPr>
        </p:nvSpPr>
        <p:spPr/>
        <p:txBody>
          <a:bodyPr/>
          <a:lstStyle/>
          <a:p>
            <a:r>
              <a:rPr lang="en-US" dirty="0"/>
              <a:t>1. </a:t>
            </a:r>
            <a:r>
              <a:rPr lang="en-US" dirty="0" smtClean="0"/>
              <a:t>Scratch</a:t>
            </a:r>
            <a:endParaRPr lang="en-SG" dirty="0"/>
          </a:p>
        </p:txBody>
      </p:sp>
    </p:spTree>
    <p:extLst>
      <p:ext uri="{BB962C8B-B14F-4D97-AF65-F5344CB8AC3E}">
        <p14:creationId xmlns:p14="http://schemas.microsoft.com/office/powerpoint/2010/main" val="577483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46121"/>
            <a:ext cx="7886700" cy="965759"/>
          </a:xfrm>
        </p:spPr>
        <p:txBody>
          <a:bodyPr>
            <a:normAutofit/>
          </a:bodyPr>
          <a:lstStyle/>
          <a:p>
            <a:pPr algn="ctr"/>
            <a:r>
              <a:rPr lang="en-SG" dirty="0" smtClean="0"/>
              <a:t>Program 2: Make the cat move</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11</a:t>
            </a:fld>
            <a:endParaRPr lang="en-SG"/>
          </a:p>
        </p:txBody>
      </p:sp>
      <p:sp>
        <p:nvSpPr>
          <p:cNvPr id="6" name="Text Placeholder 5"/>
          <p:cNvSpPr>
            <a:spLocks noGrp="1"/>
          </p:cNvSpPr>
          <p:nvPr>
            <p:ph type="body" sz="quarter" idx="13"/>
          </p:nvPr>
        </p:nvSpPr>
        <p:spPr/>
        <p:txBody>
          <a:bodyPr/>
          <a:lstStyle/>
          <a:p>
            <a:r>
              <a:rPr lang="en-US" dirty="0"/>
              <a:t>1. </a:t>
            </a:r>
            <a:r>
              <a:rPr lang="en-US" dirty="0" smtClean="0"/>
              <a:t>Scratch</a:t>
            </a:r>
            <a:endParaRPr lang="en-SG" dirty="0"/>
          </a:p>
        </p:txBody>
      </p:sp>
    </p:spTree>
    <p:extLst>
      <p:ext uri="{BB962C8B-B14F-4D97-AF65-F5344CB8AC3E}">
        <p14:creationId xmlns:p14="http://schemas.microsoft.com/office/powerpoint/2010/main" val="2685489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Program 3: Pair up!</a:t>
            </a:r>
            <a:endParaRPr lang="en-SG" dirty="0"/>
          </a:p>
        </p:txBody>
      </p:sp>
      <p:sp>
        <p:nvSpPr>
          <p:cNvPr id="5" name="Content Placeholder 4"/>
          <p:cNvSpPr>
            <a:spLocks noGrp="1"/>
          </p:cNvSpPr>
          <p:nvPr>
            <p:ph idx="1"/>
          </p:nvPr>
        </p:nvSpPr>
        <p:spPr/>
        <p:txBody>
          <a:bodyPr/>
          <a:lstStyle/>
          <a:p>
            <a:r>
              <a:rPr lang="en-US" dirty="0" smtClean="0"/>
              <a:t>Take turns playing the role of a </a:t>
            </a:r>
            <a:r>
              <a:rPr lang="en-US" b="1" dirty="0" smtClean="0"/>
              <a:t>user</a:t>
            </a:r>
            <a:r>
              <a:rPr lang="en-US" dirty="0" smtClean="0"/>
              <a:t> and a </a:t>
            </a:r>
            <a:r>
              <a:rPr lang="en-US" b="1" dirty="0" smtClean="0"/>
              <a:t>developer</a:t>
            </a:r>
            <a:r>
              <a:rPr lang="en-US" dirty="0" smtClean="0"/>
              <a:t>.</a:t>
            </a:r>
          </a:p>
          <a:p>
            <a:endParaRPr lang="en-US" dirty="0" smtClean="0"/>
          </a:p>
          <a:p>
            <a:r>
              <a:rPr lang="en-US" b="1" dirty="0" smtClean="0"/>
              <a:t>User</a:t>
            </a:r>
            <a:r>
              <a:rPr lang="en-US" dirty="0" smtClean="0"/>
              <a:t>: set requirements by telling the developer what you want the cat to do</a:t>
            </a:r>
          </a:p>
          <a:p>
            <a:pPr lvl="1"/>
            <a:r>
              <a:rPr lang="en-US" dirty="0" smtClean="0"/>
              <a:t>“I want the cat to move left and right”</a:t>
            </a:r>
          </a:p>
          <a:p>
            <a:endParaRPr lang="en-US" dirty="0" smtClean="0"/>
          </a:p>
          <a:p>
            <a:r>
              <a:rPr lang="en-US" b="1" dirty="0" smtClean="0"/>
              <a:t>Developer</a:t>
            </a:r>
            <a:r>
              <a:rPr lang="en-US" dirty="0" smtClean="0"/>
              <a:t>: fulfill requirements and clarify if necessary</a:t>
            </a:r>
          </a:p>
          <a:p>
            <a:pPr lvl="1"/>
            <a:r>
              <a:rPr lang="en-US" dirty="0" smtClean="0"/>
              <a:t>“How many steps left/right? How fast?”</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12</a:t>
            </a:fld>
            <a:endParaRPr lang="en-SG"/>
          </a:p>
        </p:txBody>
      </p:sp>
      <p:sp>
        <p:nvSpPr>
          <p:cNvPr id="6" name="Text Placeholder 5"/>
          <p:cNvSpPr>
            <a:spLocks noGrp="1"/>
          </p:cNvSpPr>
          <p:nvPr>
            <p:ph type="body" sz="quarter" idx="13"/>
          </p:nvPr>
        </p:nvSpPr>
        <p:spPr/>
        <p:txBody>
          <a:bodyPr/>
          <a:lstStyle/>
          <a:p>
            <a:r>
              <a:rPr lang="en-US" dirty="0"/>
              <a:t>1. </a:t>
            </a:r>
            <a:r>
              <a:rPr lang="en-US" dirty="0" smtClean="0"/>
              <a:t>Scratch</a:t>
            </a:r>
            <a:endParaRPr lang="en-SG" dirty="0"/>
          </a:p>
        </p:txBody>
      </p:sp>
    </p:spTree>
    <p:extLst>
      <p:ext uri="{BB962C8B-B14F-4D97-AF65-F5344CB8AC3E}">
        <p14:creationId xmlns:p14="http://schemas.microsoft.com/office/powerpoint/2010/main" val="138173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objects</a:t>
            </a:r>
            <a:endParaRPr lang="en-SG" dirty="0"/>
          </a:p>
        </p:txBody>
      </p:sp>
      <p:sp>
        <p:nvSpPr>
          <p:cNvPr id="3" name="Content Placeholder 2"/>
          <p:cNvSpPr>
            <a:spLocks noGrp="1"/>
          </p:cNvSpPr>
          <p:nvPr>
            <p:ph idx="1"/>
          </p:nvPr>
        </p:nvSpPr>
        <p:spPr/>
        <p:txBody>
          <a:bodyPr/>
          <a:lstStyle/>
          <a:p>
            <a:r>
              <a:rPr lang="en-SG" dirty="0" smtClean="0"/>
              <a:t>Stage – white background</a:t>
            </a:r>
          </a:p>
          <a:p>
            <a:r>
              <a:rPr lang="en-SG" dirty="0" smtClean="0"/>
              <a:t>Orange cat with code earlier</a:t>
            </a:r>
          </a:p>
          <a:p>
            <a:endParaRPr lang="en-US" dirty="0" smtClean="0"/>
          </a:p>
          <a:p>
            <a:endParaRPr lang="en-US" dirty="0"/>
          </a:p>
          <a:p>
            <a:endParaRPr lang="en-SG" dirty="0" smtClean="0"/>
          </a:p>
          <a:p>
            <a:r>
              <a:rPr lang="en-SG" dirty="0" smtClean="0"/>
              <a:t>Time to make the </a:t>
            </a:r>
            <a:r>
              <a:rPr lang="en-SG" b="1" dirty="0" smtClean="0"/>
              <a:t>stage</a:t>
            </a:r>
            <a:r>
              <a:rPr lang="en-SG" dirty="0" smtClean="0"/>
              <a:t> and </a:t>
            </a:r>
            <a:r>
              <a:rPr lang="en-SG" b="1" dirty="0" smtClean="0"/>
              <a:t>cat</a:t>
            </a:r>
            <a:r>
              <a:rPr lang="en-SG" dirty="0" smtClean="0"/>
              <a:t> interact!</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13</a:t>
            </a:fld>
            <a:endParaRPr lang="en-SG"/>
          </a:p>
        </p:txBody>
      </p:sp>
      <p:sp>
        <p:nvSpPr>
          <p:cNvPr id="5" name="Text Placeholder 4"/>
          <p:cNvSpPr>
            <a:spLocks noGrp="1"/>
          </p:cNvSpPr>
          <p:nvPr>
            <p:ph type="body" sz="quarter" idx="13"/>
          </p:nvPr>
        </p:nvSpPr>
        <p:spPr/>
        <p:txBody>
          <a:bodyPr/>
          <a:lstStyle/>
          <a:p>
            <a:r>
              <a:rPr lang="en-US" dirty="0"/>
              <a:t>1. Scratch</a:t>
            </a:r>
            <a:endParaRPr lang="en-SG" dirty="0"/>
          </a:p>
        </p:txBody>
      </p:sp>
      <p:sp>
        <p:nvSpPr>
          <p:cNvPr id="6" name="Title 1"/>
          <p:cNvSpPr txBox="1">
            <a:spLocks/>
          </p:cNvSpPr>
          <p:nvPr/>
        </p:nvSpPr>
        <p:spPr>
          <a:xfrm>
            <a:off x="628649" y="3343205"/>
            <a:ext cx="7886700" cy="965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a:lstStyle>
          <a:p>
            <a:r>
              <a:rPr lang="en-SG" dirty="0" smtClean="0"/>
              <a:t>Program 4: Cat avoids the wall</a:t>
            </a:r>
            <a:endParaRPr lang="en-SG" dirty="0"/>
          </a:p>
        </p:txBody>
      </p:sp>
    </p:spTree>
    <p:extLst>
      <p:ext uri="{BB962C8B-B14F-4D97-AF65-F5344CB8AC3E}">
        <p14:creationId xmlns:p14="http://schemas.microsoft.com/office/powerpoint/2010/main" val="3554603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Program 5: Basic Pong</a:t>
            </a:r>
            <a:endParaRPr lang="en-SG" dirty="0"/>
          </a:p>
        </p:txBody>
      </p:sp>
      <p:sp>
        <p:nvSpPr>
          <p:cNvPr id="5" name="Content Placeholder 4"/>
          <p:cNvSpPr>
            <a:spLocks noGrp="1"/>
          </p:cNvSpPr>
          <p:nvPr>
            <p:ph idx="1"/>
          </p:nvPr>
        </p:nvSpPr>
        <p:spPr/>
        <p:txBody>
          <a:bodyPr/>
          <a:lstStyle/>
          <a:p>
            <a:r>
              <a:rPr lang="en-US" dirty="0" smtClean="0"/>
              <a:t>Someone else has created a game called</a:t>
            </a:r>
            <a:br>
              <a:rPr lang="en-US" dirty="0" smtClean="0"/>
            </a:br>
            <a:r>
              <a:rPr lang="en-US" dirty="0" smtClean="0"/>
              <a:t>“Basic Pong”</a:t>
            </a:r>
          </a:p>
          <a:p>
            <a:r>
              <a:rPr lang="en-US" dirty="0" smtClean="0"/>
              <a:t>Search for it, play with it and </a:t>
            </a:r>
            <a:r>
              <a:rPr lang="en-US" b="1" dirty="0" smtClean="0"/>
              <a:t>modify</a:t>
            </a:r>
            <a:r>
              <a:rPr lang="en-US" dirty="0" smtClean="0"/>
              <a:t> it!</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14</a:t>
            </a:fld>
            <a:endParaRPr lang="en-SG"/>
          </a:p>
        </p:txBody>
      </p:sp>
      <p:sp>
        <p:nvSpPr>
          <p:cNvPr id="6" name="Text Placeholder 5"/>
          <p:cNvSpPr>
            <a:spLocks noGrp="1"/>
          </p:cNvSpPr>
          <p:nvPr>
            <p:ph type="body" sz="quarter" idx="13"/>
          </p:nvPr>
        </p:nvSpPr>
        <p:spPr/>
        <p:txBody>
          <a:bodyPr/>
          <a:lstStyle/>
          <a:p>
            <a:r>
              <a:rPr lang="en-US" dirty="0"/>
              <a:t>1. </a:t>
            </a:r>
            <a:r>
              <a:rPr lang="en-US" dirty="0" smtClean="0"/>
              <a:t>Scratch</a:t>
            </a:r>
            <a:endParaRPr lang="en-SG" dirty="0"/>
          </a:p>
        </p:txBody>
      </p:sp>
    </p:spTree>
    <p:extLst>
      <p:ext uri="{BB962C8B-B14F-4D97-AF65-F5344CB8AC3E}">
        <p14:creationId xmlns:p14="http://schemas.microsoft.com/office/powerpoint/2010/main" val="550121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some real code!</a:t>
            </a:r>
            <a:endParaRPr lang="en-SG" dirty="0"/>
          </a:p>
        </p:txBody>
      </p:sp>
      <p:sp>
        <p:nvSpPr>
          <p:cNvPr id="3" name="Content Placeholder 2"/>
          <p:cNvSpPr>
            <a:spLocks noGrp="1"/>
          </p:cNvSpPr>
          <p:nvPr>
            <p:ph idx="1"/>
          </p:nvPr>
        </p:nvSpPr>
        <p:spPr/>
        <p:txBody>
          <a:bodyPr/>
          <a:lstStyle/>
          <a:p>
            <a:pPr marL="0" indent="0" algn="ctr">
              <a:buNone/>
            </a:pPr>
            <a:r>
              <a:rPr lang="en-US" dirty="0">
                <a:hlinkClick r:id="rId3"/>
              </a:rPr>
              <a:t>https://</a:t>
            </a:r>
            <a:r>
              <a:rPr lang="en-US" dirty="0" smtClean="0">
                <a:hlinkClick r:id="rId3"/>
              </a:rPr>
              <a:t>repl.it/languages/python3</a:t>
            </a:r>
            <a:r>
              <a:rPr lang="en-US" dirty="0" smtClean="0"/>
              <a:t> </a:t>
            </a:r>
            <a:endParaRPr lang="en-US" dirty="0"/>
          </a:p>
        </p:txBody>
      </p:sp>
      <p:sp>
        <p:nvSpPr>
          <p:cNvPr id="4" name="Slide Number Placeholder 3"/>
          <p:cNvSpPr>
            <a:spLocks noGrp="1"/>
          </p:cNvSpPr>
          <p:nvPr>
            <p:ph type="sldNum" sz="quarter" idx="12"/>
          </p:nvPr>
        </p:nvSpPr>
        <p:spPr/>
        <p:txBody>
          <a:bodyPr/>
          <a:lstStyle/>
          <a:p>
            <a:fld id="{5A45A868-1959-4AFC-8B73-586BE1BEEA10}" type="slidenum">
              <a:rPr lang="en-SG" smtClean="0"/>
              <a:t>15</a:t>
            </a:fld>
            <a:endParaRPr lang="en-SG"/>
          </a:p>
        </p:txBody>
      </p:sp>
      <p:sp>
        <p:nvSpPr>
          <p:cNvPr id="5" name="Text Placeholder 4"/>
          <p:cNvSpPr>
            <a:spLocks noGrp="1"/>
          </p:cNvSpPr>
          <p:nvPr>
            <p:ph type="body" sz="quarter" idx="13"/>
          </p:nvPr>
        </p:nvSpPr>
        <p:spPr/>
        <p:txBody>
          <a:bodyPr/>
          <a:lstStyle/>
          <a:p>
            <a:r>
              <a:rPr lang="en-US" dirty="0" smtClean="0"/>
              <a:t>3. Python</a:t>
            </a:r>
            <a:endParaRPr lang="en-SG"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5365" b="-5365"/>
          <a:stretch/>
        </p:blipFill>
        <p:spPr>
          <a:xfrm>
            <a:off x="628650" y="2239510"/>
            <a:ext cx="7886700" cy="4436270"/>
          </a:xfrm>
          <a:prstGeom prst="rect">
            <a:avLst/>
          </a:prstGeom>
        </p:spPr>
      </p:pic>
    </p:spTree>
    <p:extLst>
      <p:ext uri="{BB962C8B-B14F-4D97-AF65-F5344CB8AC3E}">
        <p14:creationId xmlns:p14="http://schemas.microsoft.com/office/powerpoint/2010/main" val="1601286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you have what it takes?</a:t>
            </a:r>
            <a:endParaRPr lang="en-SG" dirty="0"/>
          </a:p>
        </p:txBody>
      </p:sp>
      <p:sp>
        <p:nvSpPr>
          <p:cNvPr id="3" name="Content Placeholder 2"/>
          <p:cNvSpPr>
            <a:spLocks noGrp="1"/>
          </p:cNvSpPr>
          <p:nvPr>
            <p:ph idx="1"/>
          </p:nvPr>
        </p:nvSpPr>
        <p:spPr/>
        <p:txBody>
          <a:bodyPr/>
          <a:lstStyle/>
          <a:p>
            <a:r>
              <a:rPr lang="en-US" dirty="0" smtClean="0"/>
              <a:t>Do the first assignment of this intro course</a:t>
            </a:r>
          </a:p>
          <a:p>
            <a:r>
              <a:rPr lang="en-US" dirty="0" smtClean="0">
                <a:hlinkClick r:id="rId3"/>
              </a:rPr>
              <a:t>https</a:t>
            </a:r>
            <a:r>
              <a:rPr lang="en-US" dirty="0">
                <a:hlinkClick r:id="rId3"/>
              </a:rPr>
              <a:t>://</a:t>
            </a:r>
            <a:r>
              <a:rPr lang="en-US" dirty="0" smtClean="0">
                <a:hlinkClick r:id="rId3"/>
              </a:rPr>
              <a:t>repl.it/community/classrooms/17929</a:t>
            </a:r>
            <a:endParaRPr lang="en-US" dirty="0" smtClean="0"/>
          </a:p>
          <a:p>
            <a:endParaRPr lang="en-US" dirty="0"/>
          </a:p>
          <a:p>
            <a:r>
              <a:rPr lang="en-US" dirty="0" smtClean="0"/>
              <a:t>Finish it all and you’re ready for the next step!</a:t>
            </a:r>
            <a:endParaRPr lang="en-US" dirty="0"/>
          </a:p>
        </p:txBody>
      </p:sp>
      <p:sp>
        <p:nvSpPr>
          <p:cNvPr id="4" name="Slide Number Placeholder 3"/>
          <p:cNvSpPr>
            <a:spLocks noGrp="1"/>
          </p:cNvSpPr>
          <p:nvPr>
            <p:ph type="sldNum" sz="quarter" idx="12"/>
          </p:nvPr>
        </p:nvSpPr>
        <p:spPr/>
        <p:txBody>
          <a:bodyPr/>
          <a:lstStyle/>
          <a:p>
            <a:fld id="{5A45A868-1959-4AFC-8B73-586BE1BEEA10}" type="slidenum">
              <a:rPr lang="en-SG" smtClean="0"/>
              <a:t>16</a:t>
            </a:fld>
            <a:endParaRPr lang="en-SG"/>
          </a:p>
        </p:txBody>
      </p:sp>
      <p:sp>
        <p:nvSpPr>
          <p:cNvPr id="5" name="Text Placeholder 4"/>
          <p:cNvSpPr>
            <a:spLocks noGrp="1"/>
          </p:cNvSpPr>
          <p:nvPr>
            <p:ph type="body" sz="quarter" idx="13"/>
          </p:nvPr>
        </p:nvSpPr>
        <p:spPr/>
        <p:txBody>
          <a:bodyPr/>
          <a:lstStyle/>
          <a:p>
            <a:r>
              <a:rPr lang="en-US" dirty="0" smtClean="0"/>
              <a:t>3. Python</a:t>
            </a:r>
            <a:endParaRPr lang="en-SG" dirty="0"/>
          </a:p>
        </p:txBody>
      </p:sp>
    </p:spTree>
    <p:extLst>
      <p:ext uri="{BB962C8B-B14F-4D97-AF65-F5344CB8AC3E}">
        <p14:creationId xmlns:p14="http://schemas.microsoft.com/office/powerpoint/2010/main" val="2630473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on your Cloud PC</a:t>
            </a:r>
            <a:endParaRPr lang="en-SG" dirty="0"/>
          </a:p>
        </p:txBody>
      </p:sp>
      <p:sp>
        <p:nvSpPr>
          <p:cNvPr id="3" name="Content Placeholder 2"/>
          <p:cNvSpPr>
            <a:spLocks noGrp="1"/>
          </p:cNvSpPr>
          <p:nvPr>
            <p:ph idx="1"/>
          </p:nvPr>
        </p:nvSpPr>
        <p:spPr/>
        <p:txBody>
          <a:bodyPr/>
          <a:lstStyle/>
          <a:p>
            <a:r>
              <a:rPr lang="en-US" dirty="0" smtClean="0"/>
              <a:t>Download and install Anaconda</a:t>
            </a:r>
          </a:p>
          <a:p>
            <a:endParaRPr lang="en-US" dirty="0"/>
          </a:p>
          <a:p>
            <a:endParaRPr lang="en-US" dirty="0" smtClean="0"/>
          </a:p>
          <a:p>
            <a:endParaRPr lang="en-US" dirty="0"/>
          </a:p>
          <a:p>
            <a:r>
              <a:rPr lang="en-US" dirty="0" smtClean="0"/>
              <a:t>Scrape web pages</a:t>
            </a:r>
          </a:p>
          <a:p>
            <a:r>
              <a:rPr lang="en-US" dirty="0" smtClean="0"/>
              <a:t>Work with Excel</a:t>
            </a:r>
          </a:p>
          <a:p>
            <a:r>
              <a:rPr lang="en-US" dirty="0" smtClean="0"/>
              <a:t>Work with EDMS</a:t>
            </a:r>
          </a:p>
          <a:p>
            <a:r>
              <a:rPr lang="en-US" b="1" dirty="0" smtClean="0"/>
              <a:t>Can’t</a:t>
            </a:r>
            <a:r>
              <a:rPr lang="en-US" dirty="0" smtClean="0"/>
              <a:t> do all these on repl.it!</a:t>
            </a:r>
            <a:endParaRPr lang="en-US" dirty="0"/>
          </a:p>
        </p:txBody>
      </p:sp>
      <p:sp>
        <p:nvSpPr>
          <p:cNvPr id="4" name="Slide Number Placeholder 3"/>
          <p:cNvSpPr>
            <a:spLocks noGrp="1"/>
          </p:cNvSpPr>
          <p:nvPr>
            <p:ph type="sldNum" sz="quarter" idx="12"/>
          </p:nvPr>
        </p:nvSpPr>
        <p:spPr/>
        <p:txBody>
          <a:bodyPr/>
          <a:lstStyle/>
          <a:p>
            <a:fld id="{5A45A868-1959-4AFC-8B73-586BE1BEEA10}" type="slidenum">
              <a:rPr lang="en-SG" smtClean="0"/>
              <a:t>17</a:t>
            </a:fld>
            <a:endParaRPr lang="en-SG"/>
          </a:p>
        </p:txBody>
      </p:sp>
      <p:sp>
        <p:nvSpPr>
          <p:cNvPr id="5" name="Text Placeholder 4"/>
          <p:cNvSpPr>
            <a:spLocks noGrp="1"/>
          </p:cNvSpPr>
          <p:nvPr>
            <p:ph type="body" sz="quarter" idx="13"/>
          </p:nvPr>
        </p:nvSpPr>
        <p:spPr/>
        <p:txBody>
          <a:bodyPr/>
          <a:lstStyle/>
          <a:p>
            <a:r>
              <a:rPr lang="en-US" dirty="0" smtClean="0"/>
              <a:t>3. Python</a:t>
            </a:r>
            <a:endParaRPr lang="en-SG"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4" y="2354152"/>
            <a:ext cx="44005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770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Algorithms</a:t>
            </a:r>
            <a:endParaRPr lang="en-SG" dirty="0"/>
          </a:p>
        </p:txBody>
      </p:sp>
      <p:sp>
        <p:nvSpPr>
          <p:cNvPr id="3" name="Content Placeholder 2"/>
          <p:cNvSpPr>
            <a:spLocks noGrp="1"/>
          </p:cNvSpPr>
          <p:nvPr>
            <p:ph idx="1"/>
          </p:nvPr>
        </p:nvSpPr>
        <p:spPr/>
        <p:txBody>
          <a:bodyPr/>
          <a:lstStyle/>
          <a:p>
            <a:r>
              <a:rPr lang="en-US" dirty="0" smtClean="0"/>
              <a:t>Programming languages are easy to learn</a:t>
            </a:r>
          </a:p>
          <a:p>
            <a:r>
              <a:rPr lang="en-US" dirty="0" smtClean="0"/>
              <a:t>Writing recipes: easy</a:t>
            </a:r>
            <a:r>
              <a:rPr lang="en-US" dirty="0"/>
              <a:t>.</a:t>
            </a:r>
            <a:r>
              <a:rPr lang="en-US" dirty="0" smtClean="0"/>
              <a:t> </a:t>
            </a:r>
            <a:r>
              <a:rPr lang="en-US" i="1" dirty="0" smtClean="0"/>
              <a:t>Making</a:t>
            </a:r>
            <a:r>
              <a:rPr lang="en-US" dirty="0" smtClean="0"/>
              <a:t> the recipe: hard</a:t>
            </a:r>
          </a:p>
          <a:p>
            <a:r>
              <a:rPr lang="en-US" dirty="0" smtClean="0"/>
              <a:t>Don’t translate your work procedure to code</a:t>
            </a:r>
          </a:p>
          <a:p>
            <a:endParaRPr lang="en-US" dirty="0"/>
          </a:p>
          <a:p>
            <a:pPr marL="0" indent="0">
              <a:buNone/>
            </a:pPr>
            <a:r>
              <a:rPr lang="en-US" sz="4400" dirty="0" smtClean="0"/>
              <a:t>5, 9, 10, 4, 11, 3, 6</a:t>
            </a:r>
          </a:p>
          <a:p>
            <a:r>
              <a:rPr lang="en-US" dirty="0" smtClean="0"/>
              <a:t>Highest</a:t>
            </a:r>
            <a:r>
              <a:rPr lang="en-US" dirty="0"/>
              <a:t> </a:t>
            </a:r>
            <a:r>
              <a:rPr lang="en-US" dirty="0" smtClean="0"/>
              <a:t>and lowest number?</a:t>
            </a:r>
          </a:p>
          <a:p>
            <a:r>
              <a:rPr lang="en-US" dirty="0" smtClean="0"/>
              <a:t>What’s the recipe?</a:t>
            </a:r>
          </a:p>
        </p:txBody>
      </p:sp>
      <p:sp>
        <p:nvSpPr>
          <p:cNvPr id="4" name="Slide Number Placeholder 3"/>
          <p:cNvSpPr>
            <a:spLocks noGrp="1"/>
          </p:cNvSpPr>
          <p:nvPr>
            <p:ph type="sldNum" sz="quarter" idx="12"/>
          </p:nvPr>
        </p:nvSpPr>
        <p:spPr/>
        <p:txBody>
          <a:bodyPr/>
          <a:lstStyle/>
          <a:p>
            <a:fld id="{5A45A868-1959-4AFC-8B73-586BE1BEEA10}" type="slidenum">
              <a:rPr lang="en-SG" smtClean="0"/>
              <a:t>18</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spTree>
    <p:extLst>
      <p:ext uri="{BB962C8B-B14F-4D97-AF65-F5344CB8AC3E}">
        <p14:creationId xmlns:p14="http://schemas.microsoft.com/office/powerpoint/2010/main" val="295507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SG" dirty="0"/>
          </a:p>
        </p:txBody>
      </p:sp>
      <p:sp>
        <p:nvSpPr>
          <p:cNvPr id="3" name="Content Placeholder 2"/>
          <p:cNvSpPr>
            <a:spLocks noGrp="1"/>
          </p:cNvSpPr>
          <p:nvPr>
            <p:ph idx="1"/>
          </p:nvPr>
        </p:nvSpPr>
        <p:spPr/>
        <p:txBody>
          <a:bodyPr/>
          <a:lstStyle/>
          <a:p>
            <a:r>
              <a:rPr lang="en-US" dirty="0" smtClean="0"/>
              <a:t>Imperative / Procedural</a:t>
            </a:r>
          </a:p>
          <a:p>
            <a:pPr lvl="1"/>
            <a:r>
              <a:rPr lang="en-US" dirty="0" smtClean="0"/>
              <a:t>One recipe (Cat)</a:t>
            </a:r>
          </a:p>
          <a:p>
            <a:r>
              <a:rPr lang="en-US" dirty="0" smtClean="0"/>
              <a:t>Object-Oriented</a:t>
            </a:r>
          </a:p>
          <a:p>
            <a:pPr lvl="1"/>
            <a:r>
              <a:rPr lang="en-US" dirty="0" smtClean="0"/>
              <a:t>Multiple people with their own recipes (Paddle, ball)</a:t>
            </a:r>
          </a:p>
          <a:p>
            <a:pPr lvl="1"/>
            <a:r>
              <a:rPr lang="en-US" dirty="0" smtClean="0"/>
              <a:t>Interact with each other</a:t>
            </a:r>
          </a:p>
          <a:p>
            <a:r>
              <a:rPr lang="en-US" dirty="0" smtClean="0"/>
              <a:t>Declarative / Functional</a:t>
            </a:r>
          </a:p>
          <a:p>
            <a:pPr lvl="1"/>
            <a:r>
              <a:rPr lang="en-US" dirty="0" smtClean="0"/>
              <a:t>Excel</a:t>
            </a:r>
          </a:p>
          <a:p>
            <a:pPr lvl="1"/>
            <a:r>
              <a:rPr lang="en-US" dirty="0" smtClean="0"/>
              <a:t>Describe outcome with expressions</a:t>
            </a:r>
          </a:p>
          <a:p>
            <a:pPr lvl="1"/>
            <a:r>
              <a:rPr lang="en-US" dirty="0" smtClean="0"/>
              <a:t>Cell = </a:t>
            </a:r>
            <a:r>
              <a:rPr lang="en-US" dirty="0" smtClean="0">
                <a:latin typeface="Consolas" panose="020B0609020204030204" pitchFamily="49" charset="0"/>
              </a:rPr>
              <a:t>IF(SUM(A:A) &gt; 1, SUM(A:A), “No”)</a:t>
            </a:r>
            <a:endParaRPr lang="en-SG"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A45A868-1959-4AFC-8B73-586BE1BEEA10}" type="slidenum">
              <a:rPr lang="en-SG" smtClean="0"/>
              <a:t>19</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spTree>
    <p:extLst>
      <p:ext uri="{BB962C8B-B14F-4D97-AF65-F5344CB8AC3E}">
        <p14:creationId xmlns:p14="http://schemas.microsoft.com/office/powerpoint/2010/main" val="562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Everyone should learn code</a:t>
            </a:r>
            <a:endParaRPr lang="en-SG" dirty="0"/>
          </a:p>
        </p:txBody>
      </p:sp>
      <p:sp>
        <p:nvSpPr>
          <p:cNvPr id="3" name="Content Placeholder 2"/>
          <p:cNvSpPr>
            <a:spLocks noGrp="1"/>
          </p:cNvSpPr>
          <p:nvPr>
            <p:ph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fld id="{5A45A868-1959-4AFC-8B73-586BE1BEEA10}" type="slidenum">
              <a:rPr lang="en-SG" smtClean="0"/>
              <a:t>2</a:t>
            </a:fld>
            <a:endParaRPr lang="en-SG"/>
          </a:p>
        </p:txBody>
      </p:sp>
      <p:sp>
        <p:nvSpPr>
          <p:cNvPr id="5" name="Text Placeholder 4"/>
          <p:cNvSpPr>
            <a:spLocks noGrp="1"/>
          </p:cNvSpPr>
          <p:nvPr>
            <p:ph type="body" sz="quarter" idx="13"/>
          </p:nvPr>
        </p:nvSpPr>
        <p:spPr/>
        <p:txBody>
          <a:bodyPr/>
          <a:lstStyle/>
          <a:p>
            <a:r>
              <a:rPr lang="en-US" dirty="0" smtClean="0"/>
              <a:t>0. Intro</a:t>
            </a:r>
            <a:endParaRPr lang="en-SG" dirty="0"/>
          </a:p>
        </p:txBody>
      </p:sp>
      <p:pic>
        <p:nvPicPr>
          <p:cNvPr id="6" name="nKIu9yen5nc"/>
          <p:cNvPicPr>
            <a:picLocks noRot="1" noChangeAspect="1"/>
          </p:cNvPicPr>
          <p:nvPr>
            <a:videoFile r:link="rId1"/>
          </p:nvPr>
        </p:nvPicPr>
        <p:blipFill>
          <a:blip r:embed="rId4"/>
          <a:stretch>
            <a:fillRect/>
          </a:stretch>
        </p:blipFill>
        <p:spPr>
          <a:xfrm>
            <a:off x="628650" y="1825625"/>
            <a:ext cx="7886700" cy="4436269"/>
          </a:xfrm>
          <a:prstGeom prst="rect">
            <a:avLst/>
          </a:prstGeom>
        </p:spPr>
      </p:pic>
    </p:spTree>
    <p:extLst>
      <p:ext uri="{BB962C8B-B14F-4D97-AF65-F5344CB8AC3E}">
        <p14:creationId xmlns:p14="http://schemas.microsoft.com/office/powerpoint/2010/main" val="594426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start now</a:t>
            </a:r>
            <a:endParaRPr lang="en-SG" dirty="0"/>
          </a:p>
        </p:txBody>
      </p:sp>
      <p:sp>
        <p:nvSpPr>
          <p:cNvPr id="3" name="Content Placeholder 2"/>
          <p:cNvSpPr>
            <a:spLocks noGrp="1"/>
          </p:cNvSpPr>
          <p:nvPr>
            <p:ph idx="1"/>
          </p:nvPr>
        </p:nvSpPr>
        <p:spPr/>
        <p:txBody>
          <a:bodyPr/>
          <a:lstStyle/>
          <a:p>
            <a:pPr marL="0" indent="0">
              <a:buNone/>
            </a:pPr>
            <a:r>
              <a:rPr lang="en-US" dirty="0" smtClean="0"/>
              <a:t>Coding has improved processes in GIC:</a:t>
            </a:r>
          </a:p>
          <a:p>
            <a:pPr marL="514350" indent="-514350">
              <a:buFont typeface="+mj-lt"/>
              <a:buAutoNum type="arabicPeriod"/>
            </a:pPr>
            <a:r>
              <a:rPr lang="en-US" dirty="0" smtClean="0"/>
              <a:t>Nathaniel (ISPM)</a:t>
            </a:r>
          </a:p>
          <a:p>
            <a:pPr marL="514350" indent="-514350">
              <a:buFont typeface="+mj-lt"/>
              <a:buAutoNum type="arabicPeriod"/>
            </a:pPr>
            <a:r>
              <a:rPr lang="en-US" dirty="0" err="1"/>
              <a:t>Sherene</a:t>
            </a:r>
            <a:r>
              <a:rPr lang="en-US" dirty="0"/>
              <a:t> </a:t>
            </a:r>
            <a:r>
              <a:rPr lang="en-US" dirty="0" smtClean="0"/>
              <a:t>(EQ)</a:t>
            </a:r>
          </a:p>
          <a:p>
            <a:pPr marL="514350" indent="-514350">
              <a:buFont typeface="+mj-lt"/>
              <a:buAutoNum type="arabicPeriod"/>
            </a:pPr>
            <a:r>
              <a:rPr lang="en-US" dirty="0" smtClean="0"/>
              <a:t>LEVA</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20</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spTree>
    <p:extLst>
      <p:ext uri="{BB962C8B-B14F-4D97-AF65-F5344CB8AC3E}">
        <p14:creationId xmlns:p14="http://schemas.microsoft.com/office/powerpoint/2010/main" val="3914463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Isosceles Triangle 46"/>
          <p:cNvSpPr/>
          <p:nvPr/>
        </p:nvSpPr>
        <p:spPr>
          <a:xfrm>
            <a:off x="6277711" y="5195221"/>
            <a:ext cx="180911" cy="155957"/>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2" name="TextBox 1"/>
          <p:cNvSpPr txBox="1"/>
          <p:nvPr/>
        </p:nvSpPr>
        <p:spPr>
          <a:xfrm>
            <a:off x="121920" y="975792"/>
            <a:ext cx="4076327" cy="461665"/>
          </a:xfrm>
          <a:prstGeom prst="rect">
            <a:avLst/>
          </a:prstGeom>
          <a:noFill/>
        </p:spPr>
        <p:txBody>
          <a:bodyPr wrap="square" rtlCol="0">
            <a:spAutoFit/>
          </a:bodyPr>
          <a:lstStyle/>
          <a:p>
            <a:pPr defTabSz="685800"/>
            <a:r>
              <a:rPr lang="en-GB" sz="2400" b="1" dirty="0">
                <a:solidFill>
                  <a:srgbClr val="49D1CD">
                    <a:lumMod val="75000"/>
                  </a:srgbClr>
                </a:solidFill>
                <a:latin typeface="Calibri Light" panose="020F0302020204030204"/>
                <a:cs typeface="Arial" panose="020B0604020202020204" pitchFamily="34" charset="0"/>
              </a:rPr>
              <a:t>DIGITIZATION IN ISPM</a:t>
            </a:r>
          </a:p>
        </p:txBody>
      </p:sp>
      <p:sp>
        <p:nvSpPr>
          <p:cNvPr id="3" name="TextBox 2"/>
          <p:cNvSpPr txBox="1"/>
          <p:nvPr/>
        </p:nvSpPr>
        <p:spPr>
          <a:xfrm>
            <a:off x="121921" y="1359741"/>
            <a:ext cx="6047993" cy="323165"/>
          </a:xfrm>
          <a:prstGeom prst="rect">
            <a:avLst/>
          </a:prstGeom>
          <a:noFill/>
        </p:spPr>
        <p:txBody>
          <a:bodyPr wrap="square" rtlCol="0">
            <a:spAutoFit/>
          </a:bodyPr>
          <a:lstStyle/>
          <a:p>
            <a:pPr defTabSz="685800"/>
            <a:r>
              <a:rPr lang="en-GB" sz="1500" dirty="0">
                <a:solidFill>
                  <a:srgbClr val="EBEBEB">
                    <a:lumMod val="25000"/>
                  </a:srgbClr>
                </a:solidFill>
                <a:latin typeface="Calibri" panose="020F0502020204030204"/>
              </a:rPr>
              <a:t>A Day in the Life of Custody &amp; Control</a:t>
            </a:r>
          </a:p>
        </p:txBody>
      </p:sp>
      <p:sp>
        <p:nvSpPr>
          <p:cNvPr id="7" name="Oval 6"/>
          <p:cNvSpPr/>
          <p:nvPr/>
        </p:nvSpPr>
        <p:spPr>
          <a:xfrm>
            <a:off x="243840" y="1797072"/>
            <a:ext cx="970852" cy="971611"/>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SG" sz="1050" b="1" dirty="0">
                <a:solidFill>
                  <a:srgbClr val="104C7E"/>
                </a:solidFill>
                <a:latin typeface="Calibri" panose="020F0502020204030204"/>
              </a:rPr>
              <a:t>Custody &amp; Control Team</a:t>
            </a:r>
            <a:endParaRPr lang="en-US" sz="1050" b="1" dirty="0">
              <a:solidFill>
                <a:prstClr val="white"/>
              </a:solidFill>
              <a:latin typeface="Calibri" panose="020F0502020204030204"/>
            </a:endParaRPr>
          </a:p>
        </p:txBody>
      </p:sp>
      <p:sp>
        <p:nvSpPr>
          <p:cNvPr id="5" name="TextBox 4"/>
          <p:cNvSpPr txBox="1"/>
          <p:nvPr/>
        </p:nvSpPr>
        <p:spPr>
          <a:xfrm>
            <a:off x="1504919" y="2300514"/>
            <a:ext cx="6385560" cy="369332"/>
          </a:xfrm>
          <a:prstGeom prst="rect">
            <a:avLst/>
          </a:prstGeom>
          <a:noFill/>
        </p:spPr>
        <p:txBody>
          <a:bodyPr wrap="square" rtlCol="0">
            <a:spAutoFit/>
          </a:bodyPr>
          <a:lstStyle/>
          <a:p>
            <a:pPr defTabSz="685800"/>
            <a:r>
              <a:rPr lang="en-GB" b="1" dirty="0">
                <a:solidFill>
                  <a:srgbClr val="49D1CD">
                    <a:lumMod val="50000"/>
                  </a:srgbClr>
                </a:solidFill>
                <a:latin typeface="Calibri" panose="020F0502020204030204"/>
              </a:rPr>
              <a:t>We reconcile between Internal Accounts v External Accounts.</a:t>
            </a:r>
          </a:p>
        </p:txBody>
      </p:sp>
      <p:sp>
        <p:nvSpPr>
          <p:cNvPr id="9" name="Rectangle 8"/>
          <p:cNvSpPr/>
          <p:nvPr/>
        </p:nvSpPr>
        <p:spPr>
          <a:xfrm>
            <a:off x="1504919" y="1887181"/>
            <a:ext cx="1691640" cy="3357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What Do We Do?</a:t>
            </a:r>
          </a:p>
        </p:txBody>
      </p:sp>
      <p:sp>
        <p:nvSpPr>
          <p:cNvPr id="10" name="Rectangle 9"/>
          <p:cNvSpPr/>
          <p:nvPr/>
        </p:nvSpPr>
        <p:spPr>
          <a:xfrm>
            <a:off x="3309715" y="2824832"/>
            <a:ext cx="2451005" cy="32323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Some Common Headaches</a:t>
            </a:r>
          </a:p>
        </p:txBody>
      </p:sp>
      <p:cxnSp>
        <p:nvCxnSpPr>
          <p:cNvPr id="12" name="Straight Connector 11"/>
          <p:cNvCxnSpPr/>
          <p:nvPr/>
        </p:nvCxnSpPr>
        <p:spPr>
          <a:xfrm>
            <a:off x="2946590" y="3387090"/>
            <a:ext cx="0" cy="231648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4815" y="3387090"/>
            <a:ext cx="0" cy="231648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stretch>
            <a:fillRect/>
          </a:stretch>
        </p:blipFill>
        <p:spPr>
          <a:xfrm>
            <a:off x="6245954" y="3768787"/>
            <a:ext cx="1891665" cy="1357727"/>
          </a:xfrm>
          <a:prstGeom prst="rect">
            <a:avLst/>
          </a:prstGeom>
        </p:spPr>
      </p:pic>
      <p:sp>
        <p:nvSpPr>
          <p:cNvPr id="18" name="AutoShape 4" descr="Image result for email logo"/>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pic>
        <p:nvPicPr>
          <p:cNvPr id="20" name="Picture 19"/>
          <p:cNvPicPr>
            <a:picLocks noChangeAspect="1"/>
          </p:cNvPicPr>
          <p:nvPr/>
        </p:nvPicPr>
        <p:blipFill>
          <a:blip r:embed="rId5"/>
          <a:stretch>
            <a:fillRect/>
          </a:stretch>
        </p:blipFill>
        <p:spPr>
          <a:xfrm>
            <a:off x="8270558" y="3768786"/>
            <a:ext cx="454884" cy="424559"/>
          </a:xfrm>
          <a:prstGeom prst="rect">
            <a:avLst/>
          </a:prstGeom>
        </p:spPr>
      </p:pic>
      <p:sp>
        <p:nvSpPr>
          <p:cNvPr id="21" name="AutoShape 6" descr="Image result for skype logo"/>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pic>
        <p:nvPicPr>
          <p:cNvPr id="23" name="Picture 22"/>
          <p:cNvPicPr>
            <a:picLocks noChangeAspect="1"/>
          </p:cNvPicPr>
          <p:nvPr/>
        </p:nvPicPr>
        <p:blipFill>
          <a:blip r:embed="rId6"/>
          <a:stretch>
            <a:fillRect/>
          </a:stretch>
        </p:blipFill>
        <p:spPr>
          <a:xfrm>
            <a:off x="8561270" y="4255795"/>
            <a:ext cx="385738" cy="383708"/>
          </a:xfrm>
          <a:prstGeom prst="rect">
            <a:avLst/>
          </a:prstGeom>
        </p:spPr>
      </p:pic>
      <p:pic>
        <p:nvPicPr>
          <p:cNvPr id="24" name="Picture 23"/>
          <p:cNvPicPr>
            <a:picLocks noChangeAspect="1"/>
          </p:cNvPicPr>
          <p:nvPr/>
        </p:nvPicPr>
        <p:blipFill>
          <a:blip r:embed="rId7"/>
          <a:stretch>
            <a:fillRect/>
          </a:stretch>
        </p:blipFill>
        <p:spPr>
          <a:xfrm>
            <a:off x="8295500" y="4706957"/>
            <a:ext cx="405000" cy="383328"/>
          </a:xfrm>
          <a:prstGeom prst="rect">
            <a:avLst/>
          </a:prstGeom>
        </p:spPr>
      </p:pic>
      <p:sp>
        <p:nvSpPr>
          <p:cNvPr id="25" name="Oval 24"/>
          <p:cNvSpPr/>
          <p:nvPr/>
        </p:nvSpPr>
        <p:spPr>
          <a:xfrm>
            <a:off x="94705" y="3315009"/>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26" name="TextBox 25"/>
          <p:cNvSpPr txBox="1"/>
          <p:nvPr/>
        </p:nvSpPr>
        <p:spPr>
          <a:xfrm>
            <a:off x="105083" y="3285603"/>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1</a:t>
            </a:r>
          </a:p>
        </p:txBody>
      </p:sp>
      <p:sp>
        <p:nvSpPr>
          <p:cNvPr id="29" name="Oval 28"/>
          <p:cNvSpPr/>
          <p:nvPr/>
        </p:nvSpPr>
        <p:spPr>
          <a:xfrm>
            <a:off x="3133533" y="3340398"/>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0" name="TextBox 29"/>
          <p:cNvSpPr txBox="1"/>
          <p:nvPr/>
        </p:nvSpPr>
        <p:spPr>
          <a:xfrm>
            <a:off x="3143911" y="3310992"/>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2</a:t>
            </a:r>
          </a:p>
        </p:txBody>
      </p:sp>
      <p:sp>
        <p:nvSpPr>
          <p:cNvPr id="31" name="Oval 30"/>
          <p:cNvSpPr/>
          <p:nvPr/>
        </p:nvSpPr>
        <p:spPr>
          <a:xfrm>
            <a:off x="6215474" y="3315009"/>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2" name="TextBox 31"/>
          <p:cNvSpPr txBox="1"/>
          <p:nvPr/>
        </p:nvSpPr>
        <p:spPr>
          <a:xfrm>
            <a:off x="6225852" y="3285603"/>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3</a:t>
            </a:r>
          </a:p>
        </p:txBody>
      </p:sp>
      <p:pic>
        <p:nvPicPr>
          <p:cNvPr id="35" name="Picture 34"/>
          <p:cNvPicPr>
            <a:picLocks noChangeAspect="1"/>
          </p:cNvPicPr>
          <p:nvPr/>
        </p:nvPicPr>
        <p:blipFill>
          <a:blip r:embed="rId8"/>
          <a:stretch>
            <a:fillRect/>
          </a:stretch>
        </p:blipFill>
        <p:spPr>
          <a:xfrm>
            <a:off x="3038207" y="3732730"/>
            <a:ext cx="1836510" cy="1891922"/>
          </a:xfrm>
          <a:prstGeom prst="rect">
            <a:avLst/>
          </a:prstGeom>
        </p:spPr>
      </p:pic>
      <p:pic>
        <p:nvPicPr>
          <p:cNvPr id="37" name="Picture 36"/>
          <p:cNvPicPr>
            <a:picLocks noChangeAspect="1"/>
          </p:cNvPicPr>
          <p:nvPr/>
        </p:nvPicPr>
        <p:blipFill>
          <a:blip r:embed="rId9">
            <a:extLst>
              <a:ext uri="{BEBA8EAE-BF5A-486C-A8C5-ECC9F3942E4B}">
                <a14:imgProps xmlns:a14="http://schemas.microsoft.com/office/drawing/2010/main">
                  <a14:imgLayer r:embed="rId10">
                    <a14:imgEffect>
                      <a14:backgroundRemoval t="0" b="100000" l="1235" r="100000">
                        <a14:backgroundMark x1="53704" y1="55897" x2="53704" y2="55897"/>
                        <a14:backgroundMark x1="33951" y1="50769" x2="33951" y2="50769"/>
                        <a14:backgroundMark x1="43210" y1="11795" x2="43210" y2="11795"/>
                        <a14:backgroundMark x1="63580" y1="10256" x2="63580" y2="10256"/>
                        <a14:backgroundMark x1="53704" y1="8718" x2="53704" y2="8718"/>
                        <a14:backgroundMark x1="71605" y1="10769" x2="71605" y2="10769"/>
                        <a14:backgroundMark x1="49383" y1="10256" x2="49383" y2="10256"/>
                        <a14:backgroundMark x1="75926" y1="14359" x2="75926" y2="14359"/>
                        <a14:backgroundMark x1="82716" y1="16923" x2="82716" y2="16923"/>
                        <a14:backgroundMark x1="85185" y1="20000" x2="85185" y2="20000"/>
                      </a14:backgroundRemoval>
                    </a14:imgEffect>
                  </a14:imgLayer>
                </a14:imgProps>
              </a:ext>
            </a:extLst>
          </a:blip>
          <a:stretch>
            <a:fillRect/>
          </a:stretch>
        </p:blipFill>
        <p:spPr>
          <a:xfrm flipH="1">
            <a:off x="4501197" y="4606501"/>
            <a:ext cx="489090" cy="588719"/>
          </a:xfrm>
          <a:prstGeom prst="rect">
            <a:avLst/>
          </a:prstGeom>
        </p:spPr>
      </p:pic>
      <p:sp>
        <p:nvSpPr>
          <p:cNvPr id="38" name="TextBox 37"/>
          <p:cNvSpPr txBox="1"/>
          <p:nvPr/>
        </p:nvSpPr>
        <p:spPr>
          <a:xfrm>
            <a:off x="4855579" y="4234029"/>
            <a:ext cx="1159236" cy="900246"/>
          </a:xfrm>
          <a:prstGeom prst="rect">
            <a:avLst/>
          </a:prstGeom>
          <a:noFill/>
        </p:spPr>
        <p:txBody>
          <a:bodyPr wrap="square" rtlCol="0">
            <a:spAutoFit/>
          </a:bodyPr>
          <a:lstStyle/>
          <a:p>
            <a:pPr defTabSz="685800"/>
            <a:r>
              <a:rPr lang="en-GB" sz="2100" b="1" i="1" dirty="0">
                <a:solidFill>
                  <a:srgbClr val="61A5D6">
                    <a:lumMod val="50000"/>
                  </a:srgbClr>
                </a:solidFill>
                <a:latin typeface="Georgia" panose="02040502050405020303" pitchFamily="18" charset="0"/>
              </a:rPr>
              <a:t>2,000+ </a:t>
            </a:r>
            <a:r>
              <a:rPr lang="en-GB" sz="1050" i="1" dirty="0">
                <a:solidFill>
                  <a:srgbClr val="61A5D6">
                    <a:lumMod val="50000"/>
                  </a:srgbClr>
                </a:solidFill>
                <a:latin typeface="Georgia" panose="02040502050405020303" pitchFamily="18" charset="0"/>
              </a:rPr>
              <a:t>emails monthly</a:t>
            </a:r>
          </a:p>
        </p:txBody>
      </p:sp>
      <p:pic>
        <p:nvPicPr>
          <p:cNvPr id="41" name="Picture 40"/>
          <p:cNvPicPr>
            <a:picLocks noChangeAspect="1"/>
          </p:cNvPicPr>
          <p:nvPr/>
        </p:nvPicPr>
        <p:blipFill>
          <a:blip r:embed="rId11"/>
          <a:stretch>
            <a:fillRect/>
          </a:stretch>
        </p:blipFill>
        <p:spPr>
          <a:xfrm>
            <a:off x="121920" y="3689448"/>
            <a:ext cx="2115025" cy="1831763"/>
          </a:xfrm>
          <a:prstGeom prst="rect">
            <a:avLst/>
          </a:prstGeom>
        </p:spPr>
      </p:pic>
      <p:sp>
        <p:nvSpPr>
          <p:cNvPr id="42" name="Rectangle 41"/>
          <p:cNvSpPr/>
          <p:nvPr/>
        </p:nvSpPr>
        <p:spPr>
          <a:xfrm>
            <a:off x="479565" y="4699821"/>
            <a:ext cx="2357792" cy="19697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1350" dirty="0">
                <a:solidFill>
                  <a:prstClr val="white"/>
                </a:solidFill>
                <a:latin typeface="Agency FB" panose="020B0503020202020204" pitchFamily="34" charset="0"/>
              </a:rPr>
              <a:t>Calculating against internal records, etc.</a:t>
            </a:r>
          </a:p>
        </p:txBody>
      </p:sp>
      <p:sp>
        <p:nvSpPr>
          <p:cNvPr id="43" name="TextBox 42"/>
          <p:cNvSpPr txBox="1"/>
          <p:nvPr/>
        </p:nvSpPr>
        <p:spPr>
          <a:xfrm>
            <a:off x="378014" y="3315008"/>
            <a:ext cx="253475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Validating Monthly Invoices</a:t>
            </a:r>
          </a:p>
        </p:txBody>
      </p:sp>
      <p:sp>
        <p:nvSpPr>
          <p:cNvPr id="44" name="TextBox 43"/>
          <p:cNvSpPr txBox="1"/>
          <p:nvPr/>
        </p:nvSpPr>
        <p:spPr>
          <a:xfrm>
            <a:off x="3374759" y="3315008"/>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Dealing w/ tons of FYA Emails</a:t>
            </a:r>
          </a:p>
        </p:txBody>
      </p:sp>
      <p:sp>
        <p:nvSpPr>
          <p:cNvPr id="45" name="TextBox 44"/>
          <p:cNvSpPr txBox="1"/>
          <p:nvPr/>
        </p:nvSpPr>
        <p:spPr>
          <a:xfrm>
            <a:off x="6458622" y="3315008"/>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Handling Queries from Others</a:t>
            </a:r>
          </a:p>
        </p:txBody>
      </p:sp>
      <p:sp>
        <p:nvSpPr>
          <p:cNvPr id="46" name="TextBox 45"/>
          <p:cNvSpPr txBox="1"/>
          <p:nvPr/>
        </p:nvSpPr>
        <p:spPr>
          <a:xfrm>
            <a:off x="6225852" y="5282471"/>
            <a:ext cx="2349000" cy="715581"/>
          </a:xfrm>
          <a:prstGeom prst="rect">
            <a:avLst/>
          </a:prstGeom>
          <a:solidFill>
            <a:schemeClr val="accent5">
              <a:lumMod val="50000"/>
            </a:schemeClr>
          </a:solidFill>
        </p:spPr>
        <p:txBody>
          <a:bodyPr wrap="square" rtlCol="0">
            <a:spAutoFit/>
          </a:bodyPr>
          <a:lstStyle/>
          <a:p>
            <a:pPr defTabSz="685800"/>
            <a:r>
              <a:rPr lang="en-GB" sz="1350" dirty="0">
                <a:solidFill>
                  <a:prstClr val="white"/>
                </a:solidFill>
                <a:latin typeface="Agency FB" panose="020B0503020202020204" pitchFamily="34" charset="0"/>
              </a:rPr>
              <a:t>“Hi, can I confirm with you the following? Please help to pull this up, thanks!”</a:t>
            </a:r>
          </a:p>
        </p:txBody>
      </p:sp>
    </p:spTree>
    <p:custDataLst>
      <p:tags r:id="rId1"/>
    </p:custDataLst>
    <p:extLst>
      <p:ext uri="{BB962C8B-B14F-4D97-AF65-F5344CB8AC3E}">
        <p14:creationId xmlns:p14="http://schemas.microsoft.com/office/powerpoint/2010/main" val="1719825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3" name="TextBox 52"/>
          <p:cNvSpPr txBox="1"/>
          <p:nvPr/>
        </p:nvSpPr>
        <p:spPr>
          <a:xfrm>
            <a:off x="6458622" y="3315008"/>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Handling Queries from Others</a:t>
            </a:r>
          </a:p>
        </p:txBody>
      </p:sp>
      <p:sp>
        <p:nvSpPr>
          <p:cNvPr id="47" name="Isosceles Triangle 46"/>
          <p:cNvSpPr/>
          <p:nvPr/>
        </p:nvSpPr>
        <p:spPr>
          <a:xfrm>
            <a:off x="6277711" y="5195221"/>
            <a:ext cx="180911" cy="155957"/>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2" name="TextBox 1"/>
          <p:cNvSpPr txBox="1"/>
          <p:nvPr/>
        </p:nvSpPr>
        <p:spPr>
          <a:xfrm>
            <a:off x="121920" y="975792"/>
            <a:ext cx="4076327" cy="461665"/>
          </a:xfrm>
          <a:prstGeom prst="rect">
            <a:avLst/>
          </a:prstGeom>
          <a:noFill/>
        </p:spPr>
        <p:txBody>
          <a:bodyPr wrap="square" rtlCol="0">
            <a:spAutoFit/>
          </a:bodyPr>
          <a:lstStyle/>
          <a:p>
            <a:pPr defTabSz="685800"/>
            <a:r>
              <a:rPr lang="en-GB" sz="2400" b="1" dirty="0">
                <a:solidFill>
                  <a:srgbClr val="49D1CD">
                    <a:lumMod val="75000"/>
                  </a:srgbClr>
                </a:solidFill>
                <a:latin typeface="Calibri Light" panose="020F0302020204030204"/>
                <a:cs typeface="Arial" panose="020B0604020202020204" pitchFamily="34" charset="0"/>
              </a:rPr>
              <a:t>DIGITIZATION IN ISPM</a:t>
            </a:r>
          </a:p>
        </p:txBody>
      </p:sp>
      <p:sp>
        <p:nvSpPr>
          <p:cNvPr id="3" name="TextBox 2"/>
          <p:cNvSpPr txBox="1"/>
          <p:nvPr/>
        </p:nvSpPr>
        <p:spPr>
          <a:xfrm>
            <a:off x="121921" y="1359741"/>
            <a:ext cx="6047993" cy="323165"/>
          </a:xfrm>
          <a:prstGeom prst="rect">
            <a:avLst/>
          </a:prstGeom>
          <a:noFill/>
        </p:spPr>
        <p:txBody>
          <a:bodyPr wrap="square" rtlCol="0">
            <a:spAutoFit/>
          </a:bodyPr>
          <a:lstStyle/>
          <a:p>
            <a:pPr defTabSz="685800"/>
            <a:r>
              <a:rPr lang="en-GB" sz="1500" dirty="0">
                <a:solidFill>
                  <a:srgbClr val="EBEBEB">
                    <a:lumMod val="25000"/>
                  </a:srgbClr>
                </a:solidFill>
                <a:latin typeface="Calibri" panose="020F0502020204030204"/>
              </a:rPr>
              <a:t>A Day in the Life of Custody &amp; Control</a:t>
            </a:r>
          </a:p>
        </p:txBody>
      </p:sp>
      <p:sp>
        <p:nvSpPr>
          <p:cNvPr id="7" name="Oval 6"/>
          <p:cNvSpPr/>
          <p:nvPr/>
        </p:nvSpPr>
        <p:spPr>
          <a:xfrm>
            <a:off x="243840" y="1797072"/>
            <a:ext cx="970852" cy="971611"/>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SG" sz="1050" b="1" dirty="0">
                <a:solidFill>
                  <a:srgbClr val="104C7E"/>
                </a:solidFill>
                <a:latin typeface="Calibri" panose="020F0502020204030204"/>
              </a:rPr>
              <a:t>Custody &amp; Control Team</a:t>
            </a:r>
            <a:endParaRPr lang="en-US" sz="1050" b="1" dirty="0">
              <a:solidFill>
                <a:prstClr val="white"/>
              </a:solidFill>
              <a:latin typeface="Calibri" panose="020F0502020204030204"/>
            </a:endParaRPr>
          </a:p>
        </p:txBody>
      </p:sp>
      <p:sp>
        <p:nvSpPr>
          <p:cNvPr id="5" name="TextBox 4"/>
          <p:cNvSpPr txBox="1"/>
          <p:nvPr/>
        </p:nvSpPr>
        <p:spPr>
          <a:xfrm>
            <a:off x="1504919" y="2300514"/>
            <a:ext cx="6385560" cy="369332"/>
          </a:xfrm>
          <a:prstGeom prst="rect">
            <a:avLst/>
          </a:prstGeom>
          <a:noFill/>
        </p:spPr>
        <p:txBody>
          <a:bodyPr wrap="square" rtlCol="0">
            <a:spAutoFit/>
          </a:bodyPr>
          <a:lstStyle/>
          <a:p>
            <a:pPr defTabSz="685800"/>
            <a:r>
              <a:rPr lang="en-GB" b="1" dirty="0">
                <a:solidFill>
                  <a:srgbClr val="49D1CD">
                    <a:lumMod val="50000"/>
                  </a:srgbClr>
                </a:solidFill>
                <a:latin typeface="Calibri" panose="020F0502020204030204"/>
              </a:rPr>
              <a:t>We reconcile between Internal Accounts v External Accounts.</a:t>
            </a:r>
          </a:p>
        </p:txBody>
      </p:sp>
      <p:sp>
        <p:nvSpPr>
          <p:cNvPr id="9" name="Rectangle 8"/>
          <p:cNvSpPr/>
          <p:nvPr/>
        </p:nvSpPr>
        <p:spPr>
          <a:xfrm>
            <a:off x="1504919" y="1887181"/>
            <a:ext cx="1691640" cy="3357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What Do We Do?</a:t>
            </a:r>
          </a:p>
        </p:txBody>
      </p:sp>
      <p:sp>
        <p:nvSpPr>
          <p:cNvPr id="10" name="Rectangle 9"/>
          <p:cNvSpPr/>
          <p:nvPr/>
        </p:nvSpPr>
        <p:spPr>
          <a:xfrm>
            <a:off x="3309715" y="2824832"/>
            <a:ext cx="2451005" cy="32323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Some Common Headaches</a:t>
            </a:r>
          </a:p>
        </p:txBody>
      </p:sp>
      <p:cxnSp>
        <p:nvCxnSpPr>
          <p:cNvPr id="12" name="Straight Connector 11"/>
          <p:cNvCxnSpPr/>
          <p:nvPr/>
        </p:nvCxnSpPr>
        <p:spPr>
          <a:xfrm>
            <a:off x="2946590" y="3387090"/>
            <a:ext cx="0" cy="231648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4815" y="3387090"/>
            <a:ext cx="0" cy="231648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stretch>
            <a:fillRect/>
          </a:stretch>
        </p:blipFill>
        <p:spPr>
          <a:xfrm>
            <a:off x="6245954" y="3768787"/>
            <a:ext cx="1891665" cy="1357727"/>
          </a:xfrm>
          <a:prstGeom prst="rect">
            <a:avLst/>
          </a:prstGeom>
        </p:spPr>
      </p:pic>
      <p:sp>
        <p:nvSpPr>
          <p:cNvPr id="18" name="AutoShape 4" descr="Image result for email logo"/>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pic>
        <p:nvPicPr>
          <p:cNvPr id="20" name="Picture 19"/>
          <p:cNvPicPr>
            <a:picLocks noChangeAspect="1"/>
          </p:cNvPicPr>
          <p:nvPr/>
        </p:nvPicPr>
        <p:blipFill>
          <a:blip r:embed="rId5"/>
          <a:stretch>
            <a:fillRect/>
          </a:stretch>
        </p:blipFill>
        <p:spPr>
          <a:xfrm>
            <a:off x="8270558" y="3768786"/>
            <a:ext cx="454884" cy="424559"/>
          </a:xfrm>
          <a:prstGeom prst="rect">
            <a:avLst/>
          </a:prstGeom>
        </p:spPr>
      </p:pic>
      <p:sp>
        <p:nvSpPr>
          <p:cNvPr id="21" name="AutoShape 6" descr="Image result for skype logo"/>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pic>
        <p:nvPicPr>
          <p:cNvPr id="23" name="Picture 22"/>
          <p:cNvPicPr>
            <a:picLocks noChangeAspect="1"/>
          </p:cNvPicPr>
          <p:nvPr/>
        </p:nvPicPr>
        <p:blipFill>
          <a:blip r:embed="rId6"/>
          <a:stretch>
            <a:fillRect/>
          </a:stretch>
        </p:blipFill>
        <p:spPr>
          <a:xfrm>
            <a:off x="8561270" y="4255795"/>
            <a:ext cx="385738" cy="383708"/>
          </a:xfrm>
          <a:prstGeom prst="rect">
            <a:avLst/>
          </a:prstGeom>
        </p:spPr>
      </p:pic>
      <p:pic>
        <p:nvPicPr>
          <p:cNvPr id="24" name="Picture 23"/>
          <p:cNvPicPr>
            <a:picLocks noChangeAspect="1"/>
          </p:cNvPicPr>
          <p:nvPr/>
        </p:nvPicPr>
        <p:blipFill>
          <a:blip r:embed="rId7"/>
          <a:stretch>
            <a:fillRect/>
          </a:stretch>
        </p:blipFill>
        <p:spPr>
          <a:xfrm>
            <a:off x="8295500" y="4706957"/>
            <a:ext cx="405000" cy="383328"/>
          </a:xfrm>
          <a:prstGeom prst="rect">
            <a:avLst/>
          </a:prstGeom>
        </p:spPr>
      </p:pic>
      <p:sp>
        <p:nvSpPr>
          <p:cNvPr id="25" name="Oval 24"/>
          <p:cNvSpPr/>
          <p:nvPr/>
        </p:nvSpPr>
        <p:spPr>
          <a:xfrm>
            <a:off x="94705" y="3315009"/>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26" name="TextBox 25"/>
          <p:cNvSpPr txBox="1"/>
          <p:nvPr/>
        </p:nvSpPr>
        <p:spPr>
          <a:xfrm>
            <a:off x="105083" y="3285603"/>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1</a:t>
            </a:r>
          </a:p>
        </p:txBody>
      </p:sp>
      <p:sp>
        <p:nvSpPr>
          <p:cNvPr id="29" name="Oval 28"/>
          <p:cNvSpPr/>
          <p:nvPr/>
        </p:nvSpPr>
        <p:spPr>
          <a:xfrm>
            <a:off x="3133533" y="3340398"/>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0" name="TextBox 29"/>
          <p:cNvSpPr txBox="1"/>
          <p:nvPr/>
        </p:nvSpPr>
        <p:spPr>
          <a:xfrm>
            <a:off x="3143911" y="3310992"/>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2</a:t>
            </a:r>
          </a:p>
        </p:txBody>
      </p:sp>
      <p:sp>
        <p:nvSpPr>
          <p:cNvPr id="31" name="Oval 30"/>
          <p:cNvSpPr/>
          <p:nvPr/>
        </p:nvSpPr>
        <p:spPr>
          <a:xfrm>
            <a:off x="6215474" y="3315009"/>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2" name="TextBox 31"/>
          <p:cNvSpPr txBox="1"/>
          <p:nvPr/>
        </p:nvSpPr>
        <p:spPr>
          <a:xfrm>
            <a:off x="6225852" y="3285603"/>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3</a:t>
            </a:r>
          </a:p>
        </p:txBody>
      </p:sp>
      <p:pic>
        <p:nvPicPr>
          <p:cNvPr id="35" name="Picture 34"/>
          <p:cNvPicPr>
            <a:picLocks noChangeAspect="1"/>
          </p:cNvPicPr>
          <p:nvPr/>
        </p:nvPicPr>
        <p:blipFill>
          <a:blip r:embed="rId8"/>
          <a:stretch>
            <a:fillRect/>
          </a:stretch>
        </p:blipFill>
        <p:spPr>
          <a:xfrm>
            <a:off x="3038207" y="3732730"/>
            <a:ext cx="1836510" cy="1891922"/>
          </a:xfrm>
          <a:prstGeom prst="rect">
            <a:avLst/>
          </a:prstGeom>
        </p:spPr>
      </p:pic>
      <p:pic>
        <p:nvPicPr>
          <p:cNvPr id="37" name="Picture 36"/>
          <p:cNvPicPr>
            <a:picLocks noChangeAspect="1"/>
          </p:cNvPicPr>
          <p:nvPr/>
        </p:nvPicPr>
        <p:blipFill>
          <a:blip r:embed="rId9">
            <a:extLst>
              <a:ext uri="{BEBA8EAE-BF5A-486C-A8C5-ECC9F3942E4B}">
                <a14:imgProps xmlns:a14="http://schemas.microsoft.com/office/drawing/2010/main">
                  <a14:imgLayer r:embed="rId10">
                    <a14:imgEffect>
                      <a14:backgroundRemoval t="0" b="100000" l="1235" r="100000">
                        <a14:backgroundMark x1="53704" y1="55897" x2="53704" y2="55897"/>
                        <a14:backgroundMark x1="33951" y1="50769" x2="33951" y2="50769"/>
                        <a14:backgroundMark x1="43210" y1="11795" x2="43210" y2="11795"/>
                        <a14:backgroundMark x1="63580" y1="10256" x2="63580" y2="10256"/>
                        <a14:backgroundMark x1="53704" y1="8718" x2="53704" y2="8718"/>
                        <a14:backgroundMark x1="71605" y1="10769" x2="71605" y2="10769"/>
                        <a14:backgroundMark x1="49383" y1="10256" x2="49383" y2="10256"/>
                        <a14:backgroundMark x1="75926" y1="14359" x2="75926" y2="14359"/>
                        <a14:backgroundMark x1="82716" y1="16923" x2="82716" y2="16923"/>
                        <a14:backgroundMark x1="85185" y1="20000" x2="85185" y2="20000"/>
                      </a14:backgroundRemoval>
                    </a14:imgEffect>
                  </a14:imgLayer>
                </a14:imgProps>
              </a:ext>
            </a:extLst>
          </a:blip>
          <a:stretch>
            <a:fillRect/>
          </a:stretch>
        </p:blipFill>
        <p:spPr>
          <a:xfrm flipH="1">
            <a:off x="4501197" y="4606501"/>
            <a:ext cx="489090" cy="588719"/>
          </a:xfrm>
          <a:prstGeom prst="rect">
            <a:avLst/>
          </a:prstGeom>
        </p:spPr>
      </p:pic>
      <p:sp>
        <p:nvSpPr>
          <p:cNvPr id="38" name="TextBox 37"/>
          <p:cNvSpPr txBox="1"/>
          <p:nvPr/>
        </p:nvSpPr>
        <p:spPr>
          <a:xfrm>
            <a:off x="4855579" y="4234029"/>
            <a:ext cx="1159236" cy="900246"/>
          </a:xfrm>
          <a:prstGeom prst="rect">
            <a:avLst/>
          </a:prstGeom>
          <a:noFill/>
        </p:spPr>
        <p:txBody>
          <a:bodyPr wrap="square" rtlCol="0">
            <a:spAutoFit/>
          </a:bodyPr>
          <a:lstStyle/>
          <a:p>
            <a:pPr defTabSz="685800"/>
            <a:r>
              <a:rPr lang="en-GB" sz="2100" b="1" i="1" dirty="0">
                <a:solidFill>
                  <a:srgbClr val="61A5D6">
                    <a:lumMod val="50000"/>
                  </a:srgbClr>
                </a:solidFill>
                <a:latin typeface="Georgia" panose="02040502050405020303" pitchFamily="18" charset="0"/>
              </a:rPr>
              <a:t>2,000+ </a:t>
            </a:r>
            <a:r>
              <a:rPr lang="en-GB" sz="1050" i="1" dirty="0">
                <a:solidFill>
                  <a:srgbClr val="61A5D6">
                    <a:lumMod val="50000"/>
                  </a:srgbClr>
                </a:solidFill>
                <a:latin typeface="Georgia" panose="02040502050405020303" pitchFamily="18" charset="0"/>
              </a:rPr>
              <a:t>emails monthly</a:t>
            </a:r>
          </a:p>
        </p:txBody>
      </p:sp>
      <p:pic>
        <p:nvPicPr>
          <p:cNvPr id="41" name="Picture 40"/>
          <p:cNvPicPr>
            <a:picLocks noChangeAspect="1"/>
          </p:cNvPicPr>
          <p:nvPr/>
        </p:nvPicPr>
        <p:blipFill>
          <a:blip r:embed="rId11"/>
          <a:stretch>
            <a:fillRect/>
          </a:stretch>
        </p:blipFill>
        <p:spPr>
          <a:xfrm>
            <a:off x="121920" y="3689448"/>
            <a:ext cx="2115025" cy="1831763"/>
          </a:xfrm>
          <a:prstGeom prst="rect">
            <a:avLst/>
          </a:prstGeom>
        </p:spPr>
      </p:pic>
      <p:sp>
        <p:nvSpPr>
          <p:cNvPr id="42" name="Rectangle 41"/>
          <p:cNvSpPr/>
          <p:nvPr/>
        </p:nvSpPr>
        <p:spPr>
          <a:xfrm>
            <a:off x="479565" y="4699821"/>
            <a:ext cx="2357792" cy="19697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1350" dirty="0">
                <a:solidFill>
                  <a:prstClr val="white"/>
                </a:solidFill>
                <a:latin typeface="Agency FB" panose="020B0503020202020204" pitchFamily="34" charset="0"/>
              </a:rPr>
              <a:t>Calculating against internal records, etc.</a:t>
            </a:r>
          </a:p>
        </p:txBody>
      </p:sp>
      <p:sp>
        <p:nvSpPr>
          <p:cNvPr id="43" name="TextBox 42"/>
          <p:cNvSpPr txBox="1"/>
          <p:nvPr/>
        </p:nvSpPr>
        <p:spPr>
          <a:xfrm>
            <a:off x="378014" y="3315008"/>
            <a:ext cx="253475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Validating Monthly Invoices</a:t>
            </a:r>
          </a:p>
        </p:txBody>
      </p:sp>
      <p:sp>
        <p:nvSpPr>
          <p:cNvPr id="44" name="TextBox 43"/>
          <p:cNvSpPr txBox="1"/>
          <p:nvPr/>
        </p:nvSpPr>
        <p:spPr>
          <a:xfrm>
            <a:off x="3374759" y="3315008"/>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Dealing w/ tons of FYA Emails</a:t>
            </a:r>
          </a:p>
        </p:txBody>
      </p:sp>
      <p:sp>
        <p:nvSpPr>
          <p:cNvPr id="46" name="TextBox 45"/>
          <p:cNvSpPr txBox="1"/>
          <p:nvPr/>
        </p:nvSpPr>
        <p:spPr>
          <a:xfrm>
            <a:off x="6225852" y="5282471"/>
            <a:ext cx="2349000" cy="715581"/>
          </a:xfrm>
          <a:prstGeom prst="rect">
            <a:avLst/>
          </a:prstGeom>
          <a:solidFill>
            <a:schemeClr val="accent5">
              <a:lumMod val="50000"/>
            </a:schemeClr>
          </a:solidFill>
        </p:spPr>
        <p:txBody>
          <a:bodyPr wrap="square" rtlCol="0">
            <a:spAutoFit/>
          </a:bodyPr>
          <a:lstStyle/>
          <a:p>
            <a:pPr defTabSz="685800"/>
            <a:r>
              <a:rPr lang="en-GB" sz="1350" dirty="0">
                <a:solidFill>
                  <a:prstClr val="white"/>
                </a:solidFill>
                <a:latin typeface="Agency FB" panose="020B0503020202020204" pitchFamily="34" charset="0"/>
              </a:rPr>
              <a:t>“Hi, can I confirm with you the following? Please help to pull this up, thanks!”</a:t>
            </a:r>
          </a:p>
        </p:txBody>
      </p:sp>
      <p:sp>
        <p:nvSpPr>
          <p:cNvPr id="4" name="Rectangle 3"/>
          <p:cNvSpPr/>
          <p:nvPr/>
        </p:nvSpPr>
        <p:spPr>
          <a:xfrm>
            <a:off x="1" y="3285603"/>
            <a:ext cx="2912771" cy="258656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alpha val="66000"/>
                </a:prstClr>
              </a:solidFill>
              <a:latin typeface="Calibri" panose="020F0502020204030204"/>
            </a:endParaRPr>
          </a:p>
        </p:txBody>
      </p:sp>
      <p:sp>
        <p:nvSpPr>
          <p:cNvPr id="33" name="Rectangle 32"/>
          <p:cNvSpPr/>
          <p:nvPr/>
        </p:nvSpPr>
        <p:spPr>
          <a:xfrm>
            <a:off x="3013992" y="3154369"/>
            <a:ext cx="2912771" cy="258656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alpha val="66000"/>
                </a:prstClr>
              </a:solidFill>
              <a:latin typeface="Calibri" panose="020F0502020204030204"/>
            </a:endParaRPr>
          </a:p>
        </p:txBody>
      </p:sp>
      <p:sp>
        <p:nvSpPr>
          <p:cNvPr id="34" name="Rectangle 33"/>
          <p:cNvSpPr/>
          <p:nvPr/>
        </p:nvSpPr>
        <p:spPr>
          <a:xfrm>
            <a:off x="6102868" y="3217747"/>
            <a:ext cx="2912771" cy="258656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alpha val="66000"/>
                </a:prstClr>
              </a:solidFill>
              <a:latin typeface="Calibri" panose="020F0502020204030204"/>
            </a:endParaRPr>
          </a:p>
        </p:txBody>
      </p:sp>
      <p:cxnSp>
        <p:nvCxnSpPr>
          <p:cNvPr id="8" name="Straight Connector 7"/>
          <p:cNvCxnSpPr/>
          <p:nvPr/>
        </p:nvCxnSpPr>
        <p:spPr>
          <a:xfrm>
            <a:off x="3250882" y="3387090"/>
            <a:ext cx="2578418" cy="2134121"/>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36970" y="3387090"/>
            <a:ext cx="2578418" cy="2134121"/>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1920" y="3387090"/>
            <a:ext cx="2578418" cy="2134121"/>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44647" y="3571874"/>
            <a:ext cx="1658108" cy="165810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14" name="TextBox 13"/>
          <p:cNvSpPr txBox="1"/>
          <p:nvPr/>
        </p:nvSpPr>
        <p:spPr>
          <a:xfrm>
            <a:off x="777404" y="3841300"/>
            <a:ext cx="1423623" cy="1015663"/>
          </a:xfrm>
          <a:prstGeom prst="rect">
            <a:avLst/>
          </a:prstGeom>
          <a:noFill/>
        </p:spPr>
        <p:txBody>
          <a:bodyPr wrap="square" rtlCol="0">
            <a:spAutoFit/>
          </a:bodyPr>
          <a:lstStyle/>
          <a:p>
            <a:pPr algn="ctr" defTabSz="685800"/>
            <a:r>
              <a:rPr lang="en-GB" sz="1500" dirty="0">
                <a:solidFill>
                  <a:prstClr val="white"/>
                </a:solidFill>
                <a:latin typeface="Agency FB" panose="020B0503020202020204" pitchFamily="34" charset="0"/>
              </a:rPr>
              <a:t>We want Monthly Invoice Validation to be </a:t>
            </a:r>
            <a:r>
              <a:rPr lang="en-GB" sz="1500" u="sng" dirty="0">
                <a:solidFill>
                  <a:prstClr val="white"/>
                </a:solidFill>
                <a:latin typeface="Agency FB" panose="020B0503020202020204" pitchFamily="34" charset="0"/>
              </a:rPr>
              <a:t>completed in &lt; 1 hour</a:t>
            </a:r>
            <a:r>
              <a:rPr lang="en-GB" sz="1500" dirty="0">
                <a:solidFill>
                  <a:prstClr val="white"/>
                </a:solidFill>
                <a:latin typeface="Agency FB" panose="020B0503020202020204" pitchFamily="34" charset="0"/>
              </a:rPr>
              <a:t> if w/o errors.</a:t>
            </a:r>
          </a:p>
        </p:txBody>
      </p:sp>
      <p:sp>
        <p:nvSpPr>
          <p:cNvPr id="49" name="Oval 48"/>
          <p:cNvSpPr/>
          <p:nvPr/>
        </p:nvSpPr>
        <p:spPr>
          <a:xfrm>
            <a:off x="3690083" y="3571874"/>
            <a:ext cx="1658108" cy="165810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50" name="TextBox 49"/>
          <p:cNvSpPr txBox="1"/>
          <p:nvPr/>
        </p:nvSpPr>
        <p:spPr>
          <a:xfrm>
            <a:off x="3806552" y="3841300"/>
            <a:ext cx="1423623" cy="1015663"/>
          </a:xfrm>
          <a:prstGeom prst="rect">
            <a:avLst/>
          </a:prstGeom>
          <a:noFill/>
        </p:spPr>
        <p:txBody>
          <a:bodyPr wrap="square" rtlCol="0">
            <a:spAutoFit/>
          </a:bodyPr>
          <a:lstStyle/>
          <a:p>
            <a:pPr algn="ctr" defTabSz="685800"/>
            <a:r>
              <a:rPr lang="en-GB" sz="1500" dirty="0">
                <a:solidFill>
                  <a:prstClr val="white"/>
                </a:solidFill>
                <a:latin typeface="Agency FB" panose="020B0503020202020204" pitchFamily="34" charset="0"/>
              </a:rPr>
              <a:t>We want all our actionable emails to be </a:t>
            </a:r>
            <a:r>
              <a:rPr lang="en-GB" sz="1500" u="sng" dirty="0">
                <a:solidFill>
                  <a:prstClr val="white"/>
                </a:solidFill>
                <a:latin typeface="Agency FB" panose="020B0503020202020204" pitchFamily="34" charset="0"/>
              </a:rPr>
              <a:t>pre-sorted and flagged out</a:t>
            </a:r>
            <a:r>
              <a:rPr lang="en-GB" sz="1500" dirty="0">
                <a:solidFill>
                  <a:prstClr val="white"/>
                </a:solidFill>
                <a:latin typeface="Agency FB" panose="020B0503020202020204" pitchFamily="34" charset="0"/>
              </a:rPr>
              <a:t> for us.</a:t>
            </a:r>
          </a:p>
        </p:txBody>
      </p:sp>
      <p:sp>
        <p:nvSpPr>
          <p:cNvPr id="51" name="Oval 50"/>
          <p:cNvSpPr/>
          <p:nvPr/>
        </p:nvSpPr>
        <p:spPr>
          <a:xfrm>
            <a:off x="6718054" y="3571874"/>
            <a:ext cx="1658108" cy="165810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52" name="TextBox 51"/>
          <p:cNvSpPr txBox="1"/>
          <p:nvPr/>
        </p:nvSpPr>
        <p:spPr>
          <a:xfrm>
            <a:off x="6733409" y="4025642"/>
            <a:ext cx="1614651" cy="784830"/>
          </a:xfrm>
          <a:prstGeom prst="rect">
            <a:avLst/>
          </a:prstGeom>
          <a:noFill/>
        </p:spPr>
        <p:txBody>
          <a:bodyPr wrap="square" rtlCol="0">
            <a:spAutoFit/>
          </a:bodyPr>
          <a:lstStyle/>
          <a:p>
            <a:pPr algn="ctr" defTabSz="685800"/>
            <a:r>
              <a:rPr lang="en-GB" sz="1500" dirty="0">
                <a:solidFill>
                  <a:prstClr val="white"/>
                </a:solidFill>
                <a:latin typeface="Agency FB" panose="020B0503020202020204" pitchFamily="34" charset="0"/>
              </a:rPr>
              <a:t>As far as possible, we want </a:t>
            </a:r>
            <a:r>
              <a:rPr lang="en-GB" sz="1500" u="sng" dirty="0">
                <a:solidFill>
                  <a:prstClr val="white"/>
                </a:solidFill>
                <a:latin typeface="Agency FB" panose="020B0503020202020204" pitchFamily="34" charset="0"/>
              </a:rPr>
              <a:t>people to self-help</a:t>
            </a:r>
            <a:r>
              <a:rPr lang="en-GB" sz="1500" dirty="0">
                <a:solidFill>
                  <a:prstClr val="white"/>
                </a:solidFill>
                <a:latin typeface="Agency FB" panose="020B0503020202020204" pitchFamily="34" charset="0"/>
              </a:rPr>
              <a:t> instead of asking us.</a:t>
            </a:r>
          </a:p>
        </p:txBody>
      </p:sp>
    </p:spTree>
    <p:custDataLst>
      <p:tags r:id="rId1"/>
    </p:custDataLst>
    <p:extLst>
      <p:ext uri="{BB962C8B-B14F-4D97-AF65-F5344CB8AC3E}">
        <p14:creationId xmlns:p14="http://schemas.microsoft.com/office/powerpoint/2010/main" val="224318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0" name="Picture 6" descr="Image result for arr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573293">
            <a:off x="3199149" y="3649602"/>
            <a:ext cx="326174" cy="2957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 y="975792"/>
            <a:ext cx="4076327" cy="461665"/>
          </a:xfrm>
          <a:prstGeom prst="rect">
            <a:avLst/>
          </a:prstGeom>
          <a:noFill/>
        </p:spPr>
        <p:txBody>
          <a:bodyPr wrap="square" rtlCol="0">
            <a:spAutoFit/>
          </a:bodyPr>
          <a:lstStyle/>
          <a:p>
            <a:pPr defTabSz="685800"/>
            <a:r>
              <a:rPr lang="en-GB" sz="2400" b="1" dirty="0">
                <a:solidFill>
                  <a:srgbClr val="49D1CD">
                    <a:lumMod val="75000"/>
                  </a:srgbClr>
                </a:solidFill>
                <a:latin typeface="Calibri Light" panose="020F0302020204030204"/>
                <a:cs typeface="Arial" panose="020B0604020202020204" pitchFamily="34" charset="0"/>
              </a:rPr>
              <a:t>DIGITIZATION IN ISPM</a:t>
            </a:r>
          </a:p>
        </p:txBody>
      </p:sp>
      <p:sp>
        <p:nvSpPr>
          <p:cNvPr id="3" name="TextBox 2"/>
          <p:cNvSpPr txBox="1"/>
          <p:nvPr/>
        </p:nvSpPr>
        <p:spPr>
          <a:xfrm>
            <a:off x="121921" y="1359741"/>
            <a:ext cx="6047993" cy="323165"/>
          </a:xfrm>
          <a:prstGeom prst="rect">
            <a:avLst/>
          </a:prstGeom>
          <a:noFill/>
        </p:spPr>
        <p:txBody>
          <a:bodyPr wrap="square" rtlCol="0">
            <a:spAutoFit/>
          </a:bodyPr>
          <a:lstStyle/>
          <a:p>
            <a:pPr defTabSz="685800"/>
            <a:r>
              <a:rPr lang="en-GB" sz="1500" dirty="0">
                <a:solidFill>
                  <a:srgbClr val="EBEBEB">
                    <a:lumMod val="25000"/>
                  </a:srgbClr>
                </a:solidFill>
                <a:latin typeface="Calibri" panose="020F0502020204030204"/>
              </a:rPr>
              <a:t>A Day in the Life of Custody &amp; Control</a:t>
            </a:r>
          </a:p>
        </p:txBody>
      </p:sp>
      <p:sp>
        <p:nvSpPr>
          <p:cNvPr id="10" name="Rectangle 9"/>
          <p:cNvSpPr/>
          <p:nvPr/>
        </p:nvSpPr>
        <p:spPr>
          <a:xfrm>
            <a:off x="3297928" y="1796610"/>
            <a:ext cx="2451005" cy="32323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How Did We Tackle Them?</a:t>
            </a:r>
          </a:p>
        </p:txBody>
      </p:sp>
      <p:cxnSp>
        <p:nvCxnSpPr>
          <p:cNvPr id="12" name="Straight Connector 11"/>
          <p:cNvCxnSpPr/>
          <p:nvPr/>
        </p:nvCxnSpPr>
        <p:spPr>
          <a:xfrm>
            <a:off x="2946590" y="2300287"/>
            <a:ext cx="0" cy="340328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4815" y="2300287"/>
            <a:ext cx="0" cy="340328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AutoShape 4" descr="Image result for email logo"/>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sp>
        <p:nvSpPr>
          <p:cNvPr id="21" name="AutoShape 6" descr="Image result for skype logo"/>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sp>
        <p:nvSpPr>
          <p:cNvPr id="25" name="Oval 24"/>
          <p:cNvSpPr/>
          <p:nvPr/>
        </p:nvSpPr>
        <p:spPr>
          <a:xfrm>
            <a:off x="94705" y="2272021"/>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26" name="TextBox 25"/>
          <p:cNvSpPr txBox="1"/>
          <p:nvPr/>
        </p:nvSpPr>
        <p:spPr>
          <a:xfrm>
            <a:off x="105083" y="2242615"/>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1</a:t>
            </a:r>
          </a:p>
        </p:txBody>
      </p:sp>
      <p:sp>
        <p:nvSpPr>
          <p:cNvPr id="29" name="Oval 28"/>
          <p:cNvSpPr/>
          <p:nvPr/>
        </p:nvSpPr>
        <p:spPr>
          <a:xfrm>
            <a:off x="3133533" y="2297410"/>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0" name="TextBox 29"/>
          <p:cNvSpPr txBox="1"/>
          <p:nvPr/>
        </p:nvSpPr>
        <p:spPr>
          <a:xfrm>
            <a:off x="3143911" y="2268004"/>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2</a:t>
            </a:r>
          </a:p>
        </p:txBody>
      </p:sp>
      <p:sp>
        <p:nvSpPr>
          <p:cNvPr id="31" name="Oval 30"/>
          <p:cNvSpPr/>
          <p:nvPr/>
        </p:nvSpPr>
        <p:spPr>
          <a:xfrm>
            <a:off x="6215474" y="2272021"/>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2" name="TextBox 31"/>
          <p:cNvSpPr txBox="1"/>
          <p:nvPr/>
        </p:nvSpPr>
        <p:spPr>
          <a:xfrm>
            <a:off x="6225852" y="2242615"/>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3</a:t>
            </a:r>
          </a:p>
        </p:txBody>
      </p:sp>
      <p:sp>
        <p:nvSpPr>
          <p:cNvPr id="43" name="TextBox 42"/>
          <p:cNvSpPr txBox="1"/>
          <p:nvPr/>
        </p:nvSpPr>
        <p:spPr>
          <a:xfrm>
            <a:off x="378014" y="2272020"/>
            <a:ext cx="253475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Validating Monthly Invoices</a:t>
            </a:r>
          </a:p>
        </p:txBody>
      </p:sp>
      <p:sp>
        <p:nvSpPr>
          <p:cNvPr id="44" name="TextBox 43"/>
          <p:cNvSpPr txBox="1"/>
          <p:nvPr/>
        </p:nvSpPr>
        <p:spPr>
          <a:xfrm>
            <a:off x="3374759" y="2272020"/>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Dealing w/ tons of FYA Emails</a:t>
            </a:r>
          </a:p>
        </p:txBody>
      </p:sp>
      <p:sp>
        <p:nvSpPr>
          <p:cNvPr id="53" name="TextBox 52"/>
          <p:cNvSpPr txBox="1"/>
          <p:nvPr/>
        </p:nvSpPr>
        <p:spPr>
          <a:xfrm>
            <a:off x="6458622" y="2272020"/>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Handling Queries from Others</a:t>
            </a:r>
          </a:p>
        </p:txBody>
      </p:sp>
      <p:pic>
        <p:nvPicPr>
          <p:cNvPr id="2050" name="Picture 2" descr="Image result for exc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1" y="5275059"/>
            <a:ext cx="1001597" cy="3626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utloo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9223" y="5070276"/>
            <a:ext cx="1217168" cy="6171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7"/>
          <a:srcRect l="4346"/>
          <a:stretch/>
        </p:blipFill>
        <p:spPr>
          <a:xfrm>
            <a:off x="6225852" y="5064720"/>
            <a:ext cx="992275" cy="572339"/>
          </a:xfrm>
          <a:prstGeom prst="rect">
            <a:avLst/>
          </a:prstGeom>
        </p:spPr>
      </p:pic>
      <p:sp>
        <p:nvSpPr>
          <p:cNvPr id="15" name="TextBox 14"/>
          <p:cNvSpPr txBox="1"/>
          <p:nvPr/>
        </p:nvSpPr>
        <p:spPr>
          <a:xfrm>
            <a:off x="1283514" y="4913402"/>
            <a:ext cx="1555459" cy="276999"/>
          </a:xfrm>
          <a:prstGeom prst="rect">
            <a:avLst/>
          </a:prstGeom>
          <a:noFill/>
        </p:spPr>
        <p:txBody>
          <a:bodyPr wrap="square" rtlCol="0">
            <a:spAutoFit/>
          </a:bodyPr>
          <a:lstStyle/>
          <a:p>
            <a:pPr defTabSz="685800"/>
            <a:r>
              <a:rPr lang="en-GB" sz="1200" b="1" u="sng" dirty="0">
                <a:solidFill>
                  <a:srgbClr val="49D1CD">
                    <a:lumMod val="50000"/>
                  </a:srgbClr>
                </a:solidFill>
                <a:latin typeface="Calibri" panose="020F0502020204030204"/>
              </a:rPr>
              <a:t>Coding Level: Basic</a:t>
            </a:r>
          </a:p>
        </p:txBody>
      </p:sp>
      <p:sp>
        <p:nvSpPr>
          <p:cNvPr id="54" name="TextBox 53"/>
          <p:cNvSpPr txBox="1"/>
          <p:nvPr/>
        </p:nvSpPr>
        <p:spPr>
          <a:xfrm>
            <a:off x="4312200" y="4913402"/>
            <a:ext cx="1555459" cy="461665"/>
          </a:xfrm>
          <a:prstGeom prst="rect">
            <a:avLst/>
          </a:prstGeom>
          <a:noFill/>
        </p:spPr>
        <p:txBody>
          <a:bodyPr wrap="square" rtlCol="0">
            <a:spAutoFit/>
          </a:bodyPr>
          <a:lstStyle/>
          <a:p>
            <a:pPr defTabSz="685800"/>
            <a:r>
              <a:rPr lang="en-GB" sz="1200" b="1" u="sng" dirty="0">
                <a:solidFill>
                  <a:srgbClr val="49D1CD">
                    <a:lumMod val="50000"/>
                  </a:srgbClr>
                </a:solidFill>
                <a:latin typeface="Calibri" panose="020F0502020204030204"/>
              </a:rPr>
              <a:t>Coding Level: Medium</a:t>
            </a:r>
          </a:p>
        </p:txBody>
      </p:sp>
      <p:sp>
        <p:nvSpPr>
          <p:cNvPr id="55" name="TextBox 54"/>
          <p:cNvSpPr txBox="1"/>
          <p:nvPr/>
        </p:nvSpPr>
        <p:spPr>
          <a:xfrm>
            <a:off x="7298487" y="4913402"/>
            <a:ext cx="1555459" cy="276999"/>
          </a:xfrm>
          <a:prstGeom prst="rect">
            <a:avLst/>
          </a:prstGeom>
          <a:noFill/>
        </p:spPr>
        <p:txBody>
          <a:bodyPr wrap="square" rtlCol="0">
            <a:spAutoFit/>
          </a:bodyPr>
          <a:lstStyle/>
          <a:p>
            <a:pPr defTabSz="685800"/>
            <a:r>
              <a:rPr lang="en-GB" sz="1200" b="1" u="sng" dirty="0">
                <a:solidFill>
                  <a:srgbClr val="49D1CD">
                    <a:lumMod val="50000"/>
                  </a:srgbClr>
                </a:solidFill>
                <a:latin typeface="Calibri" panose="020F0502020204030204"/>
              </a:rPr>
              <a:t>Coding Level: Basic</a:t>
            </a:r>
          </a:p>
        </p:txBody>
      </p:sp>
      <p:sp>
        <p:nvSpPr>
          <p:cNvPr id="17" name="TextBox 16"/>
          <p:cNvSpPr txBox="1"/>
          <p:nvPr/>
        </p:nvSpPr>
        <p:spPr>
          <a:xfrm>
            <a:off x="1334226" y="5167318"/>
            <a:ext cx="1550555" cy="646331"/>
          </a:xfrm>
          <a:prstGeom prst="rect">
            <a:avLst/>
          </a:prstGeom>
          <a:noFill/>
        </p:spPr>
        <p:txBody>
          <a:bodyPr wrap="square" rtlCol="0">
            <a:spAutoFit/>
          </a:bodyPr>
          <a:lstStyle/>
          <a:p>
            <a:pPr marL="128588" indent="-128588" defTabSz="685800">
              <a:buFont typeface="Arial" panose="020B0604020202020204" pitchFamily="34" charset="0"/>
              <a:buChar char="•"/>
            </a:pPr>
            <a:r>
              <a:rPr lang="en-GB" sz="900" dirty="0">
                <a:solidFill>
                  <a:srgbClr val="EBEBEB">
                    <a:lumMod val="25000"/>
                  </a:srgbClr>
                </a:solidFill>
                <a:latin typeface="Calibri" panose="020F0502020204030204"/>
              </a:rPr>
              <a:t>Embedded SQL queries for ETHSYS, GEMS databases</a:t>
            </a:r>
          </a:p>
          <a:p>
            <a:pPr marL="128588" indent="-128588" defTabSz="685800">
              <a:buFont typeface="Arial" panose="020B0604020202020204" pitchFamily="34" charset="0"/>
              <a:buChar char="•"/>
            </a:pPr>
            <a:r>
              <a:rPr lang="en-GB" sz="900" dirty="0">
                <a:solidFill>
                  <a:srgbClr val="EBEBEB">
                    <a:lumMod val="25000"/>
                  </a:srgbClr>
                </a:solidFill>
                <a:latin typeface="Calibri" panose="020F0502020204030204"/>
              </a:rPr>
              <a:t>Simple macros to populate sheets required</a:t>
            </a:r>
          </a:p>
        </p:txBody>
      </p:sp>
      <p:sp>
        <p:nvSpPr>
          <p:cNvPr id="56" name="TextBox 55"/>
          <p:cNvSpPr txBox="1"/>
          <p:nvPr/>
        </p:nvSpPr>
        <p:spPr>
          <a:xfrm>
            <a:off x="4317325" y="5167318"/>
            <a:ext cx="1550555" cy="784830"/>
          </a:xfrm>
          <a:prstGeom prst="rect">
            <a:avLst/>
          </a:prstGeom>
          <a:noFill/>
        </p:spPr>
        <p:txBody>
          <a:bodyPr wrap="square" rtlCol="0">
            <a:spAutoFit/>
          </a:bodyPr>
          <a:lstStyle/>
          <a:p>
            <a:pPr marL="128588" indent="-128588" defTabSz="685800">
              <a:buFont typeface="Arial" panose="020B0604020202020204" pitchFamily="34" charset="0"/>
              <a:buChar char="•"/>
            </a:pPr>
            <a:r>
              <a:rPr lang="en-GB" sz="900" dirty="0">
                <a:solidFill>
                  <a:srgbClr val="EBEBEB">
                    <a:lumMod val="25000"/>
                  </a:srgbClr>
                </a:solidFill>
                <a:latin typeface="Calibri" panose="020F0502020204030204"/>
              </a:rPr>
              <a:t>Outlook Macro that auto extracts attachments, then renames and files them according to parameters</a:t>
            </a:r>
          </a:p>
        </p:txBody>
      </p:sp>
      <p:sp>
        <p:nvSpPr>
          <p:cNvPr id="57" name="TextBox 56"/>
          <p:cNvSpPr txBox="1"/>
          <p:nvPr/>
        </p:nvSpPr>
        <p:spPr>
          <a:xfrm>
            <a:off x="7298486" y="5167318"/>
            <a:ext cx="1550555" cy="646331"/>
          </a:xfrm>
          <a:prstGeom prst="rect">
            <a:avLst/>
          </a:prstGeom>
          <a:noFill/>
        </p:spPr>
        <p:txBody>
          <a:bodyPr wrap="square" rtlCol="0">
            <a:spAutoFit/>
          </a:bodyPr>
          <a:lstStyle/>
          <a:p>
            <a:pPr marL="128588" indent="-128588" defTabSz="685800">
              <a:buFont typeface="Arial" panose="020B0604020202020204" pitchFamily="34" charset="0"/>
              <a:buChar char="•"/>
            </a:pPr>
            <a:r>
              <a:rPr lang="en-GB" sz="900" dirty="0">
                <a:solidFill>
                  <a:srgbClr val="EBEBEB">
                    <a:lumMod val="25000"/>
                  </a:srgbClr>
                </a:solidFill>
                <a:latin typeface="Calibri" panose="020F0502020204030204"/>
              </a:rPr>
              <a:t>SQL Query for ETHSYS, GEMS, EVE databases</a:t>
            </a:r>
          </a:p>
          <a:p>
            <a:pPr marL="128588" indent="-128588" defTabSz="685800">
              <a:buFont typeface="Arial" panose="020B0604020202020204" pitchFamily="34" charset="0"/>
              <a:buChar char="•"/>
            </a:pPr>
            <a:r>
              <a:rPr lang="en-GB" sz="900" dirty="0">
                <a:solidFill>
                  <a:srgbClr val="EBEBEB">
                    <a:lumMod val="25000"/>
                  </a:srgbClr>
                </a:solidFill>
                <a:latin typeface="Calibri" panose="020F0502020204030204"/>
              </a:rPr>
              <a:t>Simple calculated fields in Tableau Desktop</a:t>
            </a:r>
          </a:p>
        </p:txBody>
      </p:sp>
      <p:pic>
        <p:nvPicPr>
          <p:cNvPr id="58" name="Picture 57"/>
          <p:cNvPicPr>
            <a:picLocks noChangeAspect="1"/>
          </p:cNvPicPr>
          <p:nvPr/>
        </p:nvPicPr>
        <p:blipFill rotWithShape="1">
          <a:blip r:embed="rId8"/>
          <a:srcRect r="4185"/>
          <a:stretch/>
        </p:blipFill>
        <p:spPr>
          <a:xfrm>
            <a:off x="6130778" y="3369401"/>
            <a:ext cx="1462655" cy="984969"/>
          </a:xfrm>
          <a:prstGeom prst="rect">
            <a:avLst/>
          </a:prstGeom>
          <a:ln>
            <a:noFill/>
          </a:ln>
        </p:spPr>
      </p:pic>
      <p:sp>
        <p:nvSpPr>
          <p:cNvPr id="19" name="TextBox 18"/>
          <p:cNvSpPr txBox="1"/>
          <p:nvPr/>
        </p:nvSpPr>
        <p:spPr>
          <a:xfrm>
            <a:off x="7641475" y="3308780"/>
            <a:ext cx="1488326" cy="1269578"/>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4 Sets of Self-Help Tableau Dashboards</a:t>
            </a:r>
          </a:p>
          <a:p>
            <a:pPr marL="257175" indent="-257175" defTabSz="685800">
              <a:buFontTx/>
              <a:buAutoNum type="arabicParenR"/>
            </a:pPr>
            <a:r>
              <a:rPr lang="en-GB" sz="1050" dirty="0">
                <a:solidFill>
                  <a:srgbClr val="EBEBEB">
                    <a:lumMod val="25000"/>
                  </a:srgbClr>
                </a:solidFill>
                <a:latin typeface="Calibri" panose="020F0502020204030204"/>
              </a:rPr>
              <a:t>Cash Receipts</a:t>
            </a:r>
          </a:p>
          <a:p>
            <a:pPr marL="257175" indent="-257175" defTabSz="685800">
              <a:buFontTx/>
              <a:buAutoNum type="arabicParenR"/>
            </a:pPr>
            <a:r>
              <a:rPr lang="en-GB" sz="1050" dirty="0">
                <a:solidFill>
                  <a:srgbClr val="EBEBEB">
                    <a:lumMod val="25000"/>
                  </a:srgbClr>
                </a:solidFill>
                <a:latin typeface="Calibri" panose="020F0502020204030204"/>
              </a:rPr>
              <a:t>Finance Postings</a:t>
            </a:r>
          </a:p>
          <a:p>
            <a:pPr marL="257175" indent="-257175" defTabSz="685800">
              <a:buFontTx/>
              <a:buAutoNum type="arabicParenR"/>
            </a:pPr>
            <a:r>
              <a:rPr lang="en-GB" sz="1050" dirty="0">
                <a:solidFill>
                  <a:srgbClr val="EBEBEB">
                    <a:lumMod val="25000"/>
                  </a:srgbClr>
                </a:solidFill>
                <a:latin typeface="Calibri" panose="020F0502020204030204"/>
              </a:rPr>
              <a:t>Cash Ageing</a:t>
            </a:r>
          </a:p>
          <a:p>
            <a:pPr marL="257175" indent="-257175" defTabSz="685800">
              <a:buFontTx/>
              <a:buAutoNum type="arabicParenR"/>
            </a:pPr>
            <a:r>
              <a:rPr lang="en-GB" sz="1050" dirty="0">
                <a:solidFill>
                  <a:srgbClr val="EBEBEB">
                    <a:lumMod val="25000"/>
                  </a:srgbClr>
                </a:solidFill>
                <a:latin typeface="Calibri" panose="020F0502020204030204"/>
              </a:rPr>
              <a:t>Sec Lending Income</a:t>
            </a:r>
          </a:p>
        </p:txBody>
      </p:sp>
      <p:pic>
        <p:nvPicPr>
          <p:cNvPr id="22" name="Picture 21"/>
          <p:cNvPicPr>
            <a:picLocks noChangeAspect="1"/>
          </p:cNvPicPr>
          <p:nvPr/>
        </p:nvPicPr>
        <p:blipFill>
          <a:blip r:embed="rId9"/>
          <a:stretch>
            <a:fillRect/>
          </a:stretch>
        </p:blipFill>
        <p:spPr>
          <a:xfrm>
            <a:off x="3119217" y="3245047"/>
            <a:ext cx="496696" cy="419912"/>
          </a:xfrm>
          <a:prstGeom prst="rect">
            <a:avLst/>
          </a:prstGeom>
        </p:spPr>
      </p:pic>
      <p:pic>
        <p:nvPicPr>
          <p:cNvPr id="2056" name="Picture 8" descr="Image result for folder"/>
          <p:cNvPicPr>
            <a:picLocks noChangeAspect="1" noChangeArrowheads="1" noCrop="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64872" y="4019767"/>
            <a:ext cx="484805" cy="516485"/>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3794439" y="3294392"/>
            <a:ext cx="2079872" cy="1131079"/>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Outlook Macro that extracts FYA attachments, renames, and files them in EDMS</a:t>
            </a:r>
          </a:p>
          <a:p>
            <a:pPr marL="257175" indent="-257175" defTabSz="685800">
              <a:buFontTx/>
              <a:buAutoNum type="arabicParenR"/>
            </a:pPr>
            <a:r>
              <a:rPr lang="en-GB" sz="1050" dirty="0">
                <a:solidFill>
                  <a:srgbClr val="EBEBEB">
                    <a:lumMod val="25000"/>
                  </a:srgbClr>
                </a:solidFill>
                <a:latin typeface="Calibri" panose="020F0502020204030204"/>
              </a:rPr>
              <a:t>Bank Invoices</a:t>
            </a:r>
          </a:p>
          <a:p>
            <a:pPr marL="257175" indent="-257175" defTabSz="685800">
              <a:buFontTx/>
              <a:buAutoNum type="arabicParenR"/>
            </a:pPr>
            <a:r>
              <a:rPr lang="en-GB" sz="1050" dirty="0">
                <a:solidFill>
                  <a:srgbClr val="EBEBEB">
                    <a:lumMod val="25000"/>
                  </a:srgbClr>
                </a:solidFill>
                <a:latin typeface="Calibri" panose="020F0502020204030204"/>
              </a:rPr>
              <a:t>Sec Lending Income</a:t>
            </a:r>
          </a:p>
          <a:p>
            <a:pPr marL="257175" indent="-257175" defTabSz="685800">
              <a:buFontTx/>
              <a:buAutoNum type="arabicParenR"/>
            </a:pPr>
            <a:r>
              <a:rPr lang="en-GB" sz="1050" dirty="0">
                <a:solidFill>
                  <a:srgbClr val="EBEBEB">
                    <a:lumMod val="25000"/>
                  </a:srgbClr>
                </a:solidFill>
                <a:latin typeface="Calibri" panose="020F0502020204030204"/>
              </a:rPr>
              <a:t>Interest Statements</a:t>
            </a:r>
          </a:p>
        </p:txBody>
      </p:sp>
      <p:pic>
        <p:nvPicPr>
          <p:cNvPr id="36" name="Picture 35"/>
          <p:cNvPicPr>
            <a:picLocks noChangeAspect="1"/>
          </p:cNvPicPr>
          <p:nvPr/>
        </p:nvPicPr>
        <p:blipFill>
          <a:blip r:embed="rId11"/>
          <a:stretch>
            <a:fillRect/>
          </a:stretch>
        </p:blipFill>
        <p:spPr>
          <a:xfrm>
            <a:off x="74253" y="3433582"/>
            <a:ext cx="1333313" cy="1018028"/>
          </a:xfrm>
          <a:prstGeom prst="rect">
            <a:avLst/>
          </a:prstGeom>
        </p:spPr>
      </p:pic>
      <p:sp>
        <p:nvSpPr>
          <p:cNvPr id="64" name="TextBox 63"/>
          <p:cNvSpPr txBox="1"/>
          <p:nvPr/>
        </p:nvSpPr>
        <p:spPr>
          <a:xfrm>
            <a:off x="1455607" y="3307136"/>
            <a:ext cx="1442942" cy="1269578"/>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Invoice Templates that enable</a:t>
            </a:r>
          </a:p>
          <a:p>
            <a:pPr marL="257175" indent="-257175" defTabSz="685800">
              <a:buFontTx/>
              <a:buAutoNum type="arabicParenR"/>
            </a:pPr>
            <a:r>
              <a:rPr lang="en-GB" sz="1050" dirty="0">
                <a:solidFill>
                  <a:srgbClr val="EBEBEB">
                    <a:lumMod val="25000"/>
                  </a:srgbClr>
                </a:solidFill>
                <a:latin typeface="Calibri" panose="020F0502020204030204"/>
              </a:rPr>
              <a:t>Pulling from ODBC</a:t>
            </a:r>
          </a:p>
          <a:p>
            <a:pPr marL="257175" indent="-257175" defTabSz="685800">
              <a:buFontTx/>
              <a:buAutoNum type="arabicParenR"/>
            </a:pPr>
            <a:r>
              <a:rPr lang="en-GB" sz="1050" dirty="0">
                <a:solidFill>
                  <a:srgbClr val="EBEBEB">
                    <a:lumMod val="25000"/>
                  </a:srgbClr>
                </a:solidFill>
                <a:latin typeface="Calibri" panose="020F0502020204030204"/>
              </a:rPr>
              <a:t>Auto-calculation for verification</a:t>
            </a:r>
          </a:p>
          <a:p>
            <a:pPr marL="257175" indent="-257175" defTabSz="685800">
              <a:buFontTx/>
              <a:buAutoNum type="arabicParenR"/>
            </a:pPr>
            <a:r>
              <a:rPr lang="en-GB" sz="1050" dirty="0">
                <a:solidFill>
                  <a:srgbClr val="EBEBEB">
                    <a:lumMod val="25000"/>
                  </a:srgbClr>
                </a:solidFill>
                <a:latin typeface="Calibri" panose="020F0502020204030204"/>
              </a:rPr>
              <a:t>Generation of iFOCUS Posting</a:t>
            </a:r>
          </a:p>
        </p:txBody>
      </p:sp>
      <p:sp>
        <p:nvSpPr>
          <p:cNvPr id="39" name="TextBox 38"/>
          <p:cNvSpPr txBox="1"/>
          <p:nvPr/>
        </p:nvSpPr>
        <p:spPr>
          <a:xfrm>
            <a:off x="917992" y="2683429"/>
            <a:ext cx="1810316" cy="461665"/>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Bank Invoice Templates</a:t>
            </a:r>
          </a:p>
        </p:txBody>
      </p:sp>
      <p:sp>
        <p:nvSpPr>
          <p:cNvPr id="66" name="TextBox 65"/>
          <p:cNvSpPr txBox="1"/>
          <p:nvPr/>
        </p:nvSpPr>
        <p:spPr>
          <a:xfrm>
            <a:off x="3649677" y="2683429"/>
            <a:ext cx="2217982" cy="461665"/>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Outlook Attachment Extractor</a:t>
            </a:r>
          </a:p>
        </p:txBody>
      </p:sp>
      <p:sp>
        <p:nvSpPr>
          <p:cNvPr id="67" name="TextBox 66"/>
          <p:cNvSpPr txBox="1"/>
          <p:nvPr/>
        </p:nvSpPr>
        <p:spPr>
          <a:xfrm>
            <a:off x="7298486" y="2683429"/>
            <a:ext cx="1732217" cy="276999"/>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Self-Help Dashboards</a:t>
            </a:r>
          </a:p>
        </p:txBody>
      </p:sp>
    </p:spTree>
    <p:custDataLst>
      <p:tags r:id="rId1"/>
    </p:custDataLst>
    <p:extLst>
      <p:ext uri="{BB962C8B-B14F-4D97-AF65-F5344CB8AC3E}">
        <p14:creationId xmlns:p14="http://schemas.microsoft.com/office/powerpoint/2010/main" val="123486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0" name="Picture 6" descr="Image result for arr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573293">
            <a:off x="3199149" y="3649602"/>
            <a:ext cx="326174" cy="2957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 y="975792"/>
            <a:ext cx="4076327" cy="461665"/>
          </a:xfrm>
          <a:prstGeom prst="rect">
            <a:avLst/>
          </a:prstGeom>
          <a:noFill/>
        </p:spPr>
        <p:txBody>
          <a:bodyPr wrap="square" rtlCol="0">
            <a:spAutoFit/>
          </a:bodyPr>
          <a:lstStyle/>
          <a:p>
            <a:pPr defTabSz="685800"/>
            <a:r>
              <a:rPr lang="en-GB" sz="2400" b="1" dirty="0">
                <a:solidFill>
                  <a:srgbClr val="49D1CD">
                    <a:lumMod val="75000"/>
                  </a:srgbClr>
                </a:solidFill>
                <a:latin typeface="Calibri Light" panose="020F0302020204030204"/>
                <a:cs typeface="Arial" panose="020B0604020202020204" pitchFamily="34" charset="0"/>
              </a:rPr>
              <a:t>DIGITIZATION IN ISPM</a:t>
            </a:r>
          </a:p>
        </p:txBody>
      </p:sp>
      <p:sp>
        <p:nvSpPr>
          <p:cNvPr id="3" name="TextBox 2"/>
          <p:cNvSpPr txBox="1"/>
          <p:nvPr/>
        </p:nvSpPr>
        <p:spPr>
          <a:xfrm>
            <a:off x="121921" y="1359741"/>
            <a:ext cx="6047993" cy="323165"/>
          </a:xfrm>
          <a:prstGeom prst="rect">
            <a:avLst/>
          </a:prstGeom>
          <a:noFill/>
        </p:spPr>
        <p:txBody>
          <a:bodyPr wrap="square" rtlCol="0">
            <a:spAutoFit/>
          </a:bodyPr>
          <a:lstStyle/>
          <a:p>
            <a:pPr defTabSz="685800"/>
            <a:r>
              <a:rPr lang="en-GB" sz="1500" dirty="0">
                <a:solidFill>
                  <a:srgbClr val="EBEBEB">
                    <a:lumMod val="25000"/>
                  </a:srgbClr>
                </a:solidFill>
                <a:latin typeface="Calibri" panose="020F0502020204030204"/>
              </a:rPr>
              <a:t>A Day in the Life of Custody &amp; Control</a:t>
            </a:r>
          </a:p>
        </p:txBody>
      </p:sp>
      <p:sp>
        <p:nvSpPr>
          <p:cNvPr id="10" name="Rectangle 9"/>
          <p:cNvSpPr/>
          <p:nvPr/>
        </p:nvSpPr>
        <p:spPr>
          <a:xfrm>
            <a:off x="3297928" y="1796610"/>
            <a:ext cx="2451005" cy="32323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GB" sz="2100" dirty="0">
                <a:solidFill>
                  <a:prstClr val="white"/>
                </a:solidFill>
                <a:latin typeface="Agency FB" panose="020B0503020202020204" pitchFamily="34" charset="0"/>
              </a:rPr>
              <a:t>Team Effort for Blue Skies</a:t>
            </a:r>
          </a:p>
        </p:txBody>
      </p:sp>
      <p:cxnSp>
        <p:nvCxnSpPr>
          <p:cNvPr id="12" name="Straight Connector 11"/>
          <p:cNvCxnSpPr/>
          <p:nvPr/>
        </p:nvCxnSpPr>
        <p:spPr>
          <a:xfrm>
            <a:off x="2946590" y="2300287"/>
            <a:ext cx="0" cy="340328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4815" y="2300287"/>
            <a:ext cx="0" cy="340328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AutoShape 4" descr="Image result for email logo"/>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sp>
        <p:nvSpPr>
          <p:cNvPr id="21" name="AutoShape 6" descr="Image result for skype logo"/>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GB" sz="1350">
              <a:solidFill>
                <a:prstClr val="white"/>
              </a:solidFill>
              <a:latin typeface="Calibri" panose="020F0502020204030204"/>
            </a:endParaRPr>
          </a:p>
        </p:txBody>
      </p:sp>
      <p:sp>
        <p:nvSpPr>
          <p:cNvPr id="25" name="Oval 24"/>
          <p:cNvSpPr/>
          <p:nvPr/>
        </p:nvSpPr>
        <p:spPr>
          <a:xfrm>
            <a:off x="94705" y="2272021"/>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26" name="TextBox 25"/>
          <p:cNvSpPr txBox="1"/>
          <p:nvPr/>
        </p:nvSpPr>
        <p:spPr>
          <a:xfrm>
            <a:off x="105083" y="2242615"/>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1</a:t>
            </a:r>
          </a:p>
        </p:txBody>
      </p:sp>
      <p:sp>
        <p:nvSpPr>
          <p:cNvPr id="29" name="Oval 28"/>
          <p:cNvSpPr/>
          <p:nvPr/>
        </p:nvSpPr>
        <p:spPr>
          <a:xfrm>
            <a:off x="3133533" y="2297410"/>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0" name="TextBox 29"/>
          <p:cNvSpPr txBox="1"/>
          <p:nvPr/>
        </p:nvSpPr>
        <p:spPr>
          <a:xfrm>
            <a:off x="3143911" y="2268004"/>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2</a:t>
            </a:r>
          </a:p>
        </p:txBody>
      </p:sp>
      <p:sp>
        <p:nvSpPr>
          <p:cNvPr id="31" name="Oval 30"/>
          <p:cNvSpPr/>
          <p:nvPr/>
        </p:nvSpPr>
        <p:spPr>
          <a:xfrm>
            <a:off x="6215474" y="2272021"/>
            <a:ext cx="256865" cy="256865"/>
          </a:xfrm>
          <a:prstGeom prst="ellips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685800"/>
            <a:endParaRPr lang="en-US" sz="1500" dirty="0">
              <a:solidFill>
                <a:prstClr val="white"/>
              </a:solidFill>
              <a:latin typeface="Georgia"/>
              <a:cs typeface="Georgia"/>
            </a:endParaRPr>
          </a:p>
        </p:txBody>
      </p:sp>
      <p:sp>
        <p:nvSpPr>
          <p:cNvPr id="32" name="TextBox 31"/>
          <p:cNvSpPr txBox="1"/>
          <p:nvPr/>
        </p:nvSpPr>
        <p:spPr>
          <a:xfrm>
            <a:off x="6225852" y="2242615"/>
            <a:ext cx="216024" cy="300082"/>
          </a:xfrm>
          <a:prstGeom prst="rect">
            <a:avLst/>
          </a:prstGeom>
          <a:noFill/>
        </p:spPr>
        <p:txBody>
          <a:bodyPr wrap="square" rtlCol="0">
            <a:spAutoFit/>
          </a:bodyPr>
          <a:lstStyle/>
          <a:p>
            <a:pPr defTabSz="685800"/>
            <a:r>
              <a:rPr lang="en-US" sz="1350" dirty="0">
                <a:solidFill>
                  <a:prstClr val="white"/>
                </a:solidFill>
                <a:latin typeface="Georgia" panose="02040502050405020303" pitchFamily="18" charset="0"/>
              </a:rPr>
              <a:t>3</a:t>
            </a:r>
          </a:p>
        </p:txBody>
      </p:sp>
      <p:sp>
        <p:nvSpPr>
          <p:cNvPr id="43" name="TextBox 42"/>
          <p:cNvSpPr txBox="1"/>
          <p:nvPr/>
        </p:nvSpPr>
        <p:spPr>
          <a:xfrm>
            <a:off x="378014" y="2272020"/>
            <a:ext cx="253475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Validating Monthly Invoices</a:t>
            </a:r>
          </a:p>
        </p:txBody>
      </p:sp>
      <p:sp>
        <p:nvSpPr>
          <p:cNvPr id="44" name="TextBox 43"/>
          <p:cNvSpPr txBox="1"/>
          <p:nvPr/>
        </p:nvSpPr>
        <p:spPr>
          <a:xfrm>
            <a:off x="3374759" y="2272020"/>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Dealing w/ tons of FYA Emails</a:t>
            </a:r>
          </a:p>
        </p:txBody>
      </p:sp>
      <p:sp>
        <p:nvSpPr>
          <p:cNvPr id="53" name="TextBox 52"/>
          <p:cNvSpPr txBox="1"/>
          <p:nvPr/>
        </p:nvSpPr>
        <p:spPr>
          <a:xfrm>
            <a:off x="6458622" y="2272020"/>
            <a:ext cx="2594248" cy="323165"/>
          </a:xfrm>
          <a:prstGeom prst="rect">
            <a:avLst/>
          </a:prstGeom>
          <a:noFill/>
        </p:spPr>
        <p:txBody>
          <a:bodyPr wrap="square" rtlCol="0">
            <a:spAutoFit/>
          </a:bodyPr>
          <a:lstStyle/>
          <a:p>
            <a:pPr defTabSz="685800"/>
            <a:r>
              <a:rPr lang="en-GB" sz="1500" b="1" dirty="0">
                <a:solidFill>
                  <a:srgbClr val="61A5D6">
                    <a:lumMod val="50000"/>
                  </a:srgbClr>
                </a:solidFill>
                <a:latin typeface="Calibri" panose="020F0502020204030204"/>
              </a:rPr>
              <a:t>Handling Queries from Others</a:t>
            </a:r>
          </a:p>
        </p:txBody>
      </p:sp>
      <p:pic>
        <p:nvPicPr>
          <p:cNvPr id="58" name="Picture 57"/>
          <p:cNvPicPr>
            <a:picLocks noChangeAspect="1"/>
          </p:cNvPicPr>
          <p:nvPr/>
        </p:nvPicPr>
        <p:blipFill rotWithShape="1">
          <a:blip r:embed="rId5"/>
          <a:srcRect r="4185"/>
          <a:stretch/>
        </p:blipFill>
        <p:spPr>
          <a:xfrm>
            <a:off x="6130778" y="3369401"/>
            <a:ext cx="1462655" cy="984969"/>
          </a:xfrm>
          <a:prstGeom prst="rect">
            <a:avLst/>
          </a:prstGeom>
          <a:ln>
            <a:noFill/>
          </a:ln>
        </p:spPr>
      </p:pic>
      <p:sp>
        <p:nvSpPr>
          <p:cNvPr id="19" name="TextBox 18"/>
          <p:cNvSpPr txBox="1"/>
          <p:nvPr/>
        </p:nvSpPr>
        <p:spPr>
          <a:xfrm>
            <a:off x="7641475" y="3308780"/>
            <a:ext cx="1488326" cy="1269578"/>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4 Sets of Self-Help Tableau Dashboards</a:t>
            </a:r>
          </a:p>
          <a:p>
            <a:pPr marL="257175" indent="-257175" defTabSz="685800">
              <a:buFontTx/>
              <a:buAutoNum type="arabicParenR"/>
            </a:pPr>
            <a:r>
              <a:rPr lang="en-GB" sz="1050" dirty="0">
                <a:solidFill>
                  <a:srgbClr val="EBEBEB">
                    <a:lumMod val="25000"/>
                  </a:srgbClr>
                </a:solidFill>
                <a:latin typeface="Calibri" panose="020F0502020204030204"/>
              </a:rPr>
              <a:t>Cash Receipts</a:t>
            </a:r>
          </a:p>
          <a:p>
            <a:pPr marL="257175" indent="-257175" defTabSz="685800">
              <a:buFontTx/>
              <a:buAutoNum type="arabicParenR"/>
            </a:pPr>
            <a:r>
              <a:rPr lang="en-GB" sz="1050" dirty="0">
                <a:solidFill>
                  <a:srgbClr val="EBEBEB">
                    <a:lumMod val="25000"/>
                  </a:srgbClr>
                </a:solidFill>
                <a:latin typeface="Calibri" panose="020F0502020204030204"/>
              </a:rPr>
              <a:t>Finance Postings</a:t>
            </a:r>
          </a:p>
          <a:p>
            <a:pPr marL="257175" indent="-257175" defTabSz="685800">
              <a:buFontTx/>
              <a:buAutoNum type="arabicParenR"/>
            </a:pPr>
            <a:r>
              <a:rPr lang="en-GB" sz="1050" dirty="0">
                <a:solidFill>
                  <a:srgbClr val="EBEBEB">
                    <a:lumMod val="25000"/>
                  </a:srgbClr>
                </a:solidFill>
                <a:latin typeface="Calibri" panose="020F0502020204030204"/>
              </a:rPr>
              <a:t>Cash Ageing</a:t>
            </a:r>
          </a:p>
          <a:p>
            <a:pPr marL="257175" indent="-257175" defTabSz="685800">
              <a:buFontTx/>
              <a:buAutoNum type="arabicParenR"/>
            </a:pPr>
            <a:r>
              <a:rPr lang="en-GB" sz="1050" dirty="0">
                <a:solidFill>
                  <a:srgbClr val="EBEBEB">
                    <a:lumMod val="25000"/>
                  </a:srgbClr>
                </a:solidFill>
                <a:latin typeface="Calibri" panose="020F0502020204030204"/>
              </a:rPr>
              <a:t>Sec Lending Income</a:t>
            </a:r>
          </a:p>
        </p:txBody>
      </p:sp>
      <p:pic>
        <p:nvPicPr>
          <p:cNvPr id="22" name="Picture 21"/>
          <p:cNvPicPr>
            <a:picLocks noChangeAspect="1"/>
          </p:cNvPicPr>
          <p:nvPr/>
        </p:nvPicPr>
        <p:blipFill>
          <a:blip r:embed="rId6"/>
          <a:stretch>
            <a:fillRect/>
          </a:stretch>
        </p:blipFill>
        <p:spPr>
          <a:xfrm>
            <a:off x="3119217" y="3245047"/>
            <a:ext cx="496696" cy="419912"/>
          </a:xfrm>
          <a:prstGeom prst="rect">
            <a:avLst/>
          </a:prstGeom>
        </p:spPr>
      </p:pic>
      <p:pic>
        <p:nvPicPr>
          <p:cNvPr id="2056" name="Picture 8" descr="Image result for folder"/>
          <p:cNvPicPr>
            <a:picLocks noChangeAspect="1" noChangeArrowheads="1" noCrop="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4872" y="4019767"/>
            <a:ext cx="484805" cy="516485"/>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3794439" y="3294392"/>
            <a:ext cx="2079872" cy="1131079"/>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Outlook Macro that extracts FYA attachments, renames, and files them in EDMS</a:t>
            </a:r>
          </a:p>
          <a:p>
            <a:pPr marL="257175" indent="-257175" defTabSz="685800">
              <a:buFontTx/>
              <a:buAutoNum type="arabicParenR"/>
            </a:pPr>
            <a:r>
              <a:rPr lang="en-GB" sz="1050" dirty="0">
                <a:solidFill>
                  <a:srgbClr val="EBEBEB">
                    <a:lumMod val="25000"/>
                  </a:srgbClr>
                </a:solidFill>
                <a:latin typeface="Calibri" panose="020F0502020204030204"/>
              </a:rPr>
              <a:t>Bank Invoices</a:t>
            </a:r>
          </a:p>
          <a:p>
            <a:pPr marL="257175" indent="-257175" defTabSz="685800">
              <a:buFontTx/>
              <a:buAutoNum type="arabicParenR"/>
            </a:pPr>
            <a:r>
              <a:rPr lang="en-GB" sz="1050" dirty="0">
                <a:solidFill>
                  <a:srgbClr val="EBEBEB">
                    <a:lumMod val="25000"/>
                  </a:srgbClr>
                </a:solidFill>
                <a:latin typeface="Calibri" panose="020F0502020204030204"/>
              </a:rPr>
              <a:t>Sec Lending Income</a:t>
            </a:r>
          </a:p>
          <a:p>
            <a:pPr marL="257175" indent="-257175" defTabSz="685800">
              <a:buFontTx/>
              <a:buAutoNum type="arabicParenR"/>
            </a:pPr>
            <a:r>
              <a:rPr lang="en-GB" sz="1050" dirty="0">
                <a:solidFill>
                  <a:srgbClr val="EBEBEB">
                    <a:lumMod val="25000"/>
                  </a:srgbClr>
                </a:solidFill>
                <a:latin typeface="Calibri" panose="020F0502020204030204"/>
              </a:rPr>
              <a:t>Interest Statements</a:t>
            </a:r>
          </a:p>
        </p:txBody>
      </p:sp>
      <p:pic>
        <p:nvPicPr>
          <p:cNvPr id="36" name="Picture 35"/>
          <p:cNvPicPr>
            <a:picLocks noChangeAspect="1"/>
          </p:cNvPicPr>
          <p:nvPr/>
        </p:nvPicPr>
        <p:blipFill>
          <a:blip r:embed="rId8"/>
          <a:stretch>
            <a:fillRect/>
          </a:stretch>
        </p:blipFill>
        <p:spPr>
          <a:xfrm>
            <a:off x="74253" y="3433582"/>
            <a:ext cx="1333313" cy="1018028"/>
          </a:xfrm>
          <a:prstGeom prst="rect">
            <a:avLst/>
          </a:prstGeom>
        </p:spPr>
      </p:pic>
      <p:sp>
        <p:nvSpPr>
          <p:cNvPr id="64" name="TextBox 63"/>
          <p:cNvSpPr txBox="1"/>
          <p:nvPr/>
        </p:nvSpPr>
        <p:spPr>
          <a:xfrm>
            <a:off x="1455607" y="3307136"/>
            <a:ext cx="1442942" cy="1269578"/>
          </a:xfrm>
          <a:prstGeom prst="rect">
            <a:avLst/>
          </a:prstGeom>
          <a:noFill/>
        </p:spPr>
        <p:txBody>
          <a:bodyPr wrap="square" rtlCol="0">
            <a:spAutoFit/>
          </a:bodyPr>
          <a:lstStyle/>
          <a:p>
            <a:pPr defTabSz="685800"/>
            <a:r>
              <a:rPr lang="en-GB" sz="1200" b="1" dirty="0">
                <a:solidFill>
                  <a:srgbClr val="61A5D6">
                    <a:lumMod val="50000"/>
                  </a:srgbClr>
                </a:solidFill>
                <a:latin typeface="Calibri" panose="020F0502020204030204"/>
              </a:rPr>
              <a:t>Invoice Templates that enable</a:t>
            </a:r>
          </a:p>
          <a:p>
            <a:pPr marL="257175" indent="-257175" defTabSz="685800">
              <a:buFontTx/>
              <a:buAutoNum type="arabicParenR"/>
            </a:pPr>
            <a:r>
              <a:rPr lang="en-GB" sz="1050" dirty="0">
                <a:solidFill>
                  <a:srgbClr val="EBEBEB">
                    <a:lumMod val="25000"/>
                  </a:srgbClr>
                </a:solidFill>
                <a:latin typeface="Calibri" panose="020F0502020204030204"/>
              </a:rPr>
              <a:t>Pulling from ODBC</a:t>
            </a:r>
          </a:p>
          <a:p>
            <a:pPr marL="257175" indent="-257175" defTabSz="685800">
              <a:buFontTx/>
              <a:buAutoNum type="arabicParenR"/>
            </a:pPr>
            <a:r>
              <a:rPr lang="en-GB" sz="1050" dirty="0">
                <a:solidFill>
                  <a:srgbClr val="EBEBEB">
                    <a:lumMod val="25000"/>
                  </a:srgbClr>
                </a:solidFill>
                <a:latin typeface="Calibri" panose="020F0502020204030204"/>
              </a:rPr>
              <a:t>Auto-calculation for verification</a:t>
            </a:r>
          </a:p>
          <a:p>
            <a:pPr marL="257175" indent="-257175" defTabSz="685800">
              <a:buFontTx/>
              <a:buAutoNum type="arabicParenR"/>
            </a:pPr>
            <a:r>
              <a:rPr lang="en-GB" sz="1050" dirty="0">
                <a:solidFill>
                  <a:srgbClr val="EBEBEB">
                    <a:lumMod val="25000"/>
                  </a:srgbClr>
                </a:solidFill>
                <a:latin typeface="Calibri" panose="020F0502020204030204"/>
              </a:rPr>
              <a:t>Generation of iFOCUS Posting</a:t>
            </a:r>
          </a:p>
        </p:txBody>
      </p:sp>
      <p:sp>
        <p:nvSpPr>
          <p:cNvPr id="39" name="TextBox 38"/>
          <p:cNvSpPr txBox="1"/>
          <p:nvPr/>
        </p:nvSpPr>
        <p:spPr>
          <a:xfrm>
            <a:off x="917992" y="2683429"/>
            <a:ext cx="1810316" cy="461665"/>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Bank Invoice Templates</a:t>
            </a:r>
          </a:p>
        </p:txBody>
      </p:sp>
      <p:sp>
        <p:nvSpPr>
          <p:cNvPr id="66" name="TextBox 65"/>
          <p:cNvSpPr txBox="1"/>
          <p:nvPr/>
        </p:nvSpPr>
        <p:spPr>
          <a:xfrm>
            <a:off x="3649677" y="2683429"/>
            <a:ext cx="2217982" cy="461665"/>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Outlook Attachment Extractor</a:t>
            </a:r>
          </a:p>
        </p:txBody>
      </p:sp>
      <p:sp>
        <p:nvSpPr>
          <p:cNvPr id="67" name="TextBox 66"/>
          <p:cNvSpPr txBox="1"/>
          <p:nvPr/>
        </p:nvSpPr>
        <p:spPr>
          <a:xfrm>
            <a:off x="7298486" y="2683429"/>
            <a:ext cx="1732217" cy="276999"/>
          </a:xfrm>
          <a:prstGeom prst="rect">
            <a:avLst/>
          </a:prstGeom>
          <a:solidFill>
            <a:schemeClr val="accent2">
              <a:lumMod val="75000"/>
            </a:schemeClr>
          </a:solidFill>
        </p:spPr>
        <p:txBody>
          <a:bodyPr wrap="square" rtlCol="0">
            <a:spAutoFit/>
          </a:bodyPr>
          <a:lstStyle/>
          <a:p>
            <a:pPr algn="r" defTabSz="685800"/>
            <a:r>
              <a:rPr lang="en-GB" sz="1200" u="sng" dirty="0">
                <a:solidFill>
                  <a:prstClr val="white"/>
                </a:solidFill>
                <a:latin typeface="Calibri" panose="020F0502020204030204"/>
              </a:rPr>
              <a:t>&gt;&gt; Self-Help Dashboards</a:t>
            </a:r>
          </a:p>
        </p:txBody>
      </p:sp>
      <p:sp>
        <p:nvSpPr>
          <p:cNvPr id="45" name="Oval 44"/>
          <p:cNvSpPr/>
          <p:nvPr/>
        </p:nvSpPr>
        <p:spPr>
          <a:xfrm>
            <a:off x="125513" y="4824745"/>
            <a:ext cx="792480" cy="793100"/>
          </a:xfrm>
          <a:prstGeom prst="ellipse">
            <a:avLst/>
          </a:prstGeom>
          <a:solidFill>
            <a:schemeClr val="tx1"/>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b="1" dirty="0">
              <a:solidFill>
                <a:prstClr val="white"/>
              </a:solidFill>
              <a:latin typeface="Calibri" panose="020F0502020204030204"/>
            </a:endParaRPr>
          </a:p>
        </p:txBody>
      </p:sp>
      <p:sp>
        <p:nvSpPr>
          <p:cNvPr id="7" name="TextBox 6"/>
          <p:cNvSpPr txBox="1"/>
          <p:nvPr/>
        </p:nvSpPr>
        <p:spPr>
          <a:xfrm>
            <a:off x="200453" y="5010057"/>
            <a:ext cx="687011" cy="646331"/>
          </a:xfrm>
          <a:prstGeom prst="rect">
            <a:avLst/>
          </a:prstGeom>
          <a:noFill/>
        </p:spPr>
        <p:txBody>
          <a:bodyPr wrap="square" rtlCol="0">
            <a:spAutoFit/>
          </a:bodyPr>
          <a:lstStyle/>
          <a:p>
            <a:pPr defTabSz="685800"/>
            <a:r>
              <a:rPr lang="en-GB" b="1" dirty="0">
                <a:solidFill>
                  <a:srgbClr val="9D8CD3">
                    <a:lumMod val="50000"/>
                  </a:srgbClr>
                </a:solidFill>
                <a:latin typeface="Agency FB" panose="020B0503020202020204" pitchFamily="34" charset="0"/>
              </a:rPr>
              <a:t>Impact</a:t>
            </a:r>
          </a:p>
        </p:txBody>
      </p:sp>
      <p:sp>
        <p:nvSpPr>
          <p:cNvPr id="46" name="Oval 45"/>
          <p:cNvSpPr/>
          <p:nvPr/>
        </p:nvSpPr>
        <p:spPr>
          <a:xfrm>
            <a:off x="3126392" y="4824745"/>
            <a:ext cx="792480" cy="793100"/>
          </a:xfrm>
          <a:prstGeom prst="ellipse">
            <a:avLst/>
          </a:prstGeom>
          <a:solidFill>
            <a:schemeClr val="tx1"/>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b="1" dirty="0">
              <a:solidFill>
                <a:srgbClr val="49D1CD">
                  <a:lumMod val="50000"/>
                </a:srgbClr>
              </a:solidFill>
              <a:latin typeface="Calibri" panose="020F0502020204030204"/>
            </a:endParaRPr>
          </a:p>
        </p:txBody>
      </p:sp>
      <p:sp>
        <p:nvSpPr>
          <p:cNvPr id="47" name="TextBox 46"/>
          <p:cNvSpPr txBox="1"/>
          <p:nvPr/>
        </p:nvSpPr>
        <p:spPr>
          <a:xfrm>
            <a:off x="3201332" y="5010057"/>
            <a:ext cx="687011" cy="646331"/>
          </a:xfrm>
          <a:prstGeom prst="rect">
            <a:avLst/>
          </a:prstGeom>
          <a:noFill/>
        </p:spPr>
        <p:txBody>
          <a:bodyPr wrap="square" rtlCol="0">
            <a:spAutoFit/>
          </a:bodyPr>
          <a:lstStyle/>
          <a:p>
            <a:pPr defTabSz="685800"/>
            <a:r>
              <a:rPr lang="en-GB" b="1" dirty="0">
                <a:solidFill>
                  <a:srgbClr val="49D1CD">
                    <a:lumMod val="50000"/>
                  </a:srgbClr>
                </a:solidFill>
                <a:latin typeface="Agency FB" panose="020B0503020202020204" pitchFamily="34" charset="0"/>
              </a:rPr>
              <a:t>Impact</a:t>
            </a:r>
          </a:p>
        </p:txBody>
      </p:sp>
      <p:sp>
        <p:nvSpPr>
          <p:cNvPr id="48" name="Oval 47"/>
          <p:cNvSpPr/>
          <p:nvPr/>
        </p:nvSpPr>
        <p:spPr>
          <a:xfrm>
            <a:off x="6234104" y="4824745"/>
            <a:ext cx="792480" cy="793100"/>
          </a:xfrm>
          <a:prstGeom prst="ellipse">
            <a:avLst/>
          </a:prstGeom>
          <a:solidFill>
            <a:schemeClr val="tx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b="1" dirty="0">
              <a:solidFill>
                <a:prstClr val="white"/>
              </a:solidFill>
              <a:latin typeface="Calibri" panose="020F0502020204030204"/>
            </a:endParaRPr>
          </a:p>
        </p:txBody>
      </p:sp>
      <p:sp>
        <p:nvSpPr>
          <p:cNvPr id="49" name="TextBox 48"/>
          <p:cNvSpPr txBox="1"/>
          <p:nvPr/>
        </p:nvSpPr>
        <p:spPr>
          <a:xfrm>
            <a:off x="6309044" y="5010057"/>
            <a:ext cx="687011" cy="646331"/>
          </a:xfrm>
          <a:prstGeom prst="rect">
            <a:avLst/>
          </a:prstGeom>
          <a:noFill/>
        </p:spPr>
        <p:txBody>
          <a:bodyPr wrap="square" rtlCol="0">
            <a:spAutoFit/>
          </a:bodyPr>
          <a:lstStyle/>
          <a:p>
            <a:pPr defTabSz="685800"/>
            <a:r>
              <a:rPr lang="en-GB" b="1" dirty="0">
                <a:solidFill>
                  <a:srgbClr val="E45C8A">
                    <a:lumMod val="50000"/>
                  </a:srgbClr>
                </a:solidFill>
                <a:latin typeface="Agency FB" panose="020B0503020202020204" pitchFamily="34" charset="0"/>
              </a:rPr>
              <a:t>Impact</a:t>
            </a:r>
          </a:p>
        </p:txBody>
      </p:sp>
      <p:sp>
        <p:nvSpPr>
          <p:cNvPr id="8" name="TextBox 7"/>
          <p:cNvSpPr txBox="1"/>
          <p:nvPr/>
        </p:nvSpPr>
        <p:spPr>
          <a:xfrm>
            <a:off x="1021749" y="4909671"/>
            <a:ext cx="1837694" cy="646331"/>
          </a:xfrm>
          <a:prstGeom prst="rect">
            <a:avLst/>
          </a:prstGeom>
          <a:noFill/>
        </p:spPr>
        <p:txBody>
          <a:bodyPr wrap="square" rtlCol="0">
            <a:spAutoFit/>
          </a:bodyPr>
          <a:lstStyle/>
          <a:p>
            <a:pPr defTabSz="685800"/>
            <a:r>
              <a:rPr lang="en-GB" sz="1200" dirty="0">
                <a:solidFill>
                  <a:srgbClr val="9D8CD3">
                    <a:lumMod val="50000"/>
                  </a:srgbClr>
                </a:solidFill>
                <a:latin typeface="Calibri" panose="020F0502020204030204"/>
              </a:rPr>
              <a:t>Less time spent wrangling data from several sources to validate invoices</a:t>
            </a:r>
          </a:p>
        </p:txBody>
      </p:sp>
      <p:sp>
        <p:nvSpPr>
          <p:cNvPr id="50" name="TextBox 49"/>
          <p:cNvSpPr txBox="1"/>
          <p:nvPr/>
        </p:nvSpPr>
        <p:spPr>
          <a:xfrm>
            <a:off x="4028848" y="4909671"/>
            <a:ext cx="1837694" cy="646331"/>
          </a:xfrm>
          <a:prstGeom prst="rect">
            <a:avLst/>
          </a:prstGeom>
          <a:noFill/>
        </p:spPr>
        <p:txBody>
          <a:bodyPr wrap="square" rtlCol="0">
            <a:spAutoFit/>
          </a:bodyPr>
          <a:lstStyle/>
          <a:p>
            <a:pPr defTabSz="685800"/>
            <a:r>
              <a:rPr lang="en-GB" sz="1200" dirty="0">
                <a:solidFill>
                  <a:srgbClr val="49D1CD">
                    <a:lumMod val="50000"/>
                  </a:srgbClr>
                </a:solidFill>
                <a:latin typeface="Calibri" panose="020F0502020204030204"/>
              </a:rPr>
              <a:t>Reduced frustration and fear in missing out emails that need to be acted on</a:t>
            </a:r>
          </a:p>
        </p:txBody>
      </p:sp>
      <p:sp>
        <p:nvSpPr>
          <p:cNvPr id="51" name="TextBox 50"/>
          <p:cNvSpPr txBox="1"/>
          <p:nvPr/>
        </p:nvSpPr>
        <p:spPr>
          <a:xfrm>
            <a:off x="7173636" y="4909670"/>
            <a:ext cx="1909405" cy="646331"/>
          </a:xfrm>
          <a:prstGeom prst="rect">
            <a:avLst/>
          </a:prstGeom>
          <a:noFill/>
        </p:spPr>
        <p:txBody>
          <a:bodyPr wrap="square" rtlCol="0">
            <a:spAutoFit/>
          </a:bodyPr>
          <a:lstStyle/>
          <a:p>
            <a:pPr defTabSz="685800"/>
            <a:r>
              <a:rPr lang="en-GB" sz="1200" dirty="0">
                <a:solidFill>
                  <a:srgbClr val="E45C8A">
                    <a:lumMod val="50000"/>
                  </a:srgbClr>
                </a:solidFill>
                <a:latin typeface="Calibri" panose="020F0502020204030204"/>
              </a:rPr>
              <a:t>Huge reduction in queries that the team has to handle daily from other teams</a:t>
            </a:r>
          </a:p>
        </p:txBody>
      </p:sp>
    </p:spTree>
    <p:custDataLst>
      <p:tags r:id="rId1"/>
    </p:custDataLst>
    <p:extLst>
      <p:ext uri="{BB962C8B-B14F-4D97-AF65-F5344CB8AC3E}">
        <p14:creationId xmlns:p14="http://schemas.microsoft.com/office/powerpoint/2010/main" val="37204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5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673621" y="1749978"/>
            <a:ext cx="5729288" cy="1523494"/>
          </a:xfrm>
          <a:prstGeom prst="rect">
            <a:avLst/>
          </a:prstGeom>
          <a:noFill/>
          <a:ln>
            <a:noFill/>
          </a:ln>
        </p:spPr>
        <p:txBody>
          <a:bodyPr wrap="square">
            <a:spAutoFit/>
          </a:bodyPr>
          <a:lstStyle/>
          <a:p>
            <a:pPr algn="ctr" defTabSz="685800"/>
            <a:r>
              <a:rPr lang="en-GB" sz="3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Speeding Up Report Generation </a:t>
            </a:r>
          </a:p>
          <a:p>
            <a:pPr algn="ctr" defTabSz="685800"/>
            <a:r>
              <a:rPr lang="en-GB" sz="3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with Python &amp; SQL</a:t>
            </a:r>
          </a:p>
          <a:p>
            <a:pPr algn="ctr" defTabSz="685800"/>
            <a:r>
              <a:rPr lang="en-GB" sz="27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An EQ Case</a:t>
            </a:r>
            <a:endParaRPr lang="en-US" sz="27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617776" y="5046937"/>
            <a:ext cx="2891302" cy="646331"/>
          </a:xfrm>
          <a:prstGeom prst="rect">
            <a:avLst/>
          </a:prstGeom>
          <a:noFill/>
        </p:spPr>
        <p:txBody>
          <a:bodyPr wrap="square" rtlCol="0">
            <a:spAutoFit/>
          </a:bodyPr>
          <a:lstStyle/>
          <a:p>
            <a:pPr algn="ctr" defTabSz="685800"/>
            <a:r>
              <a:rPr lang="en-SG" b="1" dirty="0" err="1">
                <a:solidFill>
                  <a:prstClr val="black"/>
                </a:solidFill>
                <a:latin typeface="Calibri" panose="020F0502020204030204"/>
              </a:rPr>
              <a:t>Sherene</a:t>
            </a:r>
            <a:r>
              <a:rPr lang="en-SG" b="1" dirty="0">
                <a:solidFill>
                  <a:prstClr val="black"/>
                </a:solidFill>
                <a:latin typeface="Calibri" panose="020F0502020204030204"/>
              </a:rPr>
              <a:t> </a:t>
            </a:r>
          </a:p>
          <a:p>
            <a:pPr algn="ctr" defTabSz="685800"/>
            <a:r>
              <a:rPr lang="en-SG" dirty="0">
                <a:solidFill>
                  <a:prstClr val="black"/>
                </a:solidFill>
                <a:latin typeface="Calibri" panose="020F0502020204030204"/>
              </a:rPr>
              <a:t>Investment Services Analyst </a:t>
            </a:r>
            <a:endParaRPr lang="en-US" dirty="0">
              <a:solidFill>
                <a:prstClr val="black"/>
              </a:solidFill>
              <a:latin typeface="Calibri" panose="020F0502020204030204"/>
            </a:endParaRPr>
          </a:p>
        </p:txBody>
      </p:sp>
      <p:grpSp>
        <p:nvGrpSpPr>
          <p:cNvPr id="7" name="Group 6"/>
          <p:cNvGrpSpPr/>
          <p:nvPr/>
        </p:nvGrpSpPr>
        <p:grpSpPr>
          <a:xfrm>
            <a:off x="6338477" y="3578958"/>
            <a:ext cx="1449900" cy="1451034"/>
            <a:chOff x="6366025" y="3432674"/>
            <a:chExt cx="2562270" cy="2516477"/>
          </a:xfrm>
        </p:grpSpPr>
        <p:sp>
          <p:nvSpPr>
            <p:cNvPr id="8" name="Oval 7"/>
            <p:cNvSpPr/>
            <p:nvPr/>
          </p:nvSpPr>
          <p:spPr>
            <a:xfrm>
              <a:off x="6366025" y="3432674"/>
              <a:ext cx="2562270" cy="2516477"/>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9" name="Picture 10" descr="stock-vector-woman-emotions-beautiful-girl-with-brown-hair-facial-expression-icons-set-isolated-on-whote-476918890.jpg (450×438)"/>
            <p:cNvPicPr>
              <a:picLocks noChangeAspect="1" noChangeArrowheads="1"/>
            </p:cNvPicPr>
            <p:nvPr/>
          </p:nvPicPr>
          <p:blipFill rotWithShape="1">
            <a:blip r:embed="rId5">
              <a:extLst>
                <a:ext uri="{28A0092B-C50C-407E-A947-70E740481C1C}">
                  <a14:useLocalDpi xmlns:a14="http://schemas.microsoft.com/office/drawing/2010/main" val="0"/>
                </a:ext>
              </a:extLst>
            </a:blip>
            <a:srcRect l="6188" t="6333" r="75355" b="66395"/>
            <a:stretch/>
          </p:blipFill>
          <p:spPr bwMode="auto">
            <a:xfrm>
              <a:off x="6983832" y="3833238"/>
              <a:ext cx="1280785" cy="184193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798458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5000"/>
            <a:lum/>
          </a:blip>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540327" y="1404413"/>
            <a:ext cx="3179129" cy="600164"/>
          </a:xfrm>
          <a:prstGeom prst="rect">
            <a:avLst/>
          </a:prstGeom>
          <a:noFill/>
        </p:spPr>
        <p:txBody>
          <a:bodyPr wrap="square" rtlCol="0">
            <a:spAutoFit/>
          </a:bodyPr>
          <a:lstStyle/>
          <a:p>
            <a:pPr defTabSz="685800"/>
            <a:r>
              <a:rPr lang="en-SG" sz="3300" b="1" dirty="0">
                <a:solidFill>
                  <a:prstClr val="black"/>
                </a:solidFill>
                <a:latin typeface="Calibri" panose="020F0502020204030204"/>
              </a:rPr>
              <a:t>The Slow Process</a:t>
            </a:r>
            <a:endParaRPr lang="en-US" sz="3300" b="1" dirty="0">
              <a:solidFill>
                <a:prstClr val="black"/>
              </a:solidFill>
              <a:latin typeface="Calibri" panose="020F0502020204030204"/>
            </a:endParaRPr>
          </a:p>
        </p:txBody>
      </p:sp>
      <p:sp>
        <p:nvSpPr>
          <p:cNvPr id="11" name="TextBox 10"/>
          <p:cNvSpPr txBox="1"/>
          <p:nvPr/>
        </p:nvSpPr>
        <p:spPr>
          <a:xfrm>
            <a:off x="540326" y="2013640"/>
            <a:ext cx="6096762" cy="369332"/>
          </a:xfrm>
          <a:prstGeom prst="rect">
            <a:avLst/>
          </a:prstGeom>
          <a:noFill/>
        </p:spPr>
        <p:txBody>
          <a:bodyPr wrap="square" rtlCol="0">
            <a:spAutoFit/>
          </a:bodyPr>
          <a:lstStyle/>
          <a:p>
            <a:pPr defTabSz="685800"/>
            <a:r>
              <a:rPr lang="en-SG" dirty="0" err="1">
                <a:solidFill>
                  <a:prstClr val="black"/>
                </a:solidFill>
                <a:latin typeface="Calibri" panose="020F0502020204030204"/>
              </a:rPr>
              <a:t>Sherene’s</a:t>
            </a:r>
            <a:r>
              <a:rPr lang="en-SG" dirty="0">
                <a:solidFill>
                  <a:prstClr val="black"/>
                </a:solidFill>
                <a:latin typeface="Calibri" panose="020F0502020204030204"/>
              </a:rPr>
              <a:t> task: Run exposure &amp; performance reports for PMs</a:t>
            </a:r>
            <a:endParaRPr lang="en-US" dirty="0">
              <a:solidFill>
                <a:prstClr val="black"/>
              </a:solidFill>
              <a:latin typeface="Calibri" panose="020F0502020204030204"/>
            </a:endParaRPr>
          </a:p>
        </p:txBody>
      </p:sp>
      <p:grpSp>
        <p:nvGrpSpPr>
          <p:cNvPr id="2" name="Group 1"/>
          <p:cNvGrpSpPr/>
          <p:nvPr/>
        </p:nvGrpSpPr>
        <p:grpSpPr>
          <a:xfrm>
            <a:off x="679990" y="2947689"/>
            <a:ext cx="7767452" cy="2123658"/>
            <a:chOff x="906654" y="2787251"/>
            <a:chExt cx="10356602" cy="2831544"/>
          </a:xfrm>
        </p:grpSpPr>
        <p:sp>
          <p:nvSpPr>
            <p:cNvPr id="12" name="TextBox 11"/>
            <p:cNvSpPr txBox="1"/>
            <p:nvPr/>
          </p:nvSpPr>
          <p:spPr>
            <a:xfrm>
              <a:off x="3127485" y="2787251"/>
              <a:ext cx="8135771" cy="2831544"/>
            </a:xfrm>
            <a:prstGeom prst="rect">
              <a:avLst/>
            </a:prstGeom>
            <a:noFill/>
          </p:spPr>
          <p:txBody>
            <a:bodyPr wrap="square" rtlCol="0">
              <a:spAutoFit/>
            </a:bodyPr>
            <a:lstStyle/>
            <a:p>
              <a:pPr defTabSz="685800"/>
              <a:r>
                <a:rPr lang="en-SG" sz="2400" b="1" dirty="0">
                  <a:solidFill>
                    <a:prstClr val="black"/>
                  </a:solidFill>
                  <a:latin typeface="Calibri" panose="020F0502020204030204"/>
                </a:rPr>
                <a:t>The Pain:</a:t>
              </a:r>
            </a:p>
            <a:p>
              <a:pPr marL="214313" indent="-214313" defTabSz="685800">
                <a:buFont typeface="Arial" panose="020B0604020202020204" pitchFamily="34" charset="0"/>
                <a:buChar char="•"/>
              </a:pPr>
              <a:r>
                <a:rPr lang="en-SG" dirty="0">
                  <a:solidFill>
                    <a:prstClr val="black"/>
                  </a:solidFill>
                  <a:latin typeface="Calibri" panose="020F0502020204030204"/>
                </a:rPr>
                <a:t>Long time taken (up to 1 hour each time) to download a lot of data; multiple times per month</a:t>
              </a:r>
            </a:p>
            <a:p>
              <a:pPr marL="214313" indent="-214313" defTabSz="685800">
                <a:buFont typeface="Arial" panose="020B0604020202020204" pitchFamily="34" charset="0"/>
                <a:buChar char="•"/>
              </a:pPr>
              <a:endParaRPr lang="en-SG" dirty="0">
                <a:solidFill>
                  <a:prstClr val="black"/>
                </a:solidFill>
                <a:latin typeface="Calibri" panose="020F0502020204030204"/>
              </a:endParaRPr>
            </a:p>
            <a:p>
              <a:pPr marL="214313" indent="-214313" defTabSz="685800">
                <a:buFont typeface="Arial" panose="020B0604020202020204" pitchFamily="34" charset="0"/>
                <a:buChar char="•"/>
              </a:pPr>
              <a:r>
                <a:rPr lang="en-SG" dirty="0">
                  <a:solidFill>
                    <a:prstClr val="black"/>
                  </a:solidFill>
                  <a:latin typeface="Calibri" panose="020F0502020204030204"/>
                </a:rPr>
                <a:t>Reports can only be run 1 at a time; can’t do other work when reports are run  </a:t>
              </a:r>
            </a:p>
            <a:p>
              <a:pPr marL="214313" indent="-214313" defTabSz="685800">
                <a:buFont typeface="Arial" panose="020B0604020202020204" pitchFamily="34" charset="0"/>
                <a:buChar char="•"/>
              </a:pPr>
              <a:endParaRPr lang="en-US" dirty="0">
                <a:solidFill>
                  <a:prstClr val="black"/>
                </a:solidFill>
                <a:latin typeface="Calibri" panose="020F0502020204030204"/>
              </a:endParaRPr>
            </a:p>
          </p:txBody>
        </p:sp>
        <p:grpSp>
          <p:nvGrpSpPr>
            <p:cNvPr id="13" name="Group 12"/>
            <p:cNvGrpSpPr/>
            <p:nvPr/>
          </p:nvGrpSpPr>
          <p:grpSpPr>
            <a:xfrm>
              <a:off x="906654" y="2886266"/>
              <a:ext cx="1933200" cy="1934712"/>
              <a:chOff x="1896602" y="1426318"/>
              <a:chExt cx="1933200" cy="1934712"/>
            </a:xfrm>
          </p:grpSpPr>
          <p:sp>
            <p:nvSpPr>
              <p:cNvPr id="14" name="Oval 13"/>
              <p:cNvSpPr/>
              <p:nvPr/>
            </p:nvSpPr>
            <p:spPr>
              <a:xfrm>
                <a:off x="1896602" y="1426318"/>
                <a:ext cx="1933200" cy="1934712"/>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5" name="Picture 10" descr="stock-vector-woman-emotions-beautiful-girl-with-brown-hair-facial-expression-icons-set-isolated-on-whote-476918890.jpg (450×438)"/>
              <p:cNvPicPr>
                <a:picLocks noChangeArrowheads="1"/>
              </p:cNvPicPr>
              <p:nvPr/>
            </p:nvPicPr>
            <p:blipFill rotWithShape="1">
              <a:blip r:embed="rId5">
                <a:extLst>
                  <a:ext uri="{28A0092B-C50C-407E-A947-70E740481C1C}">
                    <a14:useLocalDpi xmlns:a14="http://schemas.microsoft.com/office/drawing/2010/main" val="0"/>
                  </a:ext>
                </a:extLst>
              </a:blip>
              <a:srcRect l="52027" t="61617" r="28470" b="10360"/>
              <a:stretch/>
            </p:blipFill>
            <p:spPr bwMode="auto">
              <a:xfrm>
                <a:off x="2380802" y="1686274"/>
                <a:ext cx="964800" cy="1414800"/>
              </a:xfrm>
              <a:prstGeom prst="rect">
                <a:avLst/>
              </a:prstGeom>
              <a:noFill/>
              <a:extLst>
                <a:ext uri="{909E8E84-426E-40DD-AFC4-6F175D3DCCD1}">
                  <a14:hiddenFill xmlns:a14="http://schemas.microsoft.com/office/drawing/2010/main">
                    <a:solidFill>
                      <a:srgbClr val="FFFFFF"/>
                    </a:solidFill>
                  </a14:hiddenFill>
                </a:ext>
              </a:extLst>
            </p:spPr>
          </p:pic>
        </p:grpSp>
      </p:grpSp>
    </p:spTree>
    <p:custDataLst>
      <p:tags r:id="rId1"/>
    </p:custDataLst>
    <p:extLst>
      <p:ext uri="{BB962C8B-B14F-4D97-AF65-F5344CB8AC3E}">
        <p14:creationId xmlns:p14="http://schemas.microsoft.com/office/powerpoint/2010/main" val="399236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5000"/>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540327" y="1404413"/>
            <a:ext cx="4211864" cy="600164"/>
          </a:xfrm>
          <a:prstGeom prst="rect">
            <a:avLst/>
          </a:prstGeom>
          <a:noFill/>
        </p:spPr>
        <p:txBody>
          <a:bodyPr wrap="square" rtlCol="0">
            <a:spAutoFit/>
          </a:bodyPr>
          <a:lstStyle/>
          <a:p>
            <a:pPr defTabSz="685800"/>
            <a:r>
              <a:rPr lang="en-SG" sz="3300" b="1" dirty="0">
                <a:solidFill>
                  <a:prstClr val="black"/>
                </a:solidFill>
                <a:latin typeface="Calibri" panose="020F0502020204030204"/>
              </a:rPr>
              <a:t>Finding a Solution</a:t>
            </a:r>
            <a:endParaRPr lang="en-US" sz="3300" b="1" dirty="0">
              <a:solidFill>
                <a:prstClr val="black"/>
              </a:solidFill>
              <a:latin typeface="Calibri" panose="020F0502020204030204"/>
            </a:endParaRPr>
          </a:p>
        </p:txBody>
      </p:sp>
      <p:sp>
        <p:nvSpPr>
          <p:cNvPr id="17" name="Right Arrow 16"/>
          <p:cNvSpPr/>
          <p:nvPr/>
        </p:nvSpPr>
        <p:spPr>
          <a:xfrm>
            <a:off x="2324368" y="3233345"/>
            <a:ext cx="500063" cy="385763"/>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9" name="Right Arrow 18"/>
          <p:cNvSpPr/>
          <p:nvPr/>
        </p:nvSpPr>
        <p:spPr>
          <a:xfrm>
            <a:off x="4405092" y="3233345"/>
            <a:ext cx="500063" cy="385763"/>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Right Arrow 20"/>
          <p:cNvSpPr/>
          <p:nvPr/>
        </p:nvSpPr>
        <p:spPr>
          <a:xfrm>
            <a:off x="6498013" y="3233345"/>
            <a:ext cx="500063" cy="385763"/>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nvGrpSpPr>
          <p:cNvPr id="7" name="Group 6"/>
          <p:cNvGrpSpPr/>
          <p:nvPr/>
        </p:nvGrpSpPr>
        <p:grpSpPr>
          <a:xfrm>
            <a:off x="666004" y="2703483"/>
            <a:ext cx="1449900" cy="2083716"/>
            <a:chOff x="888005" y="2461644"/>
            <a:chExt cx="1933200" cy="2778287"/>
          </a:xfrm>
        </p:grpSpPr>
        <p:sp>
          <p:nvSpPr>
            <p:cNvPr id="9" name="TextBox 8"/>
            <p:cNvSpPr txBox="1"/>
            <p:nvPr/>
          </p:nvSpPr>
          <p:spPr>
            <a:xfrm>
              <a:off x="1007992" y="4562823"/>
              <a:ext cx="1813213" cy="677108"/>
            </a:xfrm>
            <a:prstGeom prst="rect">
              <a:avLst/>
            </a:prstGeom>
            <a:noFill/>
          </p:spPr>
          <p:txBody>
            <a:bodyPr wrap="square" rtlCol="0">
              <a:spAutoFit/>
            </a:bodyPr>
            <a:lstStyle/>
            <a:p>
              <a:pPr defTabSz="685800"/>
              <a:r>
                <a:rPr lang="en-SG" sz="1350" i="1" dirty="0">
                  <a:solidFill>
                    <a:prstClr val="black"/>
                  </a:solidFill>
                  <a:latin typeface="Calibri" panose="020F0502020204030204"/>
                </a:rPr>
                <a:t>“I need to find a solution!” </a:t>
              </a:r>
              <a:endParaRPr lang="en-US" sz="1350" i="1" dirty="0">
                <a:solidFill>
                  <a:prstClr val="black"/>
                </a:solidFill>
                <a:latin typeface="Calibri" panose="020F0502020204030204"/>
              </a:endParaRPr>
            </a:p>
          </p:txBody>
        </p:sp>
        <p:grpSp>
          <p:nvGrpSpPr>
            <p:cNvPr id="22" name="Group 21"/>
            <p:cNvGrpSpPr/>
            <p:nvPr/>
          </p:nvGrpSpPr>
          <p:grpSpPr>
            <a:xfrm>
              <a:off x="888005" y="2461644"/>
              <a:ext cx="1933200" cy="1934712"/>
              <a:chOff x="2156677" y="3543172"/>
              <a:chExt cx="1933200" cy="1934712"/>
            </a:xfrm>
          </p:grpSpPr>
          <p:sp>
            <p:nvSpPr>
              <p:cNvPr id="23" name="Oval 22"/>
              <p:cNvSpPr/>
              <p:nvPr/>
            </p:nvSpPr>
            <p:spPr>
              <a:xfrm>
                <a:off x="2156677" y="3543172"/>
                <a:ext cx="1933200" cy="1934712"/>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4" name="Picture 10" descr="stock-vector-woman-emotions-beautiful-girl-with-brown-hair-facial-expression-icons-set-isolated-on-whote-476918890.jpg (450×438)"/>
              <p:cNvPicPr>
                <a:picLocks noChangeArrowheads="1"/>
              </p:cNvPicPr>
              <p:nvPr/>
            </p:nvPicPr>
            <p:blipFill rotWithShape="1">
              <a:blip r:embed="rId5">
                <a:extLst>
                  <a:ext uri="{28A0092B-C50C-407E-A947-70E740481C1C}">
                    <a14:useLocalDpi xmlns:a14="http://schemas.microsoft.com/office/drawing/2010/main" val="0"/>
                  </a:ext>
                </a:extLst>
              </a:blip>
              <a:srcRect l="29458" t="5875" r="52075" b="66839"/>
              <a:stretch/>
            </p:blipFill>
            <p:spPr bwMode="auto">
              <a:xfrm>
                <a:off x="2640877" y="3803128"/>
                <a:ext cx="964800" cy="14148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p:cNvGrpSpPr/>
          <p:nvPr/>
        </p:nvGrpSpPr>
        <p:grpSpPr>
          <a:xfrm>
            <a:off x="2932009" y="2789037"/>
            <a:ext cx="1312350" cy="1998162"/>
            <a:chOff x="3909345" y="2575716"/>
            <a:chExt cx="1749800" cy="2664215"/>
          </a:xfrm>
        </p:grpSpPr>
        <p:sp>
          <p:nvSpPr>
            <p:cNvPr id="16" name="TextBox 15"/>
            <p:cNvSpPr txBox="1"/>
            <p:nvPr/>
          </p:nvSpPr>
          <p:spPr>
            <a:xfrm>
              <a:off x="4105702" y="4562823"/>
              <a:ext cx="1553443" cy="677108"/>
            </a:xfrm>
            <a:prstGeom prst="rect">
              <a:avLst/>
            </a:prstGeom>
            <a:noFill/>
          </p:spPr>
          <p:txBody>
            <a:bodyPr wrap="square" rtlCol="0">
              <a:spAutoFit/>
            </a:bodyPr>
            <a:lstStyle/>
            <a:p>
              <a:pPr defTabSz="685800"/>
              <a:r>
                <a:rPr lang="en-SG" sz="1350" dirty="0">
                  <a:solidFill>
                    <a:prstClr val="black"/>
                  </a:solidFill>
                  <a:latin typeface="Calibri" panose="020F0502020204030204"/>
                </a:rPr>
                <a:t>Research! </a:t>
              </a:r>
            </a:p>
            <a:p>
              <a:pPr defTabSz="685800"/>
              <a:r>
                <a:rPr lang="en-SG" sz="1350" dirty="0">
                  <a:solidFill>
                    <a:prstClr val="black"/>
                  </a:solidFill>
                  <a:latin typeface="Calibri" panose="020F0502020204030204"/>
                </a:rPr>
                <a:t>Ask around!</a:t>
              </a:r>
              <a:endParaRPr lang="en-US" sz="1350" dirty="0">
                <a:solidFill>
                  <a:prstClr val="black"/>
                </a:solidFill>
                <a:latin typeface="Calibri" panose="020F0502020204030204"/>
              </a:endParaRPr>
            </a:p>
          </p:txBody>
        </p:sp>
        <p:pic>
          <p:nvPicPr>
            <p:cNvPr id="1028" name="Picture 4" descr="research-icon.png (260×2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9345" y="2575716"/>
              <a:ext cx="1749800" cy="1749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037941" y="2785232"/>
            <a:ext cx="1392659" cy="2438766"/>
            <a:chOff x="6717254" y="2570642"/>
            <a:chExt cx="1856879" cy="3251687"/>
          </a:xfrm>
        </p:grpSpPr>
        <p:sp>
          <p:nvSpPr>
            <p:cNvPr id="18" name="TextBox 17"/>
            <p:cNvSpPr txBox="1"/>
            <p:nvPr/>
          </p:nvSpPr>
          <p:spPr>
            <a:xfrm>
              <a:off x="6784645" y="4591222"/>
              <a:ext cx="1789488" cy="1231107"/>
            </a:xfrm>
            <a:prstGeom prst="rect">
              <a:avLst/>
            </a:prstGeom>
            <a:noFill/>
          </p:spPr>
          <p:txBody>
            <a:bodyPr wrap="square" rtlCol="0">
              <a:spAutoFit/>
            </a:bodyPr>
            <a:lstStyle/>
            <a:p>
              <a:pPr defTabSz="685800"/>
              <a:r>
                <a:rPr lang="en-SG" sz="1350" dirty="0">
                  <a:solidFill>
                    <a:prstClr val="black"/>
                  </a:solidFill>
                  <a:latin typeface="Calibri" panose="020F0502020204030204"/>
                </a:rPr>
                <a:t>Learning Python &amp; SQL via online courses on </a:t>
              </a:r>
              <a:r>
                <a:rPr lang="en-SG" sz="1350" dirty="0" err="1">
                  <a:solidFill>
                    <a:prstClr val="black"/>
                  </a:solidFill>
                  <a:latin typeface="Calibri" panose="020F0502020204030204"/>
                </a:rPr>
                <a:t>Coursera</a:t>
              </a:r>
              <a:endParaRPr lang="en-US" sz="1350" dirty="0">
                <a:solidFill>
                  <a:prstClr val="black"/>
                </a:solidFill>
                <a:latin typeface="Calibri" panose="020F0502020204030204"/>
              </a:endParaRPr>
            </a:p>
          </p:txBody>
        </p:sp>
        <p:pic>
          <p:nvPicPr>
            <p:cNvPr id="1030" name="Picture 6" descr="https://www.sciencealert.com/images/2017-04/python-stackcommerce.jpg"/>
            <p:cNvPicPr preferRelativeResize="0">
              <a:picLocks noChangeAspect="1" noChangeArrowheads="1"/>
            </p:cNvPicPr>
            <p:nvPr/>
          </p:nvPicPr>
          <p:blipFill rotWithShape="1">
            <a:blip r:embed="rId7">
              <a:extLst>
                <a:ext uri="{28A0092B-C50C-407E-A947-70E740481C1C}">
                  <a14:useLocalDpi xmlns:a14="http://schemas.microsoft.com/office/drawing/2010/main" val="0"/>
                </a:ext>
              </a:extLst>
            </a:blip>
            <a:srcRect l="21186" r="22703"/>
            <a:stretch/>
          </p:blipFill>
          <p:spPr bwMode="auto">
            <a:xfrm>
              <a:off x="6717254" y="2570642"/>
              <a:ext cx="1749600" cy="1749600"/>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7216939" y="2703484"/>
            <a:ext cx="1419435" cy="2499213"/>
            <a:chOff x="9622585" y="2461644"/>
            <a:chExt cx="1892580" cy="3332285"/>
          </a:xfrm>
        </p:grpSpPr>
        <p:sp>
          <p:nvSpPr>
            <p:cNvPr id="20" name="TextBox 19"/>
            <p:cNvSpPr txBox="1"/>
            <p:nvPr/>
          </p:nvSpPr>
          <p:spPr>
            <a:xfrm>
              <a:off x="9622585" y="4562822"/>
              <a:ext cx="1892580" cy="1231107"/>
            </a:xfrm>
            <a:prstGeom prst="rect">
              <a:avLst/>
            </a:prstGeom>
            <a:noFill/>
          </p:spPr>
          <p:txBody>
            <a:bodyPr wrap="square" rtlCol="0">
              <a:spAutoFit/>
            </a:bodyPr>
            <a:lstStyle/>
            <a:p>
              <a:pPr defTabSz="685800"/>
              <a:r>
                <a:rPr lang="en-SG" sz="1350" dirty="0">
                  <a:solidFill>
                    <a:prstClr val="black"/>
                  </a:solidFill>
                  <a:latin typeface="Calibri" panose="020F0502020204030204"/>
                </a:rPr>
                <a:t>Peer learning and getting tips from others who know coding</a:t>
              </a:r>
              <a:endParaRPr lang="en-US" sz="1350" dirty="0">
                <a:solidFill>
                  <a:prstClr val="black"/>
                </a:solidFill>
                <a:latin typeface="Calibri" panose="020F0502020204030204"/>
              </a:endParaRPr>
            </a:p>
          </p:txBody>
        </p:sp>
        <p:pic>
          <p:nvPicPr>
            <p:cNvPr id="5" name="Picture 4"/>
            <p:cNvPicPr>
              <a:picLocks noChangeAspect="1"/>
            </p:cNvPicPr>
            <p:nvPr/>
          </p:nvPicPr>
          <p:blipFill rotWithShape="1">
            <a:blip r:embed="rId8"/>
            <a:srcRect l="5314" t="3966" r="3755" b="5695"/>
            <a:stretch/>
          </p:blipFill>
          <p:spPr>
            <a:xfrm>
              <a:off x="9622585" y="2461644"/>
              <a:ext cx="1749600" cy="1749600"/>
            </a:xfrm>
            <a:prstGeom prst="ellipse">
              <a:avLst/>
            </a:prstGeom>
          </p:spPr>
        </p:pic>
      </p:grpSp>
    </p:spTree>
    <p:custDataLst>
      <p:tags r:id="rId1"/>
    </p:custDataLst>
    <p:extLst>
      <p:ext uri="{BB962C8B-B14F-4D97-AF65-F5344CB8AC3E}">
        <p14:creationId xmlns:p14="http://schemas.microsoft.com/office/powerpoint/2010/main" val="205480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5000"/>
            <a:lum/>
          </a:blip>
          <a:srcRect/>
          <a:stretch>
            <a:fillRect/>
          </a:stretch>
        </a:blipFill>
        <a:effectLst/>
      </p:bgPr>
    </p:bg>
    <p:spTree>
      <p:nvGrpSpPr>
        <p:cNvPr id="1" name=""/>
        <p:cNvGrpSpPr/>
        <p:nvPr/>
      </p:nvGrpSpPr>
      <p:grpSpPr>
        <a:xfrm>
          <a:off x="0" y="0"/>
          <a:ext cx="0" cy="0"/>
          <a:chOff x="0" y="0"/>
          <a:chExt cx="0" cy="0"/>
        </a:xfrm>
      </p:grpSpPr>
      <p:sp>
        <p:nvSpPr>
          <p:cNvPr id="13" name="TextBox 12"/>
          <p:cNvSpPr txBox="1"/>
          <p:nvPr/>
        </p:nvSpPr>
        <p:spPr>
          <a:xfrm>
            <a:off x="540327" y="1404413"/>
            <a:ext cx="2031423" cy="600164"/>
          </a:xfrm>
          <a:prstGeom prst="rect">
            <a:avLst/>
          </a:prstGeom>
          <a:noFill/>
        </p:spPr>
        <p:txBody>
          <a:bodyPr wrap="square" rtlCol="0">
            <a:spAutoFit/>
          </a:bodyPr>
          <a:lstStyle/>
          <a:p>
            <a:pPr defTabSz="685800"/>
            <a:r>
              <a:rPr lang="en-SG" sz="3300" b="1" dirty="0">
                <a:solidFill>
                  <a:prstClr val="black"/>
                </a:solidFill>
                <a:latin typeface="Calibri" panose="020F0502020204030204"/>
              </a:rPr>
              <a:t>The Result</a:t>
            </a:r>
            <a:endParaRPr lang="en-US" sz="3300" b="1" dirty="0">
              <a:solidFill>
                <a:prstClr val="black"/>
              </a:solidFill>
              <a:latin typeface="Calibri" panose="020F0502020204030204"/>
            </a:endParaRPr>
          </a:p>
        </p:txBody>
      </p:sp>
      <p:sp>
        <p:nvSpPr>
          <p:cNvPr id="14" name="TextBox 13"/>
          <p:cNvSpPr txBox="1"/>
          <p:nvPr/>
        </p:nvSpPr>
        <p:spPr>
          <a:xfrm>
            <a:off x="982277" y="4298872"/>
            <a:ext cx="1122219" cy="300082"/>
          </a:xfrm>
          <a:prstGeom prst="rect">
            <a:avLst/>
          </a:prstGeom>
          <a:noFill/>
        </p:spPr>
        <p:txBody>
          <a:bodyPr wrap="square" rtlCol="0">
            <a:spAutoFit/>
          </a:bodyPr>
          <a:lstStyle/>
          <a:p>
            <a:pPr algn="ctr" defTabSz="685800"/>
            <a:r>
              <a:rPr lang="en-SG" sz="1350" dirty="0">
                <a:solidFill>
                  <a:prstClr val="black"/>
                </a:solidFill>
                <a:latin typeface="Calibri" panose="020F0502020204030204"/>
              </a:rPr>
              <a:t>Satisfied!!</a:t>
            </a:r>
            <a:endParaRPr lang="en-US" sz="1350" dirty="0">
              <a:solidFill>
                <a:prstClr val="black"/>
              </a:solidFill>
              <a:latin typeface="Calibri" panose="020F0502020204030204"/>
            </a:endParaRPr>
          </a:p>
        </p:txBody>
      </p:sp>
      <p:grpSp>
        <p:nvGrpSpPr>
          <p:cNvPr id="28" name="Group 27"/>
          <p:cNvGrpSpPr/>
          <p:nvPr/>
        </p:nvGrpSpPr>
        <p:grpSpPr>
          <a:xfrm>
            <a:off x="769910" y="2648939"/>
            <a:ext cx="1449900" cy="1451034"/>
            <a:chOff x="4329610" y="3562573"/>
            <a:chExt cx="1933200" cy="1934712"/>
          </a:xfrm>
        </p:grpSpPr>
        <p:sp>
          <p:nvSpPr>
            <p:cNvPr id="29" name="Oval 28"/>
            <p:cNvSpPr/>
            <p:nvPr/>
          </p:nvSpPr>
          <p:spPr>
            <a:xfrm>
              <a:off x="4329610" y="3562573"/>
              <a:ext cx="1933200" cy="1934712"/>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30" name="Picture 10" descr="stock-vector-woman-emotions-beautiful-girl-with-brown-hair-facial-expression-icons-set-isolated-on-whote-476918890.jpg (450×438)"/>
            <p:cNvPicPr>
              <a:picLocks noChangeArrowheads="1"/>
            </p:cNvPicPr>
            <p:nvPr/>
          </p:nvPicPr>
          <p:blipFill rotWithShape="1">
            <a:blip r:embed="rId5">
              <a:extLst>
                <a:ext uri="{28A0092B-C50C-407E-A947-70E740481C1C}">
                  <a14:useLocalDpi xmlns:a14="http://schemas.microsoft.com/office/drawing/2010/main" val="0"/>
                </a:ext>
              </a:extLst>
            </a:blip>
            <a:srcRect l="52447" t="6680" r="29087" b="66674"/>
            <a:stretch/>
          </p:blipFill>
          <p:spPr bwMode="auto">
            <a:xfrm>
              <a:off x="4816697" y="3843375"/>
              <a:ext cx="964800" cy="141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129603" y="1807354"/>
            <a:ext cx="1799467" cy="1598563"/>
            <a:chOff x="4172804" y="1266806"/>
            <a:chExt cx="2399289" cy="2131416"/>
          </a:xfrm>
        </p:grpSpPr>
        <p:sp>
          <p:nvSpPr>
            <p:cNvPr id="15" name="TextBox 14"/>
            <p:cNvSpPr txBox="1"/>
            <p:nvPr/>
          </p:nvSpPr>
          <p:spPr>
            <a:xfrm>
              <a:off x="4172804" y="2721114"/>
              <a:ext cx="2399289" cy="677108"/>
            </a:xfrm>
            <a:prstGeom prst="rect">
              <a:avLst/>
            </a:prstGeom>
            <a:noFill/>
          </p:spPr>
          <p:txBody>
            <a:bodyPr wrap="square" rtlCol="0">
              <a:spAutoFit/>
            </a:bodyPr>
            <a:lstStyle/>
            <a:p>
              <a:pPr defTabSz="685800"/>
              <a:r>
                <a:rPr lang="en-SG" sz="1350" dirty="0">
                  <a:solidFill>
                    <a:prstClr val="black"/>
                  </a:solidFill>
                  <a:latin typeface="Calibri" panose="020F0502020204030204"/>
                </a:rPr>
                <a:t>Reduced effort by 50%</a:t>
              </a:r>
            </a:p>
            <a:p>
              <a:pPr defTabSz="685800"/>
              <a:r>
                <a:rPr lang="en-SG" sz="1350" dirty="0">
                  <a:solidFill>
                    <a:prstClr val="black"/>
                  </a:solidFill>
                  <a:latin typeface="Calibri" panose="020F0502020204030204"/>
                </a:rPr>
                <a:t> </a:t>
              </a:r>
              <a:endParaRPr lang="en-US" sz="1350" dirty="0">
                <a:solidFill>
                  <a:prstClr val="black"/>
                </a:solidFill>
                <a:latin typeface="Calibri" panose="020F0502020204030204"/>
              </a:endParaRPr>
            </a:p>
          </p:txBody>
        </p:sp>
        <p:pic>
          <p:nvPicPr>
            <p:cNvPr id="2" name="Picture 1"/>
            <p:cNvPicPr>
              <a:picLocks noChangeAspect="1"/>
            </p:cNvPicPr>
            <p:nvPr/>
          </p:nvPicPr>
          <p:blipFill>
            <a:blip r:embed="rId6"/>
            <a:stretch>
              <a:fillRect/>
            </a:stretch>
          </p:blipFill>
          <p:spPr>
            <a:xfrm>
              <a:off x="4654117" y="1266806"/>
              <a:ext cx="1439917" cy="1440000"/>
            </a:xfrm>
            <a:prstGeom prst="ellipse">
              <a:avLst/>
            </a:prstGeom>
            <a:ln>
              <a:solidFill>
                <a:srgbClr val="FBC10D"/>
              </a:solidFill>
            </a:ln>
          </p:spPr>
        </p:pic>
      </p:grpSp>
      <p:grpSp>
        <p:nvGrpSpPr>
          <p:cNvPr id="5" name="Group 4"/>
          <p:cNvGrpSpPr/>
          <p:nvPr/>
        </p:nvGrpSpPr>
        <p:grpSpPr>
          <a:xfrm>
            <a:off x="5841304" y="1807355"/>
            <a:ext cx="1958730" cy="1790387"/>
            <a:chOff x="7788405" y="1266806"/>
            <a:chExt cx="2611640" cy="2387182"/>
          </a:xfrm>
        </p:grpSpPr>
        <p:sp>
          <p:nvSpPr>
            <p:cNvPr id="25" name="TextBox 24"/>
            <p:cNvSpPr txBox="1"/>
            <p:nvPr/>
          </p:nvSpPr>
          <p:spPr>
            <a:xfrm>
              <a:off x="7788405" y="2699880"/>
              <a:ext cx="2611640" cy="954108"/>
            </a:xfrm>
            <a:prstGeom prst="rect">
              <a:avLst/>
            </a:prstGeom>
            <a:noFill/>
          </p:spPr>
          <p:txBody>
            <a:bodyPr wrap="square" rtlCol="0">
              <a:spAutoFit/>
            </a:bodyPr>
            <a:lstStyle/>
            <a:p>
              <a:pPr defTabSz="685800"/>
              <a:r>
                <a:rPr lang="en-SG" sz="1350" dirty="0">
                  <a:solidFill>
                    <a:prstClr val="black"/>
                  </a:solidFill>
                  <a:latin typeface="Calibri" panose="020F0502020204030204"/>
                </a:rPr>
                <a:t>Time Savings: From 7 hours per month to 30 minutes</a:t>
              </a:r>
            </a:p>
          </p:txBody>
        </p:sp>
        <p:pic>
          <p:nvPicPr>
            <p:cNvPr id="2054" name="Picture 6" descr="icon-MakeMyCompanyProductive.ashx (218×2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0127" y="1266806"/>
              <a:ext cx="1440000" cy="144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371275" y="3683467"/>
            <a:ext cx="1482079" cy="1862217"/>
            <a:chOff x="4495033" y="3768289"/>
            <a:chExt cx="1976105" cy="2482956"/>
          </a:xfrm>
        </p:grpSpPr>
        <p:sp>
          <p:nvSpPr>
            <p:cNvPr id="27" name="TextBox 26"/>
            <p:cNvSpPr txBox="1"/>
            <p:nvPr/>
          </p:nvSpPr>
          <p:spPr>
            <a:xfrm>
              <a:off x="4495033" y="5297137"/>
              <a:ext cx="1976105" cy="954108"/>
            </a:xfrm>
            <a:prstGeom prst="rect">
              <a:avLst/>
            </a:prstGeom>
            <a:noFill/>
          </p:spPr>
          <p:txBody>
            <a:bodyPr wrap="square" rtlCol="0">
              <a:spAutoFit/>
            </a:bodyPr>
            <a:lstStyle/>
            <a:p>
              <a:pPr defTabSz="685800"/>
              <a:r>
                <a:rPr lang="en-SG" sz="1350" dirty="0">
                  <a:solidFill>
                    <a:prstClr val="black"/>
                  </a:solidFill>
                  <a:latin typeface="Calibri" panose="020F0502020204030204"/>
                </a:rPr>
                <a:t>Can multi-task -&gt; Higher productivity</a:t>
              </a:r>
            </a:p>
          </p:txBody>
        </p:sp>
        <p:pic>
          <p:nvPicPr>
            <p:cNvPr id="2058" name="Picture 10" descr="Icon-3-Conpare-reports.png (400×4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64509" y="3768289"/>
              <a:ext cx="1440000" cy="144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5726128" y="3683467"/>
            <a:ext cx="2352747" cy="2069966"/>
            <a:chOff x="7634837" y="3768289"/>
            <a:chExt cx="3136996" cy="2759954"/>
          </a:xfrm>
        </p:grpSpPr>
        <p:sp>
          <p:nvSpPr>
            <p:cNvPr id="26" name="TextBox 25"/>
            <p:cNvSpPr txBox="1"/>
            <p:nvPr/>
          </p:nvSpPr>
          <p:spPr>
            <a:xfrm>
              <a:off x="7634837" y="5297137"/>
              <a:ext cx="3136996" cy="1231106"/>
            </a:xfrm>
            <a:prstGeom prst="rect">
              <a:avLst/>
            </a:prstGeom>
            <a:noFill/>
          </p:spPr>
          <p:txBody>
            <a:bodyPr wrap="square" rtlCol="0">
              <a:spAutoFit/>
            </a:bodyPr>
            <a:lstStyle/>
            <a:p>
              <a:pPr marL="214313" indent="-214313" defTabSz="685800">
                <a:buFont typeface="Arial" panose="020B0604020202020204" pitchFamily="34" charset="0"/>
                <a:buChar char="•"/>
              </a:pPr>
              <a:r>
                <a:rPr lang="en-SG" sz="1350" dirty="0">
                  <a:solidFill>
                    <a:prstClr val="black"/>
                  </a:solidFill>
                  <a:latin typeface="Calibri" panose="020F0502020204030204"/>
                </a:rPr>
                <a:t>Reusable scripts by colleagues for similar tasks</a:t>
              </a:r>
              <a:r>
                <a:rPr lang="en-US" sz="1350" dirty="0">
                  <a:solidFill>
                    <a:prstClr val="black"/>
                  </a:solidFill>
                  <a:latin typeface="Calibri" panose="020F0502020204030204"/>
                </a:rPr>
                <a:t>. </a:t>
              </a:r>
            </a:p>
            <a:p>
              <a:pPr marL="214313" indent="-214313" defTabSz="685800">
                <a:buFont typeface="Arial" panose="020B0604020202020204" pitchFamily="34" charset="0"/>
                <a:buChar char="•"/>
              </a:pPr>
              <a:r>
                <a:rPr lang="en-US" sz="1350" dirty="0">
                  <a:solidFill>
                    <a:prstClr val="black"/>
                  </a:solidFill>
                  <a:latin typeface="Calibri" panose="020F0502020204030204"/>
                </a:rPr>
                <a:t>Estimated savings for </a:t>
              </a:r>
              <a:r>
                <a:rPr lang="en-US" sz="1350" dirty="0" err="1">
                  <a:solidFill>
                    <a:prstClr val="black"/>
                  </a:solidFill>
                  <a:latin typeface="Calibri" panose="020F0502020204030204"/>
                </a:rPr>
                <a:t>dept</a:t>
              </a:r>
              <a:r>
                <a:rPr lang="en-US" sz="1350" dirty="0">
                  <a:solidFill>
                    <a:prstClr val="black"/>
                  </a:solidFill>
                  <a:latin typeface="Calibri" panose="020F0502020204030204"/>
                </a:rPr>
                <a:t>: 30 hours/month!</a:t>
              </a:r>
              <a:endParaRPr lang="en-SG" sz="1350" dirty="0">
                <a:solidFill>
                  <a:prstClr val="black"/>
                </a:solidFill>
                <a:latin typeface="Calibri" panose="020F0502020204030204"/>
              </a:endParaRPr>
            </a:p>
          </p:txBody>
        </p:sp>
        <p:pic>
          <p:nvPicPr>
            <p:cNvPr id="3" name="Picture 2"/>
            <p:cNvPicPr>
              <a:picLocks noChangeAspect="1"/>
            </p:cNvPicPr>
            <p:nvPr/>
          </p:nvPicPr>
          <p:blipFill>
            <a:blip r:embed="rId9"/>
            <a:stretch>
              <a:fillRect/>
            </a:stretch>
          </p:blipFill>
          <p:spPr>
            <a:xfrm>
              <a:off x="8336931" y="3768289"/>
              <a:ext cx="1440000" cy="1440000"/>
            </a:xfrm>
            <a:prstGeom prst="ellipse">
              <a:avLst/>
            </a:prstGeom>
          </p:spPr>
        </p:pic>
      </p:grpSp>
    </p:spTree>
    <p:custDataLst>
      <p:tags r:id="rId1"/>
    </p:custDataLst>
    <p:extLst>
      <p:ext uri="{BB962C8B-B14F-4D97-AF65-F5344CB8AC3E}">
        <p14:creationId xmlns:p14="http://schemas.microsoft.com/office/powerpoint/2010/main" val="86944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5000"/>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540327" y="1404413"/>
            <a:ext cx="4305491" cy="600164"/>
          </a:xfrm>
          <a:prstGeom prst="rect">
            <a:avLst/>
          </a:prstGeom>
          <a:noFill/>
        </p:spPr>
        <p:txBody>
          <a:bodyPr wrap="square" rtlCol="0">
            <a:spAutoFit/>
          </a:bodyPr>
          <a:lstStyle/>
          <a:p>
            <a:pPr defTabSz="685800"/>
            <a:r>
              <a:rPr lang="en-SG" sz="3300" b="1" dirty="0" err="1">
                <a:solidFill>
                  <a:prstClr val="black"/>
                </a:solidFill>
                <a:latin typeface="Calibri" panose="020F0502020204030204"/>
              </a:rPr>
              <a:t>Sherene’s</a:t>
            </a:r>
            <a:r>
              <a:rPr lang="en-SG" sz="3300" b="1" dirty="0">
                <a:solidFill>
                  <a:prstClr val="black"/>
                </a:solidFill>
                <a:latin typeface="Calibri" panose="020F0502020204030204"/>
              </a:rPr>
              <a:t> Takeaways</a:t>
            </a:r>
            <a:endParaRPr lang="en-US" sz="3300" b="1" dirty="0">
              <a:solidFill>
                <a:prstClr val="black"/>
              </a:solidFill>
              <a:latin typeface="Calibri" panose="020F0502020204030204"/>
            </a:endParaRPr>
          </a:p>
        </p:txBody>
      </p:sp>
      <p:sp>
        <p:nvSpPr>
          <p:cNvPr id="16" name="TextBox 15"/>
          <p:cNvSpPr txBox="1"/>
          <p:nvPr/>
        </p:nvSpPr>
        <p:spPr>
          <a:xfrm>
            <a:off x="2486643" y="2149722"/>
            <a:ext cx="6225278" cy="1246495"/>
          </a:xfrm>
          <a:prstGeom prst="rect">
            <a:avLst/>
          </a:prstGeom>
          <a:noFill/>
        </p:spPr>
        <p:txBody>
          <a:bodyPr wrap="square" rtlCol="0">
            <a:spAutoFit/>
          </a:bodyPr>
          <a:lstStyle/>
          <a:p>
            <a:pPr defTabSz="685800"/>
            <a:r>
              <a:rPr lang="en-SG" sz="1500" b="1" dirty="0">
                <a:solidFill>
                  <a:prstClr val="black"/>
                </a:solidFill>
                <a:latin typeface="Calibri" panose="020F0502020204030204"/>
              </a:rPr>
              <a:t>On coding skills:</a:t>
            </a:r>
          </a:p>
          <a:p>
            <a:pPr marL="214313" indent="-214313" defTabSz="685800">
              <a:buFont typeface="Arial" panose="020B0604020202020204" pitchFamily="34" charset="0"/>
              <a:buChar char="•"/>
            </a:pPr>
            <a:r>
              <a:rPr lang="en-SG" sz="1500" dirty="0">
                <a:solidFill>
                  <a:prstClr val="black"/>
                </a:solidFill>
                <a:latin typeface="Calibri" panose="020F0502020204030204"/>
              </a:rPr>
              <a:t>Improve work processes, automate routines in personal life</a:t>
            </a:r>
          </a:p>
          <a:p>
            <a:pPr marL="214313" indent="-214313" defTabSz="685800">
              <a:buFont typeface="Arial" panose="020B0604020202020204" pitchFamily="34" charset="0"/>
              <a:buChar char="•"/>
            </a:pPr>
            <a:r>
              <a:rPr lang="en-SG" sz="1500" dirty="0">
                <a:solidFill>
                  <a:prstClr val="black"/>
                </a:solidFill>
                <a:latin typeface="Calibri" panose="020F0502020204030204"/>
              </a:rPr>
              <a:t>May not always need to code from scratch – tap on existing codes/libraries</a:t>
            </a:r>
          </a:p>
          <a:p>
            <a:pPr defTabSz="685800"/>
            <a:r>
              <a:rPr lang="en-SG" sz="1500" dirty="0">
                <a:solidFill>
                  <a:prstClr val="black"/>
                </a:solidFill>
                <a:latin typeface="Calibri" panose="020F0502020204030204"/>
              </a:rPr>
              <a:t> </a:t>
            </a:r>
          </a:p>
          <a:p>
            <a:pPr defTabSz="685800"/>
            <a:endParaRPr lang="en-US" sz="1500" dirty="0">
              <a:solidFill>
                <a:prstClr val="black"/>
              </a:solidFill>
              <a:latin typeface="Calibri" panose="020F0502020204030204"/>
            </a:endParaRPr>
          </a:p>
        </p:txBody>
      </p:sp>
      <p:sp>
        <p:nvSpPr>
          <p:cNvPr id="17" name="TextBox 16"/>
          <p:cNvSpPr txBox="1"/>
          <p:nvPr/>
        </p:nvSpPr>
        <p:spPr>
          <a:xfrm>
            <a:off x="1760343" y="4158827"/>
            <a:ext cx="6951578" cy="1251406"/>
          </a:xfrm>
          <a:prstGeom prst="wedgeRoundRectCallout">
            <a:avLst>
              <a:gd name="adj1" fmla="val -55849"/>
              <a:gd name="adj2" fmla="val -53077"/>
              <a:gd name="adj3" fmla="val 16667"/>
            </a:avLst>
          </a:prstGeom>
          <a:solidFill>
            <a:schemeClr val="accent4">
              <a:lumMod val="20000"/>
              <a:lumOff val="80000"/>
            </a:schemeClr>
          </a:solidFill>
        </p:spPr>
        <p:txBody>
          <a:bodyPr wrap="square" rtlCol="0">
            <a:spAutoFit/>
          </a:bodyPr>
          <a:lstStyle/>
          <a:p>
            <a:pPr defTabSz="685800"/>
            <a:r>
              <a:rPr lang="en-SG" sz="1350" i="1" dirty="0">
                <a:solidFill>
                  <a:prstClr val="black"/>
                </a:solidFill>
                <a:latin typeface="Calibri" panose="020F0502020204030204"/>
              </a:rPr>
              <a:t>“I found the whole experience </a:t>
            </a:r>
            <a:r>
              <a:rPr lang="en-GB" sz="1350" i="1" dirty="0">
                <a:solidFill>
                  <a:prstClr val="black"/>
                </a:solidFill>
                <a:latin typeface="Calibri" panose="020F0502020204030204"/>
              </a:rPr>
              <a:t>of learning coding very empowering as it opened up many possibilities for me to do my work more smartly and easily. </a:t>
            </a:r>
          </a:p>
          <a:p>
            <a:pPr defTabSz="685800"/>
            <a:endParaRPr lang="en-GB" sz="1350" i="1" dirty="0">
              <a:solidFill>
                <a:prstClr val="black"/>
              </a:solidFill>
              <a:latin typeface="Calibri" panose="020F0502020204030204"/>
            </a:endParaRPr>
          </a:p>
          <a:p>
            <a:pPr defTabSz="685800"/>
            <a:r>
              <a:rPr lang="en-GB" sz="1350" i="1" dirty="0">
                <a:solidFill>
                  <a:prstClr val="black"/>
                </a:solidFill>
                <a:latin typeface="Calibri" panose="020F0502020204030204"/>
              </a:rPr>
              <a:t>Without learning coding, I may always have to rely on others and </a:t>
            </a:r>
            <a:r>
              <a:rPr lang="en-SG" sz="1350" i="1" dirty="0">
                <a:solidFill>
                  <a:prstClr val="black"/>
                </a:solidFill>
                <a:latin typeface="Calibri" panose="020F0502020204030204"/>
              </a:rPr>
              <a:t>would not be able to make improvements to my work processes as quickly and as timely as I would like.”</a:t>
            </a:r>
          </a:p>
        </p:txBody>
      </p:sp>
      <p:grpSp>
        <p:nvGrpSpPr>
          <p:cNvPr id="18" name="Group 17"/>
          <p:cNvGrpSpPr/>
          <p:nvPr/>
        </p:nvGrpSpPr>
        <p:grpSpPr>
          <a:xfrm>
            <a:off x="677209" y="2282326"/>
            <a:ext cx="1449900" cy="1451034"/>
            <a:chOff x="5152529" y="821879"/>
            <a:chExt cx="1933200" cy="1934712"/>
          </a:xfrm>
        </p:grpSpPr>
        <p:sp>
          <p:nvSpPr>
            <p:cNvPr id="19" name="Oval 18"/>
            <p:cNvSpPr/>
            <p:nvPr/>
          </p:nvSpPr>
          <p:spPr>
            <a:xfrm>
              <a:off x="5152529" y="821879"/>
              <a:ext cx="1933200" cy="1934712"/>
            </a:xfrm>
            <a:prstGeom prst="ellipse">
              <a:avLst/>
            </a:prstGeom>
            <a:solidFill>
              <a:schemeClr val="tx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0" name="Picture 10" descr="stock-vector-woman-emotions-beautiful-girl-with-brown-hair-facial-expression-icons-set-isolated-on-whote-476918890.jpg (450×438)"/>
            <p:cNvPicPr>
              <a:picLocks noChangeArrowheads="1"/>
            </p:cNvPicPr>
            <p:nvPr/>
          </p:nvPicPr>
          <p:blipFill rotWithShape="1">
            <a:blip r:embed="rId5">
              <a:extLst>
                <a:ext uri="{28A0092B-C50C-407E-A947-70E740481C1C}">
                  <a14:useLocalDpi xmlns:a14="http://schemas.microsoft.com/office/drawing/2010/main" val="0"/>
                </a:ext>
              </a:extLst>
            </a:blip>
            <a:srcRect l="75649" t="6507" r="6715" b="67066"/>
            <a:stretch/>
          </p:blipFill>
          <p:spPr bwMode="auto">
            <a:xfrm>
              <a:off x="5631908" y="1081835"/>
              <a:ext cx="964800" cy="14148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2486642" y="3007843"/>
            <a:ext cx="6074553" cy="784830"/>
          </a:xfrm>
          <a:prstGeom prst="rect">
            <a:avLst/>
          </a:prstGeom>
        </p:spPr>
        <p:txBody>
          <a:bodyPr wrap="square">
            <a:spAutoFit/>
          </a:bodyPr>
          <a:lstStyle/>
          <a:p>
            <a:pPr defTabSz="685800"/>
            <a:r>
              <a:rPr lang="en-SG" sz="1500" b="1" dirty="0">
                <a:solidFill>
                  <a:prstClr val="black"/>
                </a:solidFill>
                <a:latin typeface="Calibri" panose="020F0502020204030204"/>
              </a:rPr>
              <a:t>On learning and keeping pace:</a:t>
            </a:r>
          </a:p>
          <a:p>
            <a:pPr marL="214313" indent="-214313" defTabSz="685800">
              <a:buFont typeface="Arial" panose="020B0604020202020204" pitchFamily="34" charset="0"/>
              <a:buChar char="•"/>
            </a:pPr>
            <a:r>
              <a:rPr lang="en-SG" sz="1500" dirty="0">
                <a:solidFill>
                  <a:prstClr val="black"/>
                </a:solidFill>
                <a:latin typeface="Calibri" panose="020F0502020204030204"/>
              </a:rPr>
              <a:t>New perspectives on how to learn new skills these days</a:t>
            </a:r>
          </a:p>
          <a:p>
            <a:pPr marL="214313" indent="-214313" defTabSz="685800">
              <a:buFont typeface="Arial" panose="020B0604020202020204" pitchFamily="34" charset="0"/>
              <a:buChar char="•"/>
            </a:pPr>
            <a:r>
              <a:rPr lang="en-SG" sz="1500" dirty="0">
                <a:solidFill>
                  <a:prstClr val="black"/>
                </a:solidFill>
                <a:latin typeface="Calibri" panose="020F0502020204030204"/>
              </a:rPr>
              <a:t>Easy access to flexible web-based learning: anytime, anywhere</a:t>
            </a:r>
          </a:p>
        </p:txBody>
      </p:sp>
    </p:spTree>
    <p:custDataLst>
      <p:tags r:id="rId1"/>
    </p:custDataLst>
    <p:extLst>
      <p:ext uri="{BB962C8B-B14F-4D97-AF65-F5344CB8AC3E}">
        <p14:creationId xmlns:p14="http://schemas.microsoft.com/office/powerpoint/2010/main" val="76191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556153" y="1690688"/>
            <a:ext cx="5172211" cy="438489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415636" y="1690689"/>
            <a:ext cx="2909455" cy="43848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dirty="0" smtClean="0"/>
              <a:t>About Me</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3</a:t>
            </a:fld>
            <a:endParaRPr lang="en-SG"/>
          </a:p>
        </p:txBody>
      </p:sp>
      <p:sp>
        <p:nvSpPr>
          <p:cNvPr id="5" name="Text Placeholder 4"/>
          <p:cNvSpPr>
            <a:spLocks noGrp="1"/>
          </p:cNvSpPr>
          <p:nvPr>
            <p:ph type="body" sz="quarter" idx="13"/>
          </p:nvPr>
        </p:nvSpPr>
        <p:spPr/>
        <p:txBody>
          <a:bodyPr/>
          <a:lstStyle/>
          <a:p>
            <a:r>
              <a:rPr lang="en-US" dirty="0" smtClean="0"/>
              <a:t>0. Intro</a:t>
            </a:r>
            <a:endParaRPr lang="en-SG" dirty="0"/>
          </a:p>
        </p:txBody>
      </p:sp>
      <p:pic>
        <p:nvPicPr>
          <p:cNvPr id="1026" name="Picture 2" descr="https://upload.wikimedia.org/wikipedia/en/e/e4/Visual_Basic_6.0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97862"/>
            <a:ext cx="2438746" cy="24164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8651" y="5336918"/>
            <a:ext cx="2438745" cy="523220"/>
          </a:xfrm>
          <a:prstGeom prst="rect">
            <a:avLst/>
          </a:prstGeom>
          <a:noFill/>
        </p:spPr>
        <p:txBody>
          <a:bodyPr wrap="square" rtlCol="0">
            <a:spAutoFit/>
          </a:bodyPr>
          <a:lstStyle/>
          <a:p>
            <a:pPr algn="ctr"/>
            <a:r>
              <a:rPr lang="en-US" sz="2800" dirty="0" smtClean="0">
                <a:latin typeface="Segoe UI" panose="020B0502040204020203" pitchFamily="34" charset="0"/>
                <a:cs typeface="Segoe UI" panose="020B0502040204020203" pitchFamily="34" charset="0"/>
              </a:rPr>
              <a:t>First language</a:t>
            </a:r>
            <a:endParaRPr lang="en-SG" dirty="0"/>
          </a:p>
        </p:txBody>
      </p:sp>
      <p:pic>
        <p:nvPicPr>
          <p:cNvPr id="14"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3978" y="1825625"/>
            <a:ext cx="4741372" cy="3160914"/>
          </a:xfrm>
          <a:prstGeom prst="rect">
            <a:avLst/>
          </a:prstGeom>
        </p:spPr>
      </p:pic>
      <p:sp>
        <p:nvSpPr>
          <p:cNvPr id="15" name="TextBox 14"/>
          <p:cNvSpPr txBox="1"/>
          <p:nvPr/>
        </p:nvSpPr>
        <p:spPr>
          <a:xfrm>
            <a:off x="3773978" y="5121475"/>
            <a:ext cx="4741372" cy="954107"/>
          </a:xfrm>
          <a:prstGeom prst="rect">
            <a:avLst/>
          </a:prstGeom>
          <a:noFill/>
        </p:spPr>
        <p:txBody>
          <a:bodyPr wrap="square" rtlCol="0">
            <a:spAutoFit/>
          </a:bodyPr>
          <a:lstStyle/>
          <a:p>
            <a:pPr algn="ctr"/>
            <a:r>
              <a:rPr lang="en-US" sz="2800" dirty="0" smtClean="0">
                <a:latin typeface="Segoe UI" panose="020B0502040204020203" pitchFamily="34" charset="0"/>
                <a:cs typeface="Segoe UI" panose="020B0502040204020203" pitchFamily="34" charset="0"/>
              </a:rPr>
              <a:t>National </a:t>
            </a:r>
            <a:r>
              <a:rPr lang="en-US" sz="2800" dirty="0" err="1" smtClean="0">
                <a:latin typeface="Segoe UI" panose="020B0502040204020203" pitchFamily="34" charset="0"/>
                <a:cs typeface="Segoe UI" panose="020B0502040204020203" pitchFamily="34" charset="0"/>
              </a:rPr>
              <a:t>Infocomm</a:t>
            </a:r>
            <a:r>
              <a:rPr lang="en-US" sz="2800" dirty="0" smtClean="0">
                <a:latin typeface="Segoe UI" panose="020B0502040204020203" pitchFamily="34" charset="0"/>
                <a:cs typeface="Segoe UI" panose="020B0502040204020203" pitchFamily="34" charset="0"/>
              </a:rPr>
              <a:t> Competition</a:t>
            </a:r>
            <a:endParaRPr lang="en-SG" dirty="0"/>
          </a:p>
        </p:txBody>
      </p:sp>
    </p:spTree>
    <p:extLst>
      <p:ext uri="{BB962C8B-B14F-4D97-AF65-F5344CB8AC3E}">
        <p14:creationId xmlns:p14="http://schemas.microsoft.com/office/powerpoint/2010/main" val="37696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LEVA</a:t>
            </a:r>
            <a:endParaRPr lang="en-SG" dirty="0"/>
          </a:p>
        </p:txBody>
      </p:sp>
      <p:sp>
        <p:nvSpPr>
          <p:cNvPr id="3" name="Content Placeholder 2"/>
          <p:cNvSpPr>
            <a:spLocks noGrp="1"/>
          </p:cNvSpPr>
          <p:nvPr>
            <p:ph idx="1"/>
          </p:nvPr>
        </p:nvSpPr>
        <p:spPr/>
        <p:txBody>
          <a:bodyPr/>
          <a:lstStyle/>
          <a:p>
            <a:r>
              <a:rPr lang="en-US" dirty="0" smtClean="0"/>
              <a:t>Others in GIC are doing the same!</a:t>
            </a:r>
          </a:p>
          <a:p>
            <a:r>
              <a:rPr lang="en-US" dirty="0" smtClean="0"/>
              <a:t>Existing libraries and scripts to leverage on</a:t>
            </a:r>
          </a:p>
          <a:p>
            <a:r>
              <a:rPr lang="en-US" dirty="0" smtClean="0"/>
              <a:t>Submit yours to multiply its benefits</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30</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spTree>
    <p:extLst>
      <p:ext uri="{BB962C8B-B14F-4D97-AF65-F5344CB8AC3E}">
        <p14:creationId xmlns:p14="http://schemas.microsoft.com/office/powerpoint/2010/main" val="2980028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start now</a:t>
            </a:r>
            <a:endParaRPr lang="en-SG" dirty="0"/>
          </a:p>
        </p:txBody>
      </p:sp>
      <p:sp>
        <p:nvSpPr>
          <p:cNvPr id="3" name="Content Placeholder 2"/>
          <p:cNvSpPr>
            <a:spLocks noGrp="1"/>
          </p:cNvSpPr>
          <p:nvPr>
            <p:ph idx="1"/>
          </p:nvPr>
        </p:nvSpPr>
        <p:spPr/>
        <p:txBody>
          <a:bodyPr/>
          <a:lstStyle/>
          <a:p>
            <a:r>
              <a:rPr lang="en-GB" dirty="0"/>
              <a:t>You </a:t>
            </a:r>
            <a:r>
              <a:rPr lang="en-GB" dirty="0" smtClean="0"/>
              <a:t>can program</a:t>
            </a:r>
            <a:endParaRPr lang="en-GB" dirty="0"/>
          </a:p>
          <a:p>
            <a:pPr lvl="1"/>
            <a:r>
              <a:rPr lang="en-GB" dirty="0" smtClean="0"/>
              <a:t>You </a:t>
            </a:r>
            <a:r>
              <a:rPr lang="en-GB" dirty="0"/>
              <a:t>just </a:t>
            </a:r>
            <a:r>
              <a:rPr lang="en-GB" dirty="0" smtClean="0"/>
              <a:t>don’t know </a:t>
            </a:r>
            <a:r>
              <a:rPr lang="en-GB" dirty="0"/>
              <a:t>it yet</a:t>
            </a:r>
          </a:p>
          <a:p>
            <a:endParaRPr lang="en-GB" dirty="0"/>
          </a:p>
          <a:p>
            <a:r>
              <a:rPr lang="en-GB" dirty="0"/>
              <a:t>See the </a:t>
            </a:r>
            <a:r>
              <a:rPr lang="en-GB" dirty="0" smtClean="0"/>
              <a:t>possibilities</a:t>
            </a:r>
            <a:endParaRPr lang="en-GB" dirty="0"/>
          </a:p>
          <a:p>
            <a:pPr lvl="1"/>
            <a:r>
              <a:rPr lang="en-GB" dirty="0" smtClean="0"/>
              <a:t>What </a:t>
            </a:r>
            <a:r>
              <a:rPr lang="en-GB" dirty="0"/>
              <a:t>can you do with it?</a:t>
            </a:r>
          </a:p>
          <a:p>
            <a:endParaRPr lang="en-GB" dirty="0"/>
          </a:p>
          <a:p>
            <a:r>
              <a:rPr lang="en-GB" dirty="0"/>
              <a:t>Have an Owner’s </a:t>
            </a:r>
            <a:r>
              <a:rPr lang="en-GB" dirty="0" err="1"/>
              <a:t>Mindset</a:t>
            </a:r>
            <a:r>
              <a:rPr lang="en-GB" dirty="0"/>
              <a:t>.</a:t>
            </a:r>
          </a:p>
          <a:p>
            <a:pPr lvl="1"/>
            <a:r>
              <a:rPr lang="en-GB" dirty="0" smtClean="0"/>
              <a:t>Have </a:t>
            </a:r>
            <a:r>
              <a:rPr lang="en-GB" dirty="0"/>
              <a:t>a basic understanding to </a:t>
            </a:r>
            <a:r>
              <a:rPr lang="en-GB" dirty="0" smtClean="0"/>
              <a:t>tell a developer what you want!</a:t>
            </a:r>
            <a:endParaRPr lang="en-GB" dirty="0"/>
          </a:p>
        </p:txBody>
      </p:sp>
      <p:sp>
        <p:nvSpPr>
          <p:cNvPr id="4" name="Slide Number Placeholder 3"/>
          <p:cNvSpPr>
            <a:spLocks noGrp="1"/>
          </p:cNvSpPr>
          <p:nvPr>
            <p:ph type="sldNum" sz="quarter" idx="12"/>
          </p:nvPr>
        </p:nvSpPr>
        <p:spPr/>
        <p:txBody>
          <a:bodyPr/>
          <a:lstStyle/>
          <a:p>
            <a:fld id="{5A45A868-1959-4AFC-8B73-586BE1BEEA10}" type="slidenum">
              <a:rPr lang="en-SG" smtClean="0"/>
              <a:t>31</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spTree>
    <p:extLst>
      <p:ext uri="{BB962C8B-B14F-4D97-AF65-F5344CB8AC3E}">
        <p14:creationId xmlns:p14="http://schemas.microsoft.com/office/powerpoint/2010/main" val="2012715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from here</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32</a:t>
            </a:fld>
            <a:endParaRPr lang="en-SG"/>
          </a:p>
        </p:txBody>
      </p:sp>
      <p:sp>
        <p:nvSpPr>
          <p:cNvPr id="5" name="Text Placeholder 4"/>
          <p:cNvSpPr>
            <a:spLocks noGrp="1"/>
          </p:cNvSpPr>
          <p:nvPr>
            <p:ph type="body" sz="quarter" idx="13"/>
          </p:nvPr>
        </p:nvSpPr>
        <p:spPr/>
        <p:txBody>
          <a:bodyPr/>
          <a:lstStyle/>
          <a:p>
            <a:r>
              <a:rPr lang="en-US" dirty="0" smtClean="0"/>
              <a:t>4. Conclusion</a:t>
            </a:r>
            <a:endParaRPr lang="en-SG" dirty="0"/>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562" r="2562"/>
          <a:stretch/>
        </p:blipFill>
        <p:spPr>
          <a:xfrm>
            <a:off x="628650" y="1964915"/>
            <a:ext cx="7886700" cy="4436294"/>
          </a:xfrm>
          <a:prstGeom prst="rect">
            <a:avLst/>
          </a:prstGeom>
        </p:spPr>
      </p:pic>
    </p:spTree>
    <p:extLst>
      <p:ext uri="{BB962C8B-B14F-4D97-AF65-F5344CB8AC3E}">
        <p14:creationId xmlns:p14="http://schemas.microsoft.com/office/powerpoint/2010/main" val="3597298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38403" y="1690689"/>
            <a:ext cx="2789961" cy="43848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dirty="0" smtClean="0"/>
              <a:t>About Me</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4</a:t>
            </a:fld>
            <a:endParaRPr lang="en-SG"/>
          </a:p>
        </p:txBody>
      </p:sp>
      <p:sp>
        <p:nvSpPr>
          <p:cNvPr id="5" name="Text Placeholder 4"/>
          <p:cNvSpPr>
            <a:spLocks noGrp="1"/>
          </p:cNvSpPr>
          <p:nvPr>
            <p:ph type="body" sz="quarter" idx="13"/>
          </p:nvPr>
        </p:nvSpPr>
        <p:spPr/>
        <p:txBody>
          <a:bodyPr/>
          <a:lstStyle/>
          <a:p>
            <a:r>
              <a:rPr lang="en-US" dirty="0" smtClean="0"/>
              <a:t>0. Intro</a:t>
            </a:r>
            <a:endParaRPr lang="en-SG" dirty="0"/>
          </a:p>
        </p:txBody>
      </p:sp>
      <p:pic>
        <p:nvPicPr>
          <p:cNvPr id="1028" name="Picture 4" descr="http://www.tenzing.com/wp-content/uploads/2017/05/AmazonWebservices_Logo.svg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8577" y="2539094"/>
            <a:ext cx="2149611" cy="808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icrosoft azur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746" b="96010" l="3750" r="90000">
                        <a14:foregroundMark x1="35156" y1="56110" x2="35156" y2="56110"/>
                        <a14:foregroundMark x1="35938" y1="68828" x2="35938" y2="68828"/>
                        <a14:foregroundMark x1="28281" y1="67082" x2="28281" y2="67082"/>
                        <a14:foregroundMark x1="27813" y1="60349" x2="27813" y2="60349"/>
                        <a14:foregroundMark x1="31406" y1="62843" x2="31406" y2="62843"/>
                        <a14:foregroundMark x1="50313" y1="57855" x2="50313" y2="57855"/>
                        <a14:foregroundMark x1="48438" y1="70823" x2="48438" y2="70823"/>
                        <a14:foregroundMark x1="46406" y1="68329" x2="46406" y2="68329"/>
                        <a14:foregroundMark x1="44844" y1="71322" x2="44844" y2="71322"/>
                        <a14:foregroundMark x1="71563" y1="59601" x2="71563" y2="59601"/>
                        <a14:foregroundMark x1="60313" y1="59601" x2="60313" y2="59601"/>
                        <a14:foregroundMark x1="63438" y1="69576" x2="63438" y2="69576"/>
                        <a14:foregroundMark x1="58750" y1="70823" x2="58750" y2="70823"/>
                        <a14:foregroundMark x1="57969" y1="66584" x2="57969" y2="66584"/>
                        <a14:foregroundMark x1="55625" y1="73317" x2="55625" y2="73317"/>
                        <a14:foregroundMark x1="50156" y1="72569" x2="50156" y2="72569"/>
                      </a14:backgroundRemoval>
                    </a14:imgEffect>
                  </a14:imgLayer>
                </a14:imgProps>
              </a:ext>
              <a:ext uri="{28A0092B-C50C-407E-A947-70E740481C1C}">
                <a14:useLocalDpi xmlns:a14="http://schemas.microsoft.com/office/drawing/2010/main" val="0"/>
              </a:ext>
            </a:extLst>
          </a:blip>
          <a:srcRect/>
          <a:stretch>
            <a:fillRect/>
          </a:stretch>
        </p:blipFill>
        <p:spPr bwMode="auto">
          <a:xfrm>
            <a:off x="6258577" y="3562790"/>
            <a:ext cx="2149611" cy="13468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938403" y="5336918"/>
            <a:ext cx="2789961" cy="523220"/>
          </a:xfrm>
          <a:prstGeom prst="rect">
            <a:avLst/>
          </a:prstGeom>
          <a:noFill/>
        </p:spPr>
        <p:txBody>
          <a:bodyPr wrap="square" rtlCol="0">
            <a:spAutoFit/>
          </a:bodyPr>
          <a:lstStyle/>
          <a:p>
            <a:pPr algn="ctr"/>
            <a:r>
              <a:rPr lang="en-US" sz="2800" dirty="0" smtClean="0">
                <a:latin typeface="Segoe UI" panose="020B0502040204020203" pitchFamily="34" charset="0"/>
                <a:cs typeface="Segoe UI" panose="020B0502040204020203" pitchFamily="34" charset="0"/>
              </a:rPr>
              <a:t>TD Tech Infra</a:t>
            </a:r>
            <a:endParaRPr lang="en-SG" dirty="0"/>
          </a:p>
        </p:txBody>
      </p:sp>
      <p:sp>
        <p:nvSpPr>
          <p:cNvPr id="11" name="Rectangle 10"/>
          <p:cNvSpPr/>
          <p:nvPr/>
        </p:nvSpPr>
        <p:spPr>
          <a:xfrm>
            <a:off x="415636" y="1690689"/>
            <a:ext cx="5113294" cy="43848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28651" y="5336918"/>
            <a:ext cx="4666363" cy="523220"/>
          </a:xfrm>
          <a:prstGeom prst="rect">
            <a:avLst/>
          </a:prstGeom>
          <a:noFill/>
        </p:spPr>
        <p:txBody>
          <a:bodyPr wrap="square" rtlCol="0">
            <a:spAutoFit/>
          </a:bodyPr>
          <a:lstStyle/>
          <a:p>
            <a:pPr algn="ctr"/>
            <a:r>
              <a:rPr lang="en-US" sz="2800" dirty="0" smtClean="0">
                <a:latin typeface="Segoe UI" panose="020B0502040204020203" pitchFamily="34" charset="0"/>
                <a:cs typeface="Segoe UI" panose="020B0502040204020203" pitchFamily="34" charset="0"/>
              </a:rPr>
              <a:t>Wrote a few programs</a:t>
            </a:r>
            <a:endParaRPr lang="en-SG" dirty="0"/>
          </a:p>
        </p:txBody>
      </p:sp>
      <p:pic>
        <p:nvPicPr>
          <p:cNvPr id="3" name="Picture 2"/>
          <p:cNvPicPr>
            <a:picLocks noChangeAspect="1"/>
          </p:cNvPicPr>
          <p:nvPr/>
        </p:nvPicPr>
        <p:blipFill rotWithShape="1">
          <a:blip r:embed="rId5"/>
          <a:srcRect r="28229" b="33972"/>
          <a:stretch/>
        </p:blipFill>
        <p:spPr>
          <a:xfrm>
            <a:off x="494897" y="2284340"/>
            <a:ext cx="4872100" cy="2755493"/>
          </a:xfrm>
          <a:prstGeom prst="rect">
            <a:avLst/>
          </a:prstGeom>
        </p:spPr>
      </p:pic>
    </p:spTree>
    <p:extLst>
      <p:ext uri="{BB962C8B-B14F-4D97-AF65-F5344CB8AC3E}">
        <p14:creationId xmlns:p14="http://schemas.microsoft.com/office/powerpoint/2010/main" val="1337756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1507" b="20699"/>
          <a:stretch/>
        </p:blipFill>
        <p:spPr>
          <a:xfrm>
            <a:off x="1000194" y="1885950"/>
            <a:ext cx="7143612" cy="3086100"/>
          </a:xfrm>
          <a:prstGeom prst="rect">
            <a:avLst/>
          </a:prstGeom>
        </p:spPr>
      </p:pic>
    </p:spTree>
    <p:custDataLst>
      <p:tags r:id="rId1"/>
    </p:custDataLst>
    <p:extLst>
      <p:ext uri="{BB962C8B-B14F-4D97-AF65-F5344CB8AC3E}">
        <p14:creationId xmlns:p14="http://schemas.microsoft.com/office/powerpoint/2010/main" val="3986175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10786" b="4944"/>
          <a:stretch/>
        </p:blipFill>
        <p:spPr>
          <a:xfrm>
            <a:off x="15" y="857257"/>
            <a:ext cx="9143985" cy="5143493"/>
          </a:xfrm>
          <a:prstGeom prst="rect">
            <a:avLst/>
          </a:prstGeom>
        </p:spPr>
      </p:pic>
    </p:spTree>
    <p:custDataLst>
      <p:tags r:id="rId1"/>
    </p:custDataLst>
    <p:extLst>
      <p:ext uri="{BB962C8B-B14F-4D97-AF65-F5344CB8AC3E}">
        <p14:creationId xmlns:p14="http://schemas.microsoft.com/office/powerpoint/2010/main" val="219651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programming?</a:t>
            </a:r>
            <a:endParaRPr lang="en-SG" dirty="0"/>
          </a:p>
        </p:txBody>
      </p:sp>
      <p:sp>
        <p:nvSpPr>
          <p:cNvPr id="3" name="Content Placeholder 2"/>
          <p:cNvSpPr>
            <a:spLocks noGrp="1"/>
          </p:cNvSpPr>
          <p:nvPr>
            <p:ph idx="1"/>
          </p:nvPr>
        </p:nvSpPr>
        <p:spPr/>
        <p:txBody>
          <a:bodyPr>
            <a:normAutofit/>
          </a:bodyPr>
          <a:lstStyle/>
          <a:p>
            <a:r>
              <a:rPr lang="en-SG" dirty="0" smtClean="0"/>
              <a:t>Telling the computer to do things</a:t>
            </a:r>
          </a:p>
          <a:p>
            <a:r>
              <a:rPr lang="en-SG" dirty="0" smtClean="0"/>
              <a:t>The computer is a fast worker but very stupid</a:t>
            </a:r>
          </a:p>
          <a:p>
            <a:pPr lvl="1"/>
            <a:r>
              <a:rPr lang="en-SG" dirty="0" smtClean="0"/>
              <a:t>“Make me a sandwich”</a:t>
            </a:r>
          </a:p>
          <a:p>
            <a:pPr lvl="1"/>
            <a:r>
              <a:rPr lang="en-SG" dirty="0" smtClean="0"/>
              <a:t>How about this?</a:t>
            </a:r>
          </a:p>
          <a:p>
            <a:pPr marL="1028700" lvl="2" indent="-342900">
              <a:buFont typeface="+mj-lt"/>
              <a:buAutoNum type="arabicPeriod"/>
            </a:pPr>
            <a:r>
              <a:rPr lang="en-SG" dirty="0" smtClean="0"/>
              <a:t>Take a slice of bread, put it on the board</a:t>
            </a:r>
          </a:p>
          <a:p>
            <a:pPr marL="1028700" lvl="2" indent="-342900">
              <a:buFont typeface="+mj-lt"/>
              <a:buAutoNum type="arabicPeriod"/>
            </a:pPr>
            <a:r>
              <a:rPr lang="en-SG" dirty="0" smtClean="0"/>
              <a:t>Apply a 1mm layer of butter on the bread</a:t>
            </a:r>
          </a:p>
          <a:p>
            <a:pPr marL="1028700" lvl="2" indent="-342900">
              <a:buFont typeface="+mj-lt"/>
              <a:buAutoNum type="arabicPeriod"/>
            </a:pPr>
            <a:r>
              <a:rPr lang="en-SG" dirty="0" smtClean="0"/>
              <a:t>Take a slice of ham, put it on the bread</a:t>
            </a:r>
          </a:p>
          <a:p>
            <a:pPr lvl="1"/>
            <a:r>
              <a:rPr lang="en-SG" dirty="0" smtClean="0"/>
              <a:t>What actually happens</a:t>
            </a:r>
          </a:p>
          <a:p>
            <a:pPr marL="1028700" lvl="2" indent="-342900">
              <a:buFont typeface="+mj-lt"/>
              <a:buAutoNum type="arabicPeriod"/>
            </a:pPr>
            <a:r>
              <a:rPr lang="en-SG" dirty="0" smtClean="0"/>
              <a:t>Move arm to coordinates (49, 50, 0) with power 1W</a:t>
            </a:r>
          </a:p>
          <a:p>
            <a:pPr marL="1028700" lvl="2" indent="-342900">
              <a:buFont typeface="+mj-lt"/>
              <a:buAutoNum type="arabicPeriod"/>
            </a:pPr>
            <a:r>
              <a:rPr lang="en-SG" dirty="0" smtClean="0"/>
              <a:t>Move arm down to (49, 50, -40) with power 1W</a:t>
            </a:r>
          </a:p>
          <a:p>
            <a:pPr marL="1028700" lvl="2" indent="-342900">
              <a:buFont typeface="+mj-lt"/>
              <a:buAutoNum type="arabicPeriod"/>
            </a:pPr>
            <a:r>
              <a:rPr lang="en-SG" dirty="0" smtClean="0"/>
              <a:t>Tighten fingers with power 2W</a:t>
            </a:r>
          </a:p>
          <a:p>
            <a:pPr marL="0" indent="0">
              <a:buNone/>
            </a:pPr>
            <a:r>
              <a:rPr lang="en-SG" dirty="0" smtClean="0"/>
              <a:t>Automation is difficult!</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7</a:t>
            </a:fld>
            <a:endParaRPr lang="en-SG"/>
          </a:p>
        </p:txBody>
      </p:sp>
      <p:sp>
        <p:nvSpPr>
          <p:cNvPr id="5" name="Text Placeholder 4"/>
          <p:cNvSpPr>
            <a:spLocks noGrp="1"/>
          </p:cNvSpPr>
          <p:nvPr>
            <p:ph type="body" sz="quarter" idx="13"/>
          </p:nvPr>
        </p:nvSpPr>
        <p:spPr/>
        <p:txBody>
          <a:bodyPr/>
          <a:lstStyle/>
          <a:p>
            <a:r>
              <a:rPr lang="en-US" dirty="0" smtClean="0"/>
              <a:t>0. Intro</a:t>
            </a:r>
            <a:endParaRPr lang="en-SG" dirty="0"/>
          </a:p>
        </p:txBody>
      </p:sp>
    </p:spTree>
    <p:extLst>
      <p:ext uri="{BB962C8B-B14F-4D97-AF65-F5344CB8AC3E}">
        <p14:creationId xmlns:p14="http://schemas.microsoft.com/office/powerpoint/2010/main" val="24641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today</a:t>
            </a:r>
            <a:endParaRPr lang="en-S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Scratch</a:t>
            </a:r>
          </a:p>
          <a:p>
            <a:pPr marL="514350" indent="-514350">
              <a:buFont typeface="+mj-lt"/>
              <a:buAutoNum type="arabicPeriod"/>
            </a:pPr>
            <a:r>
              <a:rPr lang="en-US" dirty="0" smtClean="0"/>
              <a:t>Python</a:t>
            </a:r>
            <a:endParaRPr lang="en-SG" dirty="0"/>
          </a:p>
        </p:txBody>
      </p:sp>
      <p:sp>
        <p:nvSpPr>
          <p:cNvPr id="4" name="Slide Number Placeholder 3"/>
          <p:cNvSpPr>
            <a:spLocks noGrp="1"/>
          </p:cNvSpPr>
          <p:nvPr>
            <p:ph type="sldNum" sz="quarter" idx="12"/>
          </p:nvPr>
        </p:nvSpPr>
        <p:spPr/>
        <p:txBody>
          <a:bodyPr/>
          <a:lstStyle/>
          <a:p>
            <a:fld id="{5A45A868-1959-4AFC-8B73-586BE1BEEA10}" type="slidenum">
              <a:rPr lang="en-SG" smtClean="0"/>
              <a:t>8</a:t>
            </a:fld>
            <a:endParaRPr lang="en-SG"/>
          </a:p>
        </p:txBody>
      </p:sp>
      <p:sp>
        <p:nvSpPr>
          <p:cNvPr id="5" name="Text Placeholder 4"/>
          <p:cNvSpPr>
            <a:spLocks noGrp="1"/>
          </p:cNvSpPr>
          <p:nvPr>
            <p:ph type="body" sz="quarter" idx="13"/>
          </p:nvPr>
        </p:nvSpPr>
        <p:spPr/>
        <p:txBody>
          <a:bodyPr/>
          <a:lstStyle/>
          <a:p>
            <a:r>
              <a:rPr lang="en-US" dirty="0" smtClean="0"/>
              <a:t>0. Intro</a:t>
            </a:r>
            <a:endParaRPr lang="en-SG" dirty="0"/>
          </a:p>
        </p:txBody>
      </p:sp>
    </p:spTree>
    <p:extLst>
      <p:ext uri="{BB962C8B-B14F-4D97-AF65-F5344CB8AC3E}">
        <p14:creationId xmlns:p14="http://schemas.microsoft.com/office/powerpoint/2010/main" val="154686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 to Scratch</a:t>
            </a:r>
            <a:endParaRPr lang="en-SG" dirty="0"/>
          </a:p>
        </p:txBody>
      </p:sp>
      <p:sp>
        <p:nvSpPr>
          <p:cNvPr id="5" name="Content Placeholder 4"/>
          <p:cNvSpPr>
            <a:spLocks noGrp="1"/>
          </p:cNvSpPr>
          <p:nvPr>
            <p:ph idx="1"/>
          </p:nvPr>
        </p:nvSpPr>
        <p:spPr/>
        <p:txBody>
          <a:bodyPr/>
          <a:lstStyle/>
          <a:p>
            <a:pPr marL="0" indent="0" algn="ctr">
              <a:buNone/>
            </a:pPr>
            <a:r>
              <a:rPr lang="en-US" dirty="0" smtClean="0">
                <a:hlinkClick r:id="rId3"/>
              </a:rPr>
              <a:t>https</a:t>
            </a:r>
            <a:r>
              <a:rPr lang="en-US" dirty="0">
                <a:hlinkClick r:id="rId3"/>
              </a:rPr>
              <a:t>://scratch.mit.edu</a:t>
            </a:r>
            <a:r>
              <a:rPr lang="en-US" dirty="0" smtClean="0">
                <a:hlinkClick r:id="rId3"/>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5A45A868-1959-4AFC-8B73-586BE1BEEA10}" type="slidenum">
              <a:rPr lang="en-SG" smtClean="0"/>
              <a:t>9</a:t>
            </a:fld>
            <a:endParaRPr lang="en-SG"/>
          </a:p>
        </p:txBody>
      </p:sp>
      <p:sp>
        <p:nvSpPr>
          <p:cNvPr id="6" name="Text Placeholder 5"/>
          <p:cNvSpPr>
            <a:spLocks noGrp="1"/>
          </p:cNvSpPr>
          <p:nvPr>
            <p:ph type="body" sz="quarter" idx="13"/>
          </p:nvPr>
        </p:nvSpPr>
        <p:spPr/>
        <p:txBody>
          <a:bodyPr/>
          <a:lstStyle/>
          <a:p>
            <a:r>
              <a:rPr lang="en-US" dirty="0" smtClean="0"/>
              <a:t>1. Scratch</a:t>
            </a:r>
            <a:endParaRPr lang="en-SG"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5745" r="4476" b="-1"/>
          <a:stretch/>
        </p:blipFill>
        <p:spPr>
          <a:xfrm>
            <a:off x="628649" y="2421731"/>
            <a:ext cx="7886700" cy="4436269"/>
          </a:xfrm>
          <a:prstGeom prst="rect">
            <a:avLst/>
          </a:prstGeom>
        </p:spPr>
      </p:pic>
    </p:spTree>
    <p:extLst>
      <p:ext uri="{BB962C8B-B14F-4D97-AF65-F5344CB8AC3E}">
        <p14:creationId xmlns:p14="http://schemas.microsoft.com/office/powerpoint/2010/main" val="31077620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3.xml><?xml version="1.0" encoding="utf-8"?>
<a:theme xmlns:a="http://schemas.openxmlformats.org/drawingml/2006/main" name="1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4.xml><?xml version="1.0" encoding="utf-8"?>
<a:theme xmlns:a="http://schemas.openxmlformats.org/drawingml/2006/main" name="2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5.xml><?xml version="1.0" encoding="utf-8"?>
<a:theme xmlns:a="http://schemas.openxmlformats.org/drawingml/2006/main" name="3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5192</TotalTime>
  <Words>2275</Words>
  <Application>Microsoft Office PowerPoint</Application>
  <PresentationFormat>On-screen Show (4:3)</PresentationFormat>
  <Paragraphs>369</Paragraphs>
  <Slides>32</Slides>
  <Notes>22</Notes>
  <HiddenSlides>0</HiddenSlides>
  <MMClips>1</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32</vt:i4>
      </vt:variant>
    </vt:vector>
  </HeadingPairs>
  <TitlesOfParts>
    <vt:vector size="47" baseType="lpstr">
      <vt:lpstr>Agency FB</vt:lpstr>
      <vt:lpstr>Arial</vt:lpstr>
      <vt:lpstr>Calibri</vt:lpstr>
      <vt:lpstr>Calibri Light</vt:lpstr>
      <vt:lpstr>Consolas</vt:lpstr>
      <vt:lpstr>Courier New</vt:lpstr>
      <vt:lpstr>Georgia</vt:lpstr>
      <vt:lpstr>Segoe UI</vt:lpstr>
      <vt:lpstr>Segoe UI Semilight</vt:lpstr>
      <vt:lpstr>Times New Roman</vt:lpstr>
      <vt:lpstr>Office Theme</vt:lpstr>
      <vt:lpstr>Celestial</vt:lpstr>
      <vt:lpstr>1_Celestial</vt:lpstr>
      <vt:lpstr>2_Celestial</vt:lpstr>
      <vt:lpstr>3_Celestial</vt:lpstr>
      <vt:lpstr>We start at 12pm!</vt:lpstr>
      <vt:lpstr>Everyone should learn code</vt:lpstr>
      <vt:lpstr>About Me</vt:lpstr>
      <vt:lpstr>About Me</vt:lpstr>
      <vt:lpstr>PowerPoint Presentation</vt:lpstr>
      <vt:lpstr>PowerPoint Presentation</vt:lpstr>
      <vt:lpstr>What is programming?</vt:lpstr>
      <vt:lpstr>What you will learn today</vt:lpstr>
      <vt:lpstr>Intro to Scratch</vt:lpstr>
      <vt:lpstr>Program 1: Make the cat meow</vt:lpstr>
      <vt:lpstr>Program 2: Make the cat move</vt:lpstr>
      <vt:lpstr>Program 3: Pair up!</vt:lpstr>
      <vt:lpstr>Using multiple objects</vt:lpstr>
      <vt:lpstr>Program 5: Basic Pong</vt:lpstr>
      <vt:lpstr>Now for some real code!</vt:lpstr>
      <vt:lpstr>Think you have what it takes?</vt:lpstr>
      <vt:lpstr>Python on your Cloud PC</vt:lpstr>
      <vt:lpstr>Code and Algorithms</vt:lpstr>
      <vt:lpstr>Programming paradigms</vt:lpstr>
      <vt:lpstr>You can start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LEVA</vt:lpstr>
      <vt:lpstr>You can start now</vt:lpstr>
      <vt:lpstr>Where to from here</vt:lpstr>
    </vt:vector>
  </TitlesOfParts>
  <Company>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Lim Chai Hou</dc:creator>
  <cp:lastModifiedBy>Danny Lim Chai Hou</cp:lastModifiedBy>
  <cp:revision>88</cp:revision>
  <dcterms:created xsi:type="dcterms:W3CDTF">2017-04-25T09:51:32Z</dcterms:created>
  <dcterms:modified xsi:type="dcterms:W3CDTF">2017-10-03T03:48:24Z</dcterms:modified>
</cp:coreProperties>
</file>