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notesMasterIdLst>
    <p:notesMasterId r:id="rId20"/>
  </p:notesMasterIdLst>
  <p:sldIdLst>
    <p:sldId id="256" r:id="rId2"/>
    <p:sldId id="258" r:id="rId3"/>
    <p:sldId id="260" r:id="rId4"/>
    <p:sldId id="282" r:id="rId5"/>
    <p:sldId id="272" r:id="rId6"/>
    <p:sldId id="273" r:id="rId7"/>
    <p:sldId id="263" r:id="rId8"/>
    <p:sldId id="274" r:id="rId9"/>
    <p:sldId id="275" r:id="rId10"/>
    <p:sldId id="276" r:id="rId11"/>
    <p:sldId id="283" r:id="rId12"/>
    <p:sldId id="285" r:id="rId13"/>
    <p:sldId id="286" r:id="rId14"/>
    <p:sldId id="287" r:id="rId15"/>
    <p:sldId id="284" r:id="rId16"/>
    <p:sldId id="278"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40" autoAdjust="0"/>
  </p:normalViewPr>
  <p:slideViewPr>
    <p:cSldViewPr snapToGrid="0">
      <p:cViewPr varScale="1">
        <p:scale>
          <a:sx n="96" d="100"/>
          <a:sy n="96" d="100"/>
        </p:scale>
        <p:origin x="101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2937A-8913-4314-8524-9B98F36C9B80}"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E07C7-BBCD-49B0-8C67-32BF909F34F2}" type="slidenum">
              <a:rPr lang="en-US" smtClean="0"/>
              <a:t>‹#›</a:t>
            </a:fld>
            <a:endParaRPr lang="en-US"/>
          </a:p>
        </p:txBody>
      </p:sp>
    </p:spTree>
    <p:extLst>
      <p:ext uri="{BB962C8B-B14F-4D97-AF65-F5344CB8AC3E}">
        <p14:creationId xmlns:p14="http://schemas.microsoft.com/office/powerpoint/2010/main" val="237860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dirty="0" smtClean="0"/>
              <a:t>E1 - Good Morning, Welcome to the first day of the ISMPVMF retreat and an interesting segment – The programming challenge. I am &lt;&gt; and I am &lt;&gt;.</a:t>
            </a:r>
            <a:endParaRPr lang="en-US" dirty="0" smtClean="0"/>
          </a:p>
          <a:p>
            <a:pPr lvl="0"/>
            <a:r>
              <a:rPr lang="en-SG" dirty="0" smtClean="0"/>
              <a:t>E2 – Are you sure you are in the right place – this is not a TD retreat, what is programming doing here? It’s ISPVMF retreat</a:t>
            </a:r>
            <a:endParaRPr lang="en-US" dirty="0" smtClean="0"/>
          </a:p>
          <a:p>
            <a:pPr lvl="0"/>
            <a:r>
              <a:rPr lang="en-SG" dirty="0" smtClean="0"/>
              <a:t>E1 – Yes </a:t>
            </a:r>
            <a:r>
              <a:rPr lang="en-SG" dirty="0" err="1" smtClean="0"/>
              <a:t>yes</a:t>
            </a:r>
            <a:r>
              <a:rPr lang="en-SG" dirty="0" smtClean="0"/>
              <a:t>, I know it’s quite unusual, but this is very much for this fantastic group of ISPVMF.</a:t>
            </a:r>
            <a:endParaRPr lang="en-US" dirty="0" smtClean="0"/>
          </a:p>
          <a:p>
            <a:r>
              <a:rPr lang="en-SG" dirty="0" smtClean="0"/>
              <a:t>You may think today’s session is a lesson on programming. But no, this is about playing a team game and challenging your colleagues to win some exciting prizes – and along the way picking up some useful programming skills. There is no programming skill or prior experience needed, and each one of us can participate. The basics of programming will be weaved into challenges through some fun tools, to expose the logic and analytical thinking process behind it.</a:t>
            </a:r>
            <a:endParaRPr lang="en-US" dirty="0" smtClean="0"/>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a:t>
            </a:fld>
            <a:endParaRPr lang="en-US"/>
          </a:p>
        </p:txBody>
      </p:sp>
    </p:spTree>
    <p:extLst>
      <p:ext uri="{BB962C8B-B14F-4D97-AF65-F5344CB8AC3E}">
        <p14:creationId xmlns:p14="http://schemas.microsoft.com/office/powerpoint/2010/main" val="341832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11</a:t>
            </a:fld>
            <a:endParaRPr lang="en-US"/>
          </a:p>
        </p:txBody>
      </p:sp>
    </p:spTree>
    <p:extLst>
      <p:ext uri="{BB962C8B-B14F-4D97-AF65-F5344CB8AC3E}">
        <p14:creationId xmlns:p14="http://schemas.microsoft.com/office/powerpoint/2010/main" val="2447240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12</a:t>
            </a:fld>
            <a:endParaRPr lang="en-US"/>
          </a:p>
        </p:txBody>
      </p:sp>
    </p:spTree>
    <p:extLst>
      <p:ext uri="{BB962C8B-B14F-4D97-AF65-F5344CB8AC3E}">
        <p14:creationId xmlns:p14="http://schemas.microsoft.com/office/powerpoint/2010/main" val="54392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13</a:t>
            </a:fld>
            <a:endParaRPr lang="en-US"/>
          </a:p>
        </p:txBody>
      </p:sp>
    </p:spTree>
    <p:extLst>
      <p:ext uri="{BB962C8B-B14F-4D97-AF65-F5344CB8AC3E}">
        <p14:creationId xmlns:p14="http://schemas.microsoft.com/office/powerpoint/2010/main" val="365922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15</a:t>
            </a:fld>
            <a:endParaRPr lang="en-US"/>
          </a:p>
        </p:txBody>
      </p:sp>
    </p:spTree>
    <p:extLst>
      <p:ext uri="{BB962C8B-B14F-4D97-AF65-F5344CB8AC3E}">
        <p14:creationId xmlns:p14="http://schemas.microsoft.com/office/powerpoint/2010/main" val="177354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16</a:t>
            </a:fld>
            <a:endParaRPr lang="en-US"/>
          </a:p>
        </p:txBody>
      </p:sp>
    </p:spTree>
    <p:extLst>
      <p:ext uri="{BB962C8B-B14F-4D97-AF65-F5344CB8AC3E}">
        <p14:creationId xmlns:p14="http://schemas.microsoft.com/office/powerpoint/2010/main" val="112823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17</a:t>
            </a:fld>
            <a:endParaRPr lang="en-US"/>
          </a:p>
        </p:txBody>
      </p:sp>
    </p:spTree>
    <p:extLst>
      <p:ext uri="{BB962C8B-B14F-4D97-AF65-F5344CB8AC3E}">
        <p14:creationId xmlns:p14="http://schemas.microsoft.com/office/powerpoint/2010/main" val="3826047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18</a:t>
            </a:fld>
            <a:endParaRPr lang="en-US"/>
          </a:p>
        </p:txBody>
      </p:sp>
    </p:spTree>
    <p:extLst>
      <p:ext uri="{BB962C8B-B14F-4D97-AF65-F5344CB8AC3E}">
        <p14:creationId xmlns:p14="http://schemas.microsoft.com/office/powerpoint/2010/main" val="138409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(Pre-video) Now here’s a short video featuring people from diverse backgrounds like sports, musicians, CEOs, etc. sharing about programming.</a:t>
            </a:r>
          </a:p>
          <a:p>
            <a:endParaRPr lang="en-SG" dirty="0"/>
          </a:p>
          <a:p>
            <a:r>
              <a:rPr lang="en-SG" dirty="0" smtClean="0"/>
              <a:t>(Post-video) This video demonstrates the simple point that everybody can and should learn programming. Today’s session is about giving you a start on this journey.</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2</a:t>
            </a:fld>
            <a:endParaRPr lang="en-US"/>
          </a:p>
        </p:txBody>
      </p:sp>
    </p:spTree>
    <p:extLst>
      <p:ext uri="{BB962C8B-B14F-4D97-AF65-F5344CB8AC3E}">
        <p14:creationId xmlns:p14="http://schemas.microsoft.com/office/powerpoint/2010/main" val="50870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famous Steve Jobs once said:…</a:t>
            </a:r>
          </a:p>
          <a:p>
            <a:endParaRPr lang="en-SG" dirty="0"/>
          </a:p>
          <a:p>
            <a:r>
              <a:rPr lang="en-SG" dirty="0" smtClean="0"/>
              <a:t>The equally famous personality in GIC circles has said….</a:t>
            </a:r>
          </a:p>
          <a:p>
            <a:endParaRPr lang="en-SG" dirty="0"/>
          </a:p>
          <a:p>
            <a:r>
              <a:rPr lang="en-SG" dirty="0" smtClean="0"/>
              <a:t>So let’s look forward to a fun-filled session to gain some handy coding skills which has a potential to blossom into a core skill for you to be Future Ready in the tech-driven business model.</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3</a:t>
            </a:fld>
            <a:endParaRPr lang="en-US"/>
          </a:p>
        </p:txBody>
      </p:sp>
    </p:spTree>
    <p:extLst>
      <p:ext uri="{BB962C8B-B14F-4D97-AF65-F5344CB8AC3E}">
        <p14:creationId xmlns:p14="http://schemas.microsoft.com/office/powerpoint/2010/main" val="418142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Here’s the agenda for today</a:t>
            </a:r>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5</a:t>
            </a:fld>
            <a:endParaRPr lang="en-US"/>
          </a:p>
        </p:txBody>
      </p:sp>
    </p:spTree>
    <p:extLst>
      <p:ext uri="{BB962C8B-B14F-4D97-AF65-F5344CB8AC3E}">
        <p14:creationId xmlns:p14="http://schemas.microsoft.com/office/powerpoint/2010/main" val="334947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6</a:t>
            </a:fld>
            <a:endParaRPr lang="en-US"/>
          </a:p>
        </p:txBody>
      </p:sp>
    </p:spTree>
    <p:extLst>
      <p:ext uri="{BB962C8B-B14F-4D97-AF65-F5344CB8AC3E}">
        <p14:creationId xmlns:p14="http://schemas.microsoft.com/office/powerpoint/2010/main" val="226746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7</a:t>
            </a:fld>
            <a:endParaRPr lang="en-US"/>
          </a:p>
        </p:txBody>
      </p:sp>
    </p:spTree>
    <p:extLst>
      <p:ext uri="{BB962C8B-B14F-4D97-AF65-F5344CB8AC3E}">
        <p14:creationId xmlns:p14="http://schemas.microsoft.com/office/powerpoint/2010/main" val="274674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8</a:t>
            </a:fld>
            <a:endParaRPr lang="en-US"/>
          </a:p>
        </p:txBody>
      </p:sp>
    </p:spTree>
    <p:extLst>
      <p:ext uri="{BB962C8B-B14F-4D97-AF65-F5344CB8AC3E}">
        <p14:creationId xmlns:p14="http://schemas.microsoft.com/office/powerpoint/2010/main" val="384422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9</a:t>
            </a:fld>
            <a:endParaRPr lang="en-US"/>
          </a:p>
        </p:txBody>
      </p:sp>
    </p:spTree>
    <p:extLst>
      <p:ext uri="{BB962C8B-B14F-4D97-AF65-F5344CB8AC3E}">
        <p14:creationId xmlns:p14="http://schemas.microsoft.com/office/powerpoint/2010/main" val="163873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Scratch</a:t>
            </a:r>
            <a:endParaRPr lang="en-US" dirty="0"/>
          </a:p>
          <a:p>
            <a:r>
              <a:rPr lang="en-US" dirty="0"/>
              <a:t>With Scratch, you can program your own interactive stories, games, and animations — and share your creations with others around the world. Scratch was created to help people learn to think creatively, reason systematically and work collaboratively.</a:t>
            </a:r>
          </a:p>
          <a:p>
            <a:r>
              <a:rPr lang="en-US" b="1" u="sng" dirty="0"/>
              <a:t>Python, HTML/JSON</a:t>
            </a:r>
            <a:endParaRPr lang="en-US" dirty="0"/>
          </a:p>
          <a:p>
            <a:r>
              <a:rPr lang="en-US" dirty="0"/>
              <a:t>Hands-on practice to learn how website is built using HTML. And using Python, you can learn how to extract information from website and transform the data from unstructured data (HTML) into structured data (database or spreadsheet).</a:t>
            </a:r>
          </a:p>
          <a:p>
            <a:r>
              <a:rPr lang="en-US" b="1" u="sng" dirty="0" err="1"/>
              <a:t>Chatbot</a:t>
            </a:r>
            <a:endParaRPr lang="en-US" dirty="0"/>
          </a:p>
          <a:p>
            <a:r>
              <a:rPr lang="en-US" dirty="0"/>
              <a:t>Apply web scraping technique involving Python, HTML/JSON to build a conversational UI.</a:t>
            </a:r>
          </a:p>
          <a:p>
            <a:r>
              <a:rPr lang="en-US" dirty="0"/>
              <a:t>Example of conversational UI e.g. live chat customer service</a:t>
            </a:r>
          </a:p>
          <a:p>
            <a:endParaRPr lang="en-US" dirty="0"/>
          </a:p>
        </p:txBody>
      </p:sp>
      <p:sp>
        <p:nvSpPr>
          <p:cNvPr id="4" name="Slide Number Placeholder 3"/>
          <p:cNvSpPr>
            <a:spLocks noGrp="1"/>
          </p:cNvSpPr>
          <p:nvPr>
            <p:ph type="sldNum" sz="quarter" idx="10"/>
          </p:nvPr>
        </p:nvSpPr>
        <p:spPr/>
        <p:txBody>
          <a:bodyPr/>
          <a:lstStyle/>
          <a:p>
            <a:fld id="{147E07C7-BBCD-49B0-8C67-32BF909F34F2}" type="slidenum">
              <a:rPr lang="en-US" smtClean="0"/>
              <a:t>10</a:t>
            </a:fld>
            <a:endParaRPr lang="en-US"/>
          </a:p>
        </p:txBody>
      </p:sp>
    </p:spTree>
    <p:extLst>
      <p:ext uri="{BB962C8B-B14F-4D97-AF65-F5344CB8AC3E}">
        <p14:creationId xmlns:p14="http://schemas.microsoft.com/office/powerpoint/2010/main" val="349980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52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80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488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18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1714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092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3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6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64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96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5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96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17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2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33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63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00035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nKIu9yen5nc"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SG" dirty="0" smtClean="0">
                <a:solidFill>
                  <a:schemeClr val="accent4"/>
                </a:solidFill>
                <a:latin typeface="Berlin Sans FB Demi" panose="020E0802020502020306" pitchFamily="34" charset="0"/>
              </a:rPr>
              <a:t>Let’s Build A </a:t>
            </a:r>
            <a:r>
              <a:rPr lang="en-SG" dirty="0" err="1" smtClean="0">
                <a:solidFill>
                  <a:schemeClr val="accent4"/>
                </a:solidFill>
                <a:latin typeface="Berlin Sans FB Demi" panose="020E0802020502020306" pitchFamily="34" charset="0"/>
              </a:rPr>
              <a:t>ChatBot</a:t>
            </a:r>
            <a:r>
              <a:rPr lang="en-SG" dirty="0" smtClean="0">
                <a:solidFill>
                  <a:schemeClr val="accent4"/>
                </a:solidFill>
                <a:latin typeface="Berlin Sans FB Demi" panose="020E0802020502020306" pitchFamily="34" charset="0"/>
              </a:rPr>
              <a:t/>
            </a:r>
            <a:br>
              <a:rPr lang="en-SG" dirty="0" smtClean="0">
                <a:solidFill>
                  <a:schemeClr val="accent4"/>
                </a:solidFill>
                <a:latin typeface="Berlin Sans FB Demi" panose="020E0802020502020306" pitchFamily="34" charset="0"/>
              </a:rPr>
            </a:br>
            <a:r>
              <a:rPr lang="en-SG" dirty="0" smtClean="0">
                <a:solidFill>
                  <a:schemeClr val="accent4"/>
                </a:solidFill>
                <a:latin typeface="Berlin Sans FB Demi" panose="020E0802020502020306" pitchFamily="34" charset="0"/>
              </a:rPr>
              <a:t>Taming the Python</a:t>
            </a:r>
            <a:endParaRPr lang="en-US" dirty="0">
              <a:solidFill>
                <a:schemeClr val="accent4"/>
              </a:solidFill>
              <a:latin typeface="Berlin Sans FB Demi" panose="020E0802020502020306" pitchFamily="34" charset="0"/>
            </a:endParaRPr>
          </a:p>
        </p:txBody>
      </p:sp>
      <p:sp>
        <p:nvSpPr>
          <p:cNvPr id="3" name="Subtitle 2"/>
          <p:cNvSpPr>
            <a:spLocks noGrp="1"/>
          </p:cNvSpPr>
          <p:nvPr>
            <p:ph type="subTitle" idx="1"/>
          </p:nvPr>
        </p:nvSpPr>
        <p:spPr>
          <a:xfrm>
            <a:off x="1507067" y="4374390"/>
            <a:ext cx="7766936" cy="1096899"/>
          </a:xfrm>
        </p:spPr>
        <p:txBody>
          <a:bodyPr>
            <a:normAutofit/>
          </a:bodyPr>
          <a:lstStyle/>
          <a:p>
            <a:pPr algn="l"/>
            <a:r>
              <a:rPr lang="en-SG" sz="3600" dirty="0">
                <a:solidFill>
                  <a:schemeClr val="tx2"/>
                </a:solidFill>
                <a:latin typeface="Berlin Sans FB" panose="020E0602020502020306" pitchFamily="34" charset="0"/>
              </a:rPr>
              <a:t>ISPVMF </a:t>
            </a:r>
            <a:r>
              <a:rPr lang="en-SG" sz="3600" dirty="0" smtClean="0">
                <a:solidFill>
                  <a:schemeClr val="tx2"/>
                </a:solidFill>
                <a:latin typeface="Berlin Sans FB" panose="020E0602020502020306" pitchFamily="34" charset="0"/>
              </a:rPr>
              <a:t>Global Retreat 2017</a:t>
            </a:r>
            <a:endParaRPr lang="en-US" sz="3600" dirty="0">
              <a:solidFill>
                <a:schemeClr val="tx2"/>
              </a:solidFill>
              <a:latin typeface="Berlin Sans FB" panose="020E0602020502020306"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1838" y="-78259"/>
            <a:ext cx="2482793" cy="2482793"/>
          </a:xfrm>
          <a:prstGeom prst="rect">
            <a:avLst/>
          </a:prstGeom>
        </p:spPr>
      </p:pic>
    </p:spTree>
    <p:extLst>
      <p:ext uri="{BB962C8B-B14F-4D97-AF65-F5344CB8AC3E}">
        <p14:creationId xmlns:p14="http://schemas.microsoft.com/office/powerpoint/2010/main" val="37649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11" y="2804161"/>
            <a:ext cx="8596668" cy="1320800"/>
          </a:xfrm>
        </p:spPr>
        <p:txBody>
          <a:bodyPr>
            <a:normAutofit fontScale="90000"/>
          </a:bodyPr>
          <a:lstStyle/>
          <a:p>
            <a:pPr algn="ctr"/>
            <a:r>
              <a:rPr lang="en-SG" sz="4400" b="1" cap="all" dirty="0" smtClean="0">
                <a:ln w="3175" cmpd="sng">
                  <a:noFill/>
                </a:ln>
                <a:solidFill>
                  <a:schemeClr val="accent4"/>
                </a:solidFill>
                <a:latin typeface="Berlin Sans FB" panose="020E0602020502020306" pitchFamily="34" charset="0"/>
              </a:rPr>
              <a:t>Team Challenge</a:t>
            </a:r>
            <a:br>
              <a:rPr lang="en-SG" sz="4400" b="1" cap="all" dirty="0" smtClean="0">
                <a:ln w="3175" cmpd="sng">
                  <a:noFill/>
                </a:ln>
                <a:solidFill>
                  <a:schemeClr val="accent4"/>
                </a:solidFill>
                <a:latin typeface="Berlin Sans FB" panose="020E0602020502020306" pitchFamily="34" charset="0"/>
              </a:rPr>
            </a:br>
            <a:r>
              <a:rPr lang="en-SG" sz="4400" b="1" cap="all" dirty="0" smtClean="0">
                <a:ln w="3175" cmpd="sng">
                  <a:noFill/>
                </a:ln>
                <a:solidFill>
                  <a:schemeClr val="accent4"/>
                </a:solidFill>
                <a:latin typeface="Berlin Sans FB" panose="020E0602020502020306" pitchFamily="34" charset="0"/>
              </a:rPr>
              <a:t>Taming the Python</a:t>
            </a:r>
            <a:r>
              <a:rPr lang="en-SG" sz="4400" kern="1200" cap="all" dirty="0" smtClean="0">
                <a:ln w="3175" cmpd="sng">
                  <a:noFill/>
                </a:ln>
                <a:solidFill>
                  <a:schemeClr val="tx1"/>
                </a:solidFill>
                <a:latin typeface="+mj-lt"/>
                <a:ea typeface="+mj-ea"/>
                <a:cs typeface="+mj-cs"/>
              </a:rPr>
              <a:t/>
            </a:r>
            <a:br>
              <a:rPr lang="en-SG" sz="4400" kern="1200" cap="all" dirty="0" smtClean="0">
                <a:ln w="3175" cmpd="sng">
                  <a:noFill/>
                </a:ln>
                <a:solidFill>
                  <a:schemeClr val="tx1"/>
                </a:solidFill>
                <a:latin typeface="+mj-lt"/>
                <a:ea typeface="+mj-ea"/>
                <a:cs typeface="+mj-cs"/>
              </a:rPr>
            </a:br>
            <a:r>
              <a:rPr lang="en-SG" dirty="0" smtClean="0"/>
              <a:t> </a:t>
            </a:r>
            <a:r>
              <a:rPr lang="en-SG" dirty="0"/>
              <a:t/>
            </a:r>
            <a:br>
              <a:rPr lang="en-SG" dirty="0"/>
            </a:br>
            <a:endParaRPr lang="en-SG" sz="4400" kern="1200" cap="all" dirty="0">
              <a:ln w="3175" cmpd="sng">
                <a:noFill/>
              </a:ln>
              <a:solidFill>
                <a:schemeClr val="tx1"/>
              </a:solidFill>
              <a:latin typeface="+mj-lt"/>
              <a:ea typeface="+mj-ea"/>
              <a:cs typeface="+mj-cs"/>
            </a:endParaRPr>
          </a:p>
        </p:txBody>
      </p:sp>
      <p:pic>
        <p:nvPicPr>
          <p:cNvPr id="7" name="Picture 6"/>
          <p:cNvPicPr>
            <a:picLocks noChangeAspect="1"/>
          </p:cNvPicPr>
          <p:nvPr/>
        </p:nvPicPr>
        <p:blipFill>
          <a:blip r:embed="rId3"/>
          <a:stretch>
            <a:fillRect/>
          </a:stretch>
        </p:blipFill>
        <p:spPr>
          <a:xfrm>
            <a:off x="3822224" y="4124961"/>
            <a:ext cx="3544842" cy="1181614"/>
          </a:xfrm>
          <a:prstGeom prst="rect">
            <a:avLst/>
          </a:prstGeom>
        </p:spPr>
      </p:pic>
      <p:pic>
        <p:nvPicPr>
          <p:cNvPr id="8" name="Picture 7"/>
          <p:cNvPicPr>
            <a:picLocks noChangeAspect="1"/>
          </p:cNvPicPr>
          <p:nvPr/>
        </p:nvPicPr>
        <p:blipFill>
          <a:blip r:embed="rId4"/>
          <a:stretch>
            <a:fillRect/>
          </a:stretch>
        </p:blipFill>
        <p:spPr>
          <a:xfrm>
            <a:off x="217096" y="205300"/>
            <a:ext cx="2867025" cy="2114550"/>
          </a:xfrm>
          <a:prstGeom prst="rect">
            <a:avLst/>
          </a:prstGeom>
        </p:spPr>
      </p:pic>
    </p:spTree>
    <p:extLst>
      <p:ext uri="{BB962C8B-B14F-4D97-AF65-F5344CB8AC3E}">
        <p14:creationId xmlns:p14="http://schemas.microsoft.com/office/powerpoint/2010/main" val="1517872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solidFill>
                  <a:schemeClr val="accent4"/>
                </a:solidFill>
                <a:latin typeface="Berlin Sans FB Demi" panose="020E0802020502020306" pitchFamily="34" charset="0"/>
              </a:rPr>
              <a:t>Rules of the Game</a:t>
            </a:r>
            <a:endParaRPr lang="en-US" dirty="0"/>
          </a:p>
        </p:txBody>
      </p:sp>
      <p:sp>
        <p:nvSpPr>
          <p:cNvPr id="3" name="Content Placeholder 2"/>
          <p:cNvSpPr>
            <a:spLocks noGrp="1"/>
          </p:cNvSpPr>
          <p:nvPr>
            <p:ph idx="1"/>
          </p:nvPr>
        </p:nvSpPr>
        <p:spPr>
          <a:xfrm>
            <a:off x="677334" y="1509817"/>
            <a:ext cx="8596668" cy="4507202"/>
          </a:xfrm>
        </p:spPr>
        <p:txBody>
          <a:bodyPr>
            <a:normAutofit fontScale="92500" lnSpcReduction="20000"/>
          </a:bodyPr>
          <a:lstStyle/>
          <a:p>
            <a:r>
              <a:rPr lang="en-SG" dirty="0" smtClean="0">
                <a:latin typeface="Berlin Sans FB" panose="020E0602020502020306" pitchFamily="34" charset="0"/>
              </a:rPr>
              <a:t>Earn as many gold coins as possible by completing the challenges</a:t>
            </a:r>
          </a:p>
          <a:p>
            <a:endParaRPr lang="en-SG" dirty="0">
              <a:latin typeface="Berlin Sans FB" panose="020E0602020502020306" pitchFamily="34" charset="0"/>
            </a:endParaRPr>
          </a:p>
          <a:p>
            <a:r>
              <a:rPr lang="en-SG" dirty="0" smtClean="0">
                <a:latin typeface="Berlin Sans FB" panose="020E0602020502020306" pitchFamily="34" charset="0"/>
              </a:rPr>
              <a:t>Challenges are to be completed in sequence. </a:t>
            </a:r>
          </a:p>
          <a:p>
            <a:endParaRPr lang="en-SG" dirty="0"/>
          </a:p>
          <a:p>
            <a:pPr marL="0" indent="0">
              <a:buNone/>
            </a:pPr>
            <a:endParaRPr lang="en-SG" dirty="0"/>
          </a:p>
          <a:p>
            <a:endParaRPr lang="en-SG" dirty="0" smtClean="0"/>
          </a:p>
          <a:p>
            <a:endParaRPr lang="en-SG" dirty="0"/>
          </a:p>
          <a:p>
            <a:endParaRPr lang="en-SG" dirty="0" smtClean="0"/>
          </a:p>
          <a:p>
            <a:endParaRPr lang="en-SG" dirty="0"/>
          </a:p>
          <a:p>
            <a:endParaRPr lang="en-SG" dirty="0" smtClean="0"/>
          </a:p>
          <a:p>
            <a:pPr marL="0" indent="0">
              <a:buNone/>
            </a:pPr>
            <a:endParaRPr lang="en-SG" dirty="0" smtClean="0"/>
          </a:p>
          <a:p>
            <a:pPr marL="457200" lvl="1" indent="0">
              <a:buNone/>
            </a:pPr>
            <a:r>
              <a:rPr lang="en-SG" dirty="0"/>
              <a:t>	</a:t>
            </a:r>
            <a:r>
              <a:rPr lang="en-SG" dirty="0" smtClean="0"/>
              <a:t>          </a:t>
            </a:r>
          </a:p>
          <a:p>
            <a:pPr marL="457200" lvl="1" indent="0">
              <a:buNone/>
            </a:pPr>
            <a:r>
              <a:rPr lang="en-SG" dirty="0" smtClean="0"/>
              <a:t>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2565432"/>
              </p:ext>
            </p:extLst>
          </p:nvPr>
        </p:nvGraphicFramePr>
        <p:xfrm>
          <a:off x="1611880" y="3125535"/>
          <a:ext cx="5831840" cy="2194560"/>
        </p:xfrm>
        <a:graphic>
          <a:graphicData uri="http://schemas.openxmlformats.org/drawingml/2006/table">
            <a:tbl>
              <a:tblPr firstRow="1" bandRow="1">
                <a:tableStyleId>{5C22544A-7EE6-4342-B048-85BDC9FD1C3A}</a:tableStyleId>
              </a:tblPr>
              <a:tblGrid>
                <a:gridCol w="2915920"/>
                <a:gridCol w="2915920"/>
              </a:tblGrid>
              <a:tr h="296334">
                <a:tc>
                  <a:txBody>
                    <a:bodyPr/>
                    <a:lstStyle/>
                    <a:p>
                      <a:endParaRPr lang="en-US" dirty="0">
                        <a:latin typeface="Bell MT" panose="02020503060305020303" pitchFamily="18" charset="0"/>
                      </a:endParaRPr>
                    </a:p>
                  </a:txBody>
                  <a:tcPr/>
                </a:tc>
                <a:tc>
                  <a:txBody>
                    <a:bodyPr/>
                    <a:lstStyle/>
                    <a:p>
                      <a:r>
                        <a:rPr lang="en-SG" dirty="0" smtClean="0">
                          <a:latin typeface="Bell MT" panose="02020503060305020303" pitchFamily="18" charset="0"/>
                        </a:rPr>
                        <a:t>Gold</a:t>
                      </a:r>
                      <a:r>
                        <a:rPr lang="en-SG" baseline="0" dirty="0" smtClean="0">
                          <a:latin typeface="Bell MT" panose="02020503060305020303" pitchFamily="18" charset="0"/>
                        </a:rPr>
                        <a:t> Coins</a:t>
                      </a:r>
                      <a:endParaRPr lang="en-US" dirty="0">
                        <a:latin typeface="Bell MT" panose="02020503060305020303" pitchFamily="18" charset="0"/>
                      </a:endParaRPr>
                    </a:p>
                  </a:txBody>
                  <a:tcPr/>
                </a:tc>
              </a:tr>
              <a:tr h="341771">
                <a:tc>
                  <a:txBody>
                    <a:bodyPr/>
                    <a:lstStyle/>
                    <a:p>
                      <a:r>
                        <a:rPr lang="en-SG" dirty="0" smtClean="0">
                          <a:latin typeface="Bell MT" panose="02020503060305020303" pitchFamily="18" charset="0"/>
                        </a:rPr>
                        <a:t>Challenge 1</a:t>
                      </a:r>
                      <a:endParaRPr lang="en-US" dirty="0">
                        <a:latin typeface="Bell MT" panose="02020503060305020303" pitchFamily="18" charset="0"/>
                      </a:endParaRPr>
                    </a:p>
                  </a:txBody>
                  <a:tcPr/>
                </a:tc>
                <a:tc>
                  <a:txBody>
                    <a:bodyPr/>
                    <a:lstStyle/>
                    <a:p>
                      <a:endParaRPr lang="en-US" dirty="0">
                        <a:latin typeface="Bell MT" panose="02020503060305020303" pitchFamily="18" charset="0"/>
                      </a:endParaRPr>
                    </a:p>
                  </a:txBody>
                  <a:tcPr/>
                </a:tc>
              </a:tr>
              <a:tr h="341771">
                <a:tc>
                  <a:txBody>
                    <a:bodyPr/>
                    <a:lstStyle/>
                    <a:p>
                      <a:r>
                        <a:rPr lang="en-SG" dirty="0" smtClean="0">
                          <a:latin typeface="Bell MT" panose="02020503060305020303" pitchFamily="18" charset="0"/>
                        </a:rPr>
                        <a:t>Challenge 2</a:t>
                      </a:r>
                    </a:p>
                  </a:txBody>
                  <a:tcPr/>
                </a:tc>
                <a:tc>
                  <a:txBody>
                    <a:bodyPr/>
                    <a:lstStyle/>
                    <a:p>
                      <a:endParaRPr lang="en-US" dirty="0">
                        <a:latin typeface="Bell MT" panose="02020503060305020303" pitchFamily="18" charset="0"/>
                      </a:endParaRPr>
                    </a:p>
                  </a:txBody>
                  <a:tcPr/>
                </a:tc>
              </a:tr>
              <a:tr h="341771">
                <a:tc>
                  <a:txBody>
                    <a:bodyPr/>
                    <a:lstStyle/>
                    <a:p>
                      <a:r>
                        <a:rPr lang="en-SG" dirty="0" smtClean="0">
                          <a:latin typeface="Bell MT" panose="02020503060305020303" pitchFamily="18" charset="0"/>
                        </a:rPr>
                        <a:t>Challenge 3</a:t>
                      </a:r>
                      <a:endParaRPr lang="en-US" dirty="0">
                        <a:latin typeface="Bell MT" panose="02020503060305020303" pitchFamily="18" charset="0"/>
                      </a:endParaRPr>
                    </a:p>
                  </a:txBody>
                  <a:tcPr/>
                </a:tc>
                <a:tc>
                  <a:txBody>
                    <a:bodyPr/>
                    <a:lstStyle/>
                    <a:p>
                      <a:endParaRPr lang="en-US" dirty="0">
                        <a:latin typeface="Bell MT" panose="02020503060305020303" pitchFamily="18" charset="0"/>
                      </a:endParaRPr>
                    </a:p>
                  </a:txBody>
                  <a:tcPr/>
                </a:tc>
              </a:tr>
              <a:tr h="341771">
                <a:tc>
                  <a:txBody>
                    <a:bodyPr/>
                    <a:lstStyle/>
                    <a:p>
                      <a:r>
                        <a:rPr lang="en-SG" dirty="0" smtClean="0">
                          <a:latin typeface="Bell MT" panose="02020503060305020303" pitchFamily="18" charset="0"/>
                        </a:rPr>
                        <a:t>Bonus</a:t>
                      </a:r>
                      <a:r>
                        <a:rPr lang="en-SG" baseline="0" dirty="0" smtClean="0">
                          <a:latin typeface="Bell MT" panose="02020503060305020303" pitchFamily="18" charset="0"/>
                        </a:rPr>
                        <a:t> Challenge</a:t>
                      </a:r>
                      <a:endParaRPr lang="en-US" dirty="0">
                        <a:latin typeface="Bell MT" panose="02020503060305020303" pitchFamily="18" charset="0"/>
                      </a:endParaRPr>
                    </a:p>
                  </a:txBody>
                  <a:tcPr/>
                </a:tc>
                <a:tc>
                  <a:txBody>
                    <a:bodyPr/>
                    <a:lstStyle/>
                    <a:p>
                      <a:endParaRPr lang="en-US" dirty="0">
                        <a:latin typeface="Bell MT" panose="02020503060305020303" pitchFamily="18" charset="0"/>
                      </a:endParaRPr>
                    </a:p>
                  </a:txBody>
                  <a:tcPr/>
                </a:tc>
              </a:tr>
              <a:tr h="341771">
                <a:tc>
                  <a:txBody>
                    <a:bodyPr/>
                    <a:lstStyle/>
                    <a:p>
                      <a:r>
                        <a:rPr lang="en-SG" dirty="0" smtClean="0">
                          <a:latin typeface="Bell MT" panose="02020503060305020303" pitchFamily="18" charset="0"/>
                        </a:rPr>
                        <a:t>Challenges 5 and onwards</a:t>
                      </a:r>
                      <a:endParaRPr lang="en-US" dirty="0">
                        <a:latin typeface="Bell MT" panose="02020503060305020303" pitchFamily="18" charset="0"/>
                      </a:endParaRPr>
                    </a:p>
                  </a:txBody>
                  <a:tcPr/>
                </a:tc>
                <a:tc>
                  <a:txBody>
                    <a:bodyPr/>
                    <a:lstStyle/>
                    <a:p>
                      <a:endParaRPr lang="en-US" dirty="0">
                        <a:latin typeface="Bell MT" panose="02020503060305020303" pitchFamily="18" charset="0"/>
                      </a:endParaRPr>
                    </a:p>
                  </a:txBody>
                  <a:tcPr/>
                </a:tc>
              </a:tr>
            </a:tbl>
          </a:graphicData>
        </a:graphic>
      </p:graphicFrame>
      <p:pic>
        <p:nvPicPr>
          <p:cNvPr id="7" name="Picture 6"/>
          <p:cNvPicPr>
            <a:picLocks noChangeAspect="1"/>
          </p:cNvPicPr>
          <p:nvPr/>
        </p:nvPicPr>
        <p:blipFill>
          <a:blip r:embed="rId3"/>
          <a:stretch>
            <a:fillRect/>
          </a:stretch>
        </p:blipFill>
        <p:spPr>
          <a:xfrm>
            <a:off x="4760953" y="3499195"/>
            <a:ext cx="298728" cy="298728"/>
          </a:xfrm>
          <a:prstGeom prst="rect">
            <a:avLst/>
          </a:prstGeom>
        </p:spPr>
      </p:pic>
      <p:pic>
        <p:nvPicPr>
          <p:cNvPr id="8" name="Picture 7"/>
          <p:cNvPicPr>
            <a:picLocks noChangeAspect="1"/>
          </p:cNvPicPr>
          <p:nvPr/>
        </p:nvPicPr>
        <p:blipFill>
          <a:blip r:embed="rId3"/>
          <a:stretch>
            <a:fillRect/>
          </a:stretch>
        </p:blipFill>
        <p:spPr>
          <a:xfrm>
            <a:off x="5187673" y="3499195"/>
            <a:ext cx="298728" cy="298728"/>
          </a:xfrm>
          <a:prstGeom prst="rect">
            <a:avLst/>
          </a:prstGeom>
        </p:spPr>
      </p:pic>
      <p:pic>
        <p:nvPicPr>
          <p:cNvPr id="9" name="Picture 8"/>
          <p:cNvPicPr>
            <a:picLocks noChangeAspect="1"/>
          </p:cNvPicPr>
          <p:nvPr/>
        </p:nvPicPr>
        <p:blipFill>
          <a:blip r:embed="rId3"/>
          <a:stretch>
            <a:fillRect/>
          </a:stretch>
        </p:blipFill>
        <p:spPr>
          <a:xfrm>
            <a:off x="5218153" y="3888422"/>
            <a:ext cx="298728" cy="298728"/>
          </a:xfrm>
          <a:prstGeom prst="rect">
            <a:avLst/>
          </a:prstGeom>
        </p:spPr>
      </p:pic>
      <p:pic>
        <p:nvPicPr>
          <p:cNvPr id="10" name="Picture 9"/>
          <p:cNvPicPr>
            <a:picLocks noChangeAspect="1"/>
          </p:cNvPicPr>
          <p:nvPr/>
        </p:nvPicPr>
        <p:blipFill>
          <a:blip r:embed="rId3"/>
          <a:stretch>
            <a:fillRect/>
          </a:stretch>
        </p:blipFill>
        <p:spPr>
          <a:xfrm>
            <a:off x="4760953" y="3891124"/>
            <a:ext cx="298728" cy="298728"/>
          </a:xfrm>
          <a:prstGeom prst="rect">
            <a:avLst/>
          </a:prstGeom>
        </p:spPr>
      </p:pic>
      <p:pic>
        <p:nvPicPr>
          <p:cNvPr id="11" name="Picture 10"/>
          <p:cNvPicPr>
            <a:picLocks noChangeAspect="1"/>
          </p:cNvPicPr>
          <p:nvPr/>
        </p:nvPicPr>
        <p:blipFill>
          <a:blip r:embed="rId3"/>
          <a:stretch>
            <a:fillRect/>
          </a:stretch>
        </p:blipFill>
        <p:spPr>
          <a:xfrm>
            <a:off x="5647908" y="3888422"/>
            <a:ext cx="298728" cy="298728"/>
          </a:xfrm>
          <a:prstGeom prst="rect">
            <a:avLst/>
          </a:prstGeom>
        </p:spPr>
      </p:pic>
      <p:pic>
        <p:nvPicPr>
          <p:cNvPr id="12" name="Picture 11"/>
          <p:cNvPicPr>
            <a:picLocks noChangeAspect="1"/>
          </p:cNvPicPr>
          <p:nvPr/>
        </p:nvPicPr>
        <p:blipFill>
          <a:blip r:embed="rId3"/>
          <a:stretch>
            <a:fillRect/>
          </a:stretch>
        </p:blipFill>
        <p:spPr>
          <a:xfrm>
            <a:off x="4760953" y="4276279"/>
            <a:ext cx="298728" cy="298728"/>
          </a:xfrm>
          <a:prstGeom prst="rect">
            <a:avLst/>
          </a:prstGeom>
        </p:spPr>
      </p:pic>
      <p:pic>
        <p:nvPicPr>
          <p:cNvPr id="13" name="Picture 12"/>
          <p:cNvPicPr>
            <a:picLocks noChangeAspect="1"/>
          </p:cNvPicPr>
          <p:nvPr/>
        </p:nvPicPr>
        <p:blipFill>
          <a:blip r:embed="rId3"/>
          <a:stretch>
            <a:fillRect/>
          </a:stretch>
        </p:blipFill>
        <p:spPr>
          <a:xfrm>
            <a:off x="6052744" y="4244718"/>
            <a:ext cx="298728" cy="298728"/>
          </a:xfrm>
          <a:prstGeom prst="rect">
            <a:avLst/>
          </a:prstGeom>
        </p:spPr>
      </p:pic>
      <p:pic>
        <p:nvPicPr>
          <p:cNvPr id="14" name="Picture 13"/>
          <p:cNvPicPr>
            <a:picLocks noChangeAspect="1"/>
          </p:cNvPicPr>
          <p:nvPr/>
        </p:nvPicPr>
        <p:blipFill>
          <a:blip r:embed="rId3"/>
          <a:stretch>
            <a:fillRect/>
          </a:stretch>
        </p:blipFill>
        <p:spPr>
          <a:xfrm>
            <a:off x="5658595" y="4244718"/>
            <a:ext cx="298728" cy="298728"/>
          </a:xfrm>
          <a:prstGeom prst="rect">
            <a:avLst/>
          </a:prstGeom>
        </p:spPr>
      </p:pic>
      <p:pic>
        <p:nvPicPr>
          <p:cNvPr id="15" name="Picture 14"/>
          <p:cNvPicPr>
            <a:picLocks noChangeAspect="1"/>
          </p:cNvPicPr>
          <p:nvPr/>
        </p:nvPicPr>
        <p:blipFill>
          <a:blip r:embed="rId3"/>
          <a:stretch>
            <a:fillRect/>
          </a:stretch>
        </p:blipFill>
        <p:spPr>
          <a:xfrm>
            <a:off x="5210503" y="4266386"/>
            <a:ext cx="298728" cy="298728"/>
          </a:xfrm>
          <a:prstGeom prst="rect">
            <a:avLst/>
          </a:prstGeom>
        </p:spPr>
      </p:pic>
      <p:pic>
        <p:nvPicPr>
          <p:cNvPr id="16" name="Picture 15"/>
          <p:cNvPicPr>
            <a:picLocks noChangeAspect="1"/>
          </p:cNvPicPr>
          <p:nvPr/>
        </p:nvPicPr>
        <p:blipFill>
          <a:blip r:embed="rId3"/>
          <a:stretch>
            <a:fillRect/>
          </a:stretch>
        </p:blipFill>
        <p:spPr>
          <a:xfrm>
            <a:off x="5187673" y="4974789"/>
            <a:ext cx="298728" cy="298728"/>
          </a:xfrm>
          <a:prstGeom prst="rect">
            <a:avLst/>
          </a:prstGeom>
        </p:spPr>
      </p:pic>
      <p:pic>
        <p:nvPicPr>
          <p:cNvPr id="17" name="Picture 16"/>
          <p:cNvPicPr>
            <a:picLocks noChangeAspect="1"/>
          </p:cNvPicPr>
          <p:nvPr/>
        </p:nvPicPr>
        <p:blipFill>
          <a:blip r:embed="rId3"/>
          <a:stretch>
            <a:fillRect/>
          </a:stretch>
        </p:blipFill>
        <p:spPr>
          <a:xfrm>
            <a:off x="4757392" y="4996339"/>
            <a:ext cx="298728" cy="298728"/>
          </a:xfrm>
          <a:prstGeom prst="rect">
            <a:avLst/>
          </a:prstGeom>
        </p:spPr>
      </p:pic>
      <p:pic>
        <p:nvPicPr>
          <p:cNvPr id="18" name="Picture 17"/>
          <p:cNvPicPr>
            <a:picLocks noChangeAspect="1"/>
          </p:cNvPicPr>
          <p:nvPr/>
        </p:nvPicPr>
        <p:blipFill>
          <a:blip r:embed="rId4"/>
          <a:stretch>
            <a:fillRect/>
          </a:stretch>
        </p:blipFill>
        <p:spPr>
          <a:xfrm flipH="1">
            <a:off x="4757392" y="4661434"/>
            <a:ext cx="385142" cy="224976"/>
          </a:xfrm>
          <a:prstGeom prst="rect">
            <a:avLst/>
          </a:prstGeom>
        </p:spPr>
      </p:pic>
      <p:pic>
        <p:nvPicPr>
          <p:cNvPr id="19" name="Picture 18"/>
          <p:cNvPicPr>
            <a:picLocks noChangeAspect="1"/>
          </p:cNvPicPr>
          <p:nvPr/>
        </p:nvPicPr>
        <p:blipFill>
          <a:blip r:embed="rId4"/>
          <a:stretch>
            <a:fillRect/>
          </a:stretch>
        </p:blipFill>
        <p:spPr>
          <a:xfrm flipH="1">
            <a:off x="2631427" y="5562174"/>
            <a:ext cx="385142" cy="224976"/>
          </a:xfrm>
          <a:prstGeom prst="rect">
            <a:avLst/>
          </a:prstGeom>
        </p:spPr>
      </p:pic>
      <p:pic>
        <p:nvPicPr>
          <p:cNvPr id="20" name="Picture 19"/>
          <p:cNvPicPr>
            <a:picLocks noChangeAspect="1"/>
          </p:cNvPicPr>
          <p:nvPr/>
        </p:nvPicPr>
        <p:blipFill>
          <a:blip r:embed="rId3"/>
          <a:stretch>
            <a:fillRect/>
          </a:stretch>
        </p:blipFill>
        <p:spPr>
          <a:xfrm>
            <a:off x="3552226" y="5519193"/>
            <a:ext cx="298728" cy="298728"/>
          </a:xfrm>
          <a:prstGeom prst="rect">
            <a:avLst/>
          </a:prstGeom>
        </p:spPr>
      </p:pic>
      <p:pic>
        <p:nvPicPr>
          <p:cNvPr id="21" name="Picture 20"/>
          <p:cNvPicPr>
            <a:picLocks noChangeAspect="1"/>
          </p:cNvPicPr>
          <p:nvPr/>
        </p:nvPicPr>
        <p:blipFill>
          <a:blip r:embed="rId3"/>
          <a:stretch>
            <a:fillRect/>
          </a:stretch>
        </p:blipFill>
        <p:spPr>
          <a:xfrm>
            <a:off x="4772585" y="5519193"/>
            <a:ext cx="298728" cy="298728"/>
          </a:xfrm>
          <a:prstGeom prst="rect">
            <a:avLst/>
          </a:prstGeom>
        </p:spPr>
      </p:pic>
      <p:pic>
        <p:nvPicPr>
          <p:cNvPr id="22" name="Picture 21"/>
          <p:cNvPicPr>
            <a:picLocks noChangeAspect="1"/>
          </p:cNvPicPr>
          <p:nvPr/>
        </p:nvPicPr>
        <p:blipFill>
          <a:blip r:embed="rId3"/>
          <a:stretch>
            <a:fillRect/>
          </a:stretch>
        </p:blipFill>
        <p:spPr>
          <a:xfrm>
            <a:off x="4378436" y="5519193"/>
            <a:ext cx="298728" cy="298728"/>
          </a:xfrm>
          <a:prstGeom prst="rect">
            <a:avLst/>
          </a:prstGeom>
        </p:spPr>
      </p:pic>
      <p:pic>
        <p:nvPicPr>
          <p:cNvPr id="23" name="Picture 22"/>
          <p:cNvPicPr>
            <a:picLocks noChangeAspect="1"/>
          </p:cNvPicPr>
          <p:nvPr/>
        </p:nvPicPr>
        <p:blipFill>
          <a:blip r:embed="rId3"/>
          <a:stretch>
            <a:fillRect/>
          </a:stretch>
        </p:blipFill>
        <p:spPr>
          <a:xfrm>
            <a:off x="3956844" y="5519461"/>
            <a:ext cx="298728" cy="298728"/>
          </a:xfrm>
          <a:prstGeom prst="rect">
            <a:avLst/>
          </a:prstGeom>
        </p:spPr>
      </p:pic>
      <p:pic>
        <p:nvPicPr>
          <p:cNvPr id="24" name="Picture 23"/>
          <p:cNvPicPr>
            <a:picLocks noChangeAspect="1"/>
          </p:cNvPicPr>
          <p:nvPr/>
        </p:nvPicPr>
        <p:blipFill>
          <a:blip r:embed="rId3"/>
          <a:stretch>
            <a:fillRect/>
          </a:stretch>
        </p:blipFill>
        <p:spPr>
          <a:xfrm>
            <a:off x="5187673" y="5519670"/>
            <a:ext cx="298728" cy="298728"/>
          </a:xfrm>
          <a:prstGeom prst="rect">
            <a:avLst/>
          </a:prstGeom>
        </p:spPr>
      </p:pic>
    </p:spTree>
    <p:extLst>
      <p:ext uri="{BB962C8B-B14F-4D97-AF65-F5344CB8AC3E}">
        <p14:creationId xmlns:p14="http://schemas.microsoft.com/office/powerpoint/2010/main" val="370406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solidFill>
                  <a:schemeClr val="accent4"/>
                </a:solidFill>
                <a:latin typeface="Berlin Sans FB Demi" panose="020E0802020502020306" pitchFamily="34" charset="0"/>
              </a:rPr>
              <a:t>Rules of the Game</a:t>
            </a:r>
            <a:endParaRPr lang="en-US" dirty="0"/>
          </a:p>
        </p:txBody>
      </p:sp>
      <p:sp>
        <p:nvSpPr>
          <p:cNvPr id="3" name="Content Placeholder 2"/>
          <p:cNvSpPr>
            <a:spLocks noGrp="1"/>
          </p:cNvSpPr>
          <p:nvPr>
            <p:ph idx="1"/>
          </p:nvPr>
        </p:nvSpPr>
        <p:spPr>
          <a:xfrm>
            <a:off x="677334" y="1509817"/>
            <a:ext cx="8596668" cy="4507202"/>
          </a:xfrm>
        </p:spPr>
        <p:txBody>
          <a:bodyPr>
            <a:normAutofit fontScale="47500" lnSpcReduction="20000"/>
          </a:bodyPr>
          <a:lstStyle/>
          <a:p>
            <a:r>
              <a:rPr lang="en-SG" sz="3400" dirty="0" smtClean="0">
                <a:latin typeface="Berlin Sans FB" panose="020E0602020502020306" pitchFamily="34" charset="0"/>
              </a:rPr>
              <a:t>If you are stuck, </a:t>
            </a:r>
          </a:p>
          <a:p>
            <a:pPr marL="971550" lvl="1" indent="-514350">
              <a:buFont typeface="+mj-lt"/>
              <a:buAutoNum type="arabicPeriod"/>
            </a:pPr>
            <a:r>
              <a:rPr lang="en-SG" sz="3400" dirty="0" smtClean="0">
                <a:latin typeface="Berlin Sans FB" panose="020E0602020502020306" pitchFamily="34" charset="0"/>
              </a:rPr>
              <a:t>Refer to training materials – Free</a:t>
            </a:r>
          </a:p>
          <a:p>
            <a:pPr marL="971550" lvl="1" indent="-514350">
              <a:buFont typeface="+mj-lt"/>
              <a:buAutoNum type="arabicPeriod"/>
            </a:pPr>
            <a:r>
              <a:rPr lang="en-SG" sz="3400" dirty="0">
                <a:latin typeface="Berlin Sans FB" panose="020E0602020502020306" pitchFamily="34" charset="0"/>
              </a:rPr>
              <a:t> Seek help from another sub-team - 1</a:t>
            </a:r>
            <a:endParaRPr lang="en-SG" sz="3400" dirty="0" smtClean="0">
              <a:latin typeface="Berlin Sans FB" panose="020E0602020502020306" pitchFamily="34" charset="0"/>
            </a:endParaRPr>
          </a:p>
          <a:p>
            <a:pPr marL="971550" lvl="1" indent="-514350">
              <a:buFont typeface="+mj-lt"/>
              <a:buAutoNum type="arabicPeriod"/>
            </a:pPr>
            <a:r>
              <a:rPr lang="en-SG" sz="3400" dirty="0">
                <a:latin typeface="Berlin Sans FB" panose="020E0602020502020306" pitchFamily="34" charset="0"/>
              </a:rPr>
              <a:t>Ask the facilitators for help – </a:t>
            </a:r>
            <a:r>
              <a:rPr lang="en-SG" sz="3400" dirty="0" smtClean="0">
                <a:latin typeface="Berlin Sans FB" panose="020E0602020502020306" pitchFamily="34" charset="0"/>
              </a:rPr>
              <a:t>2</a:t>
            </a:r>
            <a:endParaRPr lang="en-SG" sz="3400" dirty="0" smtClean="0">
              <a:latin typeface="Berlin Sans FB" panose="020E0602020502020306" pitchFamily="34" charset="0"/>
            </a:endParaRPr>
          </a:p>
          <a:p>
            <a:pPr marL="457200" lvl="1" indent="0">
              <a:buNone/>
            </a:pPr>
            <a:endParaRPr lang="en-SG" sz="3400" dirty="0">
              <a:latin typeface="Berlin Sans FB" panose="020E0602020502020306" pitchFamily="34" charset="0"/>
            </a:endParaRPr>
          </a:p>
          <a:p>
            <a:pPr marL="57150" indent="0">
              <a:buNone/>
            </a:pPr>
            <a:endParaRPr lang="en-SG" sz="4000" dirty="0" smtClean="0">
              <a:latin typeface="Berlin Sans FB" panose="020E0602020502020306" pitchFamily="34" charset="0"/>
            </a:endParaRPr>
          </a:p>
          <a:p>
            <a:pPr marL="0" indent="0">
              <a:buNone/>
            </a:pPr>
            <a:endParaRPr lang="en-SG" dirty="0"/>
          </a:p>
          <a:p>
            <a:pPr marL="0" indent="0">
              <a:buNone/>
            </a:pPr>
            <a:endParaRPr lang="en-SG" dirty="0"/>
          </a:p>
          <a:p>
            <a:endParaRPr lang="en-SG" dirty="0" smtClean="0"/>
          </a:p>
          <a:p>
            <a:endParaRPr lang="en-SG" dirty="0"/>
          </a:p>
          <a:p>
            <a:endParaRPr lang="en-SG" dirty="0" smtClean="0"/>
          </a:p>
          <a:p>
            <a:endParaRPr lang="en-SG" dirty="0"/>
          </a:p>
          <a:p>
            <a:endParaRPr lang="en-SG" dirty="0" smtClean="0"/>
          </a:p>
          <a:p>
            <a:pPr marL="0" indent="0">
              <a:buNone/>
            </a:pPr>
            <a:endParaRPr lang="en-SG" dirty="0" smtClean="0"/>
          </a:p>
          <a:p>
            <a:pPr marL="457200" lvl="1" indent="0">
              <a:buNone/>
            </a:pPr>
            <a:r>
              <a:rPr lang="en-SG" dirty="0"/>
              <a:t>	</a:t>
            </a:r>
            <a:r>
              <a:rPr lang="en-SG" dirty="0" smtClean="0"/>
              <a:t>          </a:t>
            </a:r>
          </a:p>
          <a:p>
            <a:pPr marL="457200" lvl="1" indent="0">
              <a:buNone/>
            </a:pPr>
            <a:r>
              <a:rPr lang="en-SG" dirty="0" smtClean="0"/>
              <a:t>                                    </a:t>
            </a:r>
          </a:p>
          <a:p>
            <a:pPr marL="0" indent="0">
              <a:buNone/>
            </a:pPr>
            <a:endParaRPr lang="en-US" dirty="0"/>
          </a:p>
        </p:txBody>
      </p:sp>
      <p:pic>
        <p:nvPicPr>
          <p:cNvPr id="25" name="Picture 24"/>
          <p:cNvPicPr>
            <a:picLocks noChangeAspect="1"/>
          </p:cNvPicPr>
          <p:nvPr/>
        </p:nvPicPr>
        <p:blipFill>
          <a:blip r:embed="rId3"/>
          <a:stretch>
            <a:fillRect/>
          </a:stretch>
        </p:blipFill>
        <p:spPr>
          <a:xfrm>
            <a:off x="4960044" y="2119597"/>
            <a:ext cx="298728" cy="298728"/>
          </a:xfrm>
          <a:prstGeom prst="rect">
            <a:avLst/>
          </a:prstGeom>
        </p:spPr>
      </p:pic>
      <p:pic>
        <p:nvPicPr>
          <p:cNvPr id="26" name="Picture 25"/>
          <p:cNvPicPr>
            <a:picLocks noChangeAspect="1"/>
          </p:cNvPicPr>
          <p:nvPr/>
        </p:nvPicPr>
        <p:blipFill>
          <a:blip r:embed="rId3"/>
          <a:stretch>
            <a:fillRect/>
          </a:stretch>
        </p:blipFill>
        <p:spPr>
          <a:xfrm>
            <a:off x="4430658" y="2446897"/>
            <a:ext cx="298728" cy="298728"/>
          </a:xfrm>
          <a:prstGeom prst="rect">
            <a:avLst/>
          </a:prstGeom>
        </p:spPr>
      </p:pic>
      <p:pic>
        <p:nvPicPr>
          <p:cNvPr id="6" name="Picture 5"/>
          <p:cNvPicPr>
            <a:picLocks noChangeAspect="1"/>
          </p:cNvPicPr>
          <p:nvPr/>
        </p:nvPicPr>
        <p:blipFill>
          <a:blip r:embed="rId3"/>
          <a:stretch>
            <a:fillRect/>
          </a:stretch>
        </p:blipFill>
        <p:spPr>
          <a:xfrm>
            <a:off x="4780546" y="2446897"/>
            <a:ext cx="298728" cy="298728"/>
          </a:xfrm>
          <a:prstGeom prst="rect">
            <a:avLst/>
          </a:prstGeom>
        </p:spPr>
      </p:pic>
    </p:spTree>
    <p:extLst>
      <p:ext uri="{BB962C8B-B14F-4D97-AF65-F5344CB8AC3E}">
        <p14:creationId xmlns:p14="http://schemas.microsoft.com/office/powerpoint/2010/main" val="91456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9120"/>
            <a:ext cx="8596668" cy="1320800"/>
          </a:xfrm>
        </p:spPr>
        <p:txBody>
          <a:bodyPr/>
          <a:lstStyle/>
          <a:p>
            <a:r>
              <a:rPr lang="en-SG" dirty="0" smtClean="0">
                <a:solidFill>
                  <a:schemeClr val="accent4"/>
                </a:solidFill>
                <a:latin typeface="Berlin Sans FB Demi" panose="020E0802020502020306" pitchFamily="34" charset="0"/>
              </a:rPr>
              <a:t>Prizes to be won</a:t>
            </a:r>
            <a:endParaRPr lang="en-US" dirty="0"/>
          </a:p>
        </p:txBody>
      </p:sp>
      <p:sp>
        <p:nvSpPr>
          <p:cNvPr id="3" name="Content Placeholder 2"/>
          <p:cNvSpPr>
            <a:spLocks noGrp="1"/>
          </p:cNvSpPr>
          <p:nvPr>
            <p:ph idx="1"/>
          </p:nvPr>
        </p:nvSpPr>
        <p:spPr>
          <a:xfrm>
            <a:off x="677334" y="1509817"/>
            <a:ext cx="8596668" cy="4507202"/>
          </a:xfrm>
        </p:spPr>
        <p:txBody>
          <a:bodyPr>
            <a:normAutofit fontScale="92500" lnSpcReduction="20000"/>
          </a:bodyPr>
          <a:lstStyle/>
          <a:p>
            <a:pPr marL="457200" lvl="1" indent="0">
              <a:buNone/>
            </a:pPr>
            <a:endParaRPr lang="en-SG" sz="3400" dirty="0">
              <a:latin typeface="Berlin Sans FB" panose="020E0602020502020306" pitchFamily="34" charset="0"/>
            </a:endParaRPr>
          </a:p>
          <a:p>
            <a:pPr marL="57150" indent="0">
              <a:buNone/>
            </a:pPr>
            <a:endParaRPr lang="en-SG" sz="4000" dirty="0" smtClean="0">
              <a:latin typeface="Berlin Sans FB" panose="020E0602020502020306" pitchFamily="34" charset="0"/>
            </a:endParaRPr>
          </a:p>
          <a:p>
            <a:pPr marL="0" indent="0">
              <a:buNone/>
            </a:pPr>
            <a:endParaRPr lang="en-SG" dirty="0"/>
          </a:p>
          <a:p>
            <a:pPr marL="0" indent="0">
              <a:buNone/>
            </a:pPr>
            <a:endParaRPr lang="en-SG" dirty="0"/>
          </a:p>
          <a:p>
            <a:endParaRPr lang="en-SG" dirty="0" smtClean="0"/>
          </a:p>
          <a:p>
            <a:endParaRPr lang="en-SG" dirty="0"/>
          </a:p>
          <a:p>
            <a:endParaRPr lang="en-SG" dirty="0" smtClean="0"/>
          </a:p>
          <a:p>
            <a:endParaRPr lang="en-SG" dirty="0"/>
          </a:p>
          <a:p>
            <a:endParaRPr lang="en-SG" dirty="0" smtClean="0"/>
          </a:p>
          <a:p>
            <a:pPr marL="0" indent="0">
              <a:buNone/>
            </a:pPr>
            <a:endParaRPr lang="en-SG" dirty="0" smtClean="0"/>
          </a:p>
          <a:p>
            <a:pPr marL="457200" lvl="1" indent="0">
              <a:buNone/>
            </a:pPr>
            <a:r>
              <a:rPr lang="en-SG" dirty="0"/>
              <a:t>	</a:t>
            </a:r>
            <a:r>
              <a:rPr lang="en-SG" dirty="0" smtClean="0"/>
              <a:t>          </a:t>
            </a:r>
          </a:p>
          <a:p>
            <a:pPr marL="457200" lvl="1" indent="0">
              <a:buNone/>
            </a:pPr>
            <a:r>
              <a:rPr lang="en-SG" dirty="0" smtClean="0"/>
              <a:t>                                    </a:t>
            </a:r>
          </a:p>
          <a:p>
            <a:pPr marL="0" indent="0">
              <a:buNone/>
            </a:pPr>
            <a:endParaRPr lang="en-US" dirty="0"/>
          </a:p>
        </p:txBody>
      </p:sp>
      <p:sp>
        <p:nvSpPr>
          <p:cNvPr id="4" name="TextBox 3"/>
          <p:cNvSpPr txBox="1"/>
          <p:nvPr/>
        </p:nvSpPr>
        <p:spPr>
          <a:xfrm>
            <a:off x="677334" y="2052320"/>
            <a:ext cx="8596668" cy="4247317"/>
          </a:xfrm>
          <a:prstGeom prst="rect">
            <a:avLst/>
          </a:prstGeom>
          <a:noFill/>
        </p:spPr>
        <p:txBody>
          <a:bodyPr wrap="square" rtlCol="0">
            <a:spAutoFit/>
          </a:bodyPr>
          <a:lstStyle/>
          <a:p>
            <a:pPr algn="ctr"/>
            <a:r>
              <a:rPr lang="en-SG" dirty="0" smtClean="0">
                <a:solidFill>
                  <a:srgbClr val="0070C0"/>
                </a:solidFill>
                <a:latin typeface="Berlin Sans FB" panose="020E0602020502020306" pitchFamily="34" charset="0"/>
              </a:rPr>
              <a:t>Overall Best Team aka </a:t>
            </a:r>
            <a:r>
              <a:rPr lang="en-SG" b="1" dirty="0" smtClean="0">
                <a:solidFill>
                  <a:srgbClr val="0070C0"/>
                </a:solidFill>
                <a:latin typeface="Berlin Sans FB" panose="020E0602020502020306" pitchFamily="34" charset="0"/>
              </a:rPr>
              <a:t>Techie Masters</a:t>
            </a:r>
          </a:p>
          <a:p>
            <a:pPr algn="ctr"/>
            <a:endParaRPr lang="en-SG" dirty="0" smtClean="0">
              <a:latin typeface="Berlin Sans FB" panose="020E0602020502020306" pitchFamily="34" charset="0"/>
            </a:endParaRPr>
          </a:p>
          <a:p>
            <a:pPr algn="ctr"/>
            <a:r>
              <a:rPr lang="en-SG" dirty="0" smtClean="0">
                <a:latin typeface="Berlin Sans FB" panose="020E0602020502020306" pitchFamily="34" charset="0"/>
              </a:rPr>
              <a:t>The team with the most number of gold coins and gold nuggets</a:t>
            </a:r>
          </a:p>
          <a:p>
            <a:pPr algn="ctr"/>
            <a:endParaRPr lang="en-SG" dirty="0">
              <a:latin typeface="Berlin Sans FB" panose="020E0602020502020306" pitchFamily="34" charset="0"/>
            </a:endParaRPr>
          </a:p>
          <a:p>
            <a:pPr algn="ctr"/>
            <a:endParaRPr lang="en-SG" dirty="0" smtClean="0">
              <a:latin typeface="Berlin Sans FB" panose="020E0602020502020306" pitchFamily="34" charset="0"/>
            </a:endParaRPr>
          </a:p>
          <a:p>
            <a:pPr algn="ctr"/>
            <a:endParaRPr lang="en-SG" dirty="0">
              <a:latin typeface="Berlin Sans FB" panose="020E0602020502020306" pitchFamily="34" charset="0"/>
            </a:endParaRPr>
          </a:p>
          <a:p>
            <a:pPr algn="ctr"/>
            <a:r>
              <a:rPr lang="en-SG" dirty="0" smtClean="0">
                <a:solidFill>
                  <a:srgbClr val="0070C0"/>
                </a:solidFill>
                <a:latin typeface="Berlin Sans FB" panose="020E0602020502020306" pitchFamily="34" charset="0"/>
              </a:rPr>
              <a:t>Overall Best Sub-Team aka </a:t>
            </a:r>
            <a:r>
              <a:rPr lang="en-SG" b="1" dirty="0" smtClean="0">
                <a:solidFill>
                  <a:srgbClr val="0070C0"/>
                </a:solidFill>
                <a:latin typeface="Berlin Sans FB" panose="020E0602020502020306" pitchFamily="34" charset="0"/>
              </a:rPr>
              <a:t>Techie Buddies</a:t>
            </a:r>
          </a:p>
          <a:p>
            <a:pPr algn="ctr"/>
            <a:endParaRPr lang="en-SG" dirty="0" smtClean="0">
              <a:latin typeface="Berlin Sans FB" panose="020E0602020502020306" pitchFamily="34" charset="0"/>
            </a:endParaRPr>
          </a:p>
          <a:p>
            <a:pPr algn="ctr"/>
            <a:r>
              <a:rPr lang="en-SG" dirty="0" smtClean="0">
                <a:latin typeface="Berlin Sans FB" panose="020E0602020502020306" pitchFamily="34" charset="0"/>
              </a:rPr>
              <a:t>The sub-team with the most number of gold coins and gold nuggets</a:t>
            </a:r>
          </a:p>
          <a:p>
            <a:pPr algn="ctr"/>
            <a:endParaRPr lang="en-SG" dirty="0">
              <a:latin typeface="Berlin Sans FB" panose="020E0602020502020306" pitchFamily="34" charset="0"/>
            </a:endParaRPr>
          </a:p>
          <a:p>
            <a:pPr algn="ctr"/>
            <a:endParaRPr lang="en-SG" dirty="0" smtClean="0">
              <a:latin typeface="Berlin Sans FB" panose="020E0602020502020306" pitchFamily="34" charset="0"/>
            </a:endParaRPr>
          </a:p>
          <a:p>
            <a:pPr algn="ctr"/>
            <a:r>
              <a:rPr lang="en-SG" dirty="0" smtClean="0">
                <a:solidFill>
                  <a:srgbClr val="0070C0"/>
                </a:solidFill>
                <a:latin typeface="Berlin Sans FB" panose="020E0602020502020306" pitchFamily="34" charset="0"/>
              </a:rPr>
              <a:t>Overall Best Coder aka </a:t>
            </a:r>
            <a:r>
              <a:rPr lang="en-SG" b="1" dirty="0" smtClean="0">
                <a:solidFill>
                  <a:srgbClr val="0070C0"/>
                </a:solidFill>
                <a:latin typeface="Berlin Sans FB" panose="020E0602020502020306" pitchFamily="34" charset="0"/>
              </a:rPr>
              <a:t>Tech Guru</a:t>
            </a:r>
          </a:p>
          <a:p>
            <a:pPr algn="ctr"/>
            <a:endParaRPr lang="en-SG" b="1" dirty="0" smtClean="0">
              <a:latin typeface="Berlin Sans FB" panose="020E0602020502020306" pitchFamily="34" charset="0"/>
            </a:endParaRPr>
          </a:p>
          <a:p>
            <a:pPr algn="ctr"/>
            <a:r>
              <a:rPr lang="en-SG" dirty="0" smtClean="0">
                <a:latin typeface="Berlin Sans FB" panose="020E0602020502020306" pitchFamily="34" charset="0"/>
              </a:rPr>
              <a:t>Decided by the TD Emcees and Game Master</a:t>
            </a:r>
          </a:p>
          <a:p>
            <a:endParaRPr lang="en-SG" dirty="0"/>
          </a:p>
        </p:txBody>
      </p:sp>
    </p:spTree>
    <p:extLst>
      <p:ext uri="{BB962C8B-B14F-4D97-AF65-F5344CB8AC3E}">
        <p14:creationId xmlns:p14="http://schemas.microsoft.com/office/powerpoint/2010/main" val="202771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SG" b="1" dirty="0" smtClean="0">
                <a:solidFill>
                  <a:schemeClr val="accent4"/>
                </a:solidFill>
                <a:latin typeface="Berlin Sans FB" panose="020E0602020502020306" pitchFamily="34" charset="0"/>
              </a:rPr>
              <a:t>Are you ready? </a:t>
            </a:r>
            <a:br>
              <a:rPr lang="en-SG" b="1" dirty="0" smtClean="0">
                <a:solidFill>
                  <a:schemeClr val="accent4"/>
                </a:solidFill>
                <a:latin typeface="Berlin Sans FB" panose="020E0602020502020306" pitchFamily="34" charset="0"/>
              </a:rPr>
            </a:br>
            <a:r>
              <a:rPr lang="en-SG" b="1" dirty="0" smtClean="0">
                <a:solidFill>
                  <a:schemeClr val="accent4"/>
                </a:solidFill>
                <a:latin typeface="Berlin Sans FB" panose="020E0602020502020306" pitchFamily="34" charset="0"/>
              </a:rPr>
              <a:t>Let’s go !</a:t>
            </a:r>
            <a:endParaRPr lang="en-US" b="1" dirty="0">
              <a:solidFill>
                <a:schemeClr val="accent4"/>
              </a:solidFill>
              <a:latin typeface="Berlin Sans FB" panose="020E0602020502020306" pitchFamily="34"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698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349" y="2841674"/>
            <a:ext cx="4537091" cy="1320800"/>
          </a:xfrm>
        </p:spPr>
        <p:txBody>
          <a:bodyPr>
            <a:normAutofit/>
          </a:bodyPr>
          <a:lstStyle/>
          <a:p>
            <a:pPr lvl="1" algn="ctr" defTabSz="457200" rtl="0">
              <a:spcBef>
                <a:spcPct val="0"/>
              </a:spcBef>
            </a:pPr>
            <a:r>
              <a:rPr lang="en-SG" sz="4000" b="1" kern="1200" cap="all" dirty="0" smtClean="0">
                <a:ln w="3175" cmpd="sng">
                  <a:noFill/>
                </a:ln>
                <a:solidFill>
                  <a:schemeClr val="accent4"/>
                </a:solidFill>
                <a:latin typeface="Berlin Sans FB" panose="020E0602020502020306" pitchFamily="34" charset="0"/>
                <a:ea typeface="+mj-ea"/>
                <a:cs typeface="+mj-cs"/>
              </a:rPr>
              <a:t>SHORT break</a:t>
            </a:r>
            <a:endParaRPr lang="en-US" sz="4000" b="1" kern="1200" cap="all" dirty="0">
              <a:ln w="3175" cmpd="sng">
                <a:noFill/>
              </a:ln>
              <a:solidFill>
                <a:schemeClr val="accent4"/>
              </a:solidFill>
              <a:latin typeface="Berlin Sans FB" panose="020E0602020502020306" pitchFamily="34" charset="0"/>
              <a:ea typeface="+mj-ea"/>
              <a:cs typeface="+mj-cs"/>
            </a:endParaRPr>
          </a:p>
        </p:txBody>
      </p:sp>
    </p:spTree>
    <p:extLst>
      <p:ext uri="{BB962C8B-B14F-4D97-AF65-F5344CB8AC3E}">
        <p14:creationId xmlns:p14="http://schemas.microsoft.com/office/powerpoint/2010/main" val="792935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41" y="2175802"/>
            <a:ext cx="8596668" cy="1320800"/>
          </a:xfrm>
        </p:spPr>
        <p:txBody>
          <a:bodyPr>
            <a:noAutofit/>
          </a:bodyPr>
          <a:lstStyle/>
          <a:p>
            <a:pPr algn="ctr"/>
            <a:r>
              <a:rPr lang="en-US" sz="4000" b="1" cap="all" dirty="0">
                <a:ln w="3175" cmpd="sng">
                  <a:noFill/>
                </a:ln>
                <a:solidFill>
                  <a:schemeClr val="accent4"/>
                </a:solidFill>
                <a:latin typeface="Berlin Sans FB" panose="020E0602020502020306" pitchFamily="34" charset="0"/>
              </a:rPr>
              <a:t>Idea Generation and </a:t>
            </a:r>
            <a:br>
              <a:rPr lang="en-US" sz="4000" b="1" cap="all" dirty="0">
                <a:ln w="3175" cmpd="sng">
                  <a:noFill/>
                </a:ln>
                <a:solidFill>
                  <a:schemeClr val="accent4"/>
                </a:solidFill>
                <a:latin typeface="Berlin Sans FB" panose="020E0602020502020306" pitchFamily="34" charset="0"/>
              </a:rPr>
            </a:br>
            <a:r>
              <a:rPr lang="en-US" sz="4000" b="1" cap="all" dirty="0" smtClean="0">
                <a:ln w="3175" cmpd="sng">
                  <a:noFill/>
                </a:ln>
                <a:solidFill>
                  <a:schemeClr val="accent4"/>
                </a:solidFill>
                <a:latin typeface="Berlin Sans FB" panose="020E0602020502020306" pitchFamily="34" charset="0"/>
              </a:rPr>
              <a:t>Pitch</a:t>
            </a:r>
            <a:r>
              <a:rPr lang="en-US" sz="4000" b="1" cap="all" dirty="0">
                <a:ln w="3175" cmpd="sng">
                  <a:noFill/>
                </a:ln>
                <a:solidFill>
                  <a:schemeClr val="accent4"/>
                </a:solidFill>
                <a:latin typeface="Berlin Sans FB" panose="020E0602020502020306" pitchFamily="34" charset="0"/>
              </a:rPr>
              <a:t/>
            </a:r>
            <a:br>
              <a:rPr lang="en-US" sz="4000" b="1" cap="all" dirty="0">
                <a:ln w="3175" cmpd="sng">
                  <a:noFill/>
                </a:ln>
                <a:solidFill>
                  <a:schemeClr val="accent4"/>
                </a:solidFill>
                <a:latin typeface="Berlin Sans FB" panose="020E0602020502020306" pitchFamily="34" charset="0"/>
              </a:rPr>
            </a:br>
            <a:r>
              <a:rPr lang="en-US" sz="4400" kern="1200" cap="all" dirty="0">
                <a:ln w="3175" cmpd="sng">
                  <a:noFill/>
                </a:ln>
                <a:solidFill>
                  <a:schemeClr val="tx1"/>
                </a:solidFill>
                <a:latin typeface="+mj-lt"/>
                <a:ea typeface="+mj-ea"/>
                <a:cs typeface="+mj-cs"/>
              </a:rPr>
              <a:t/>
            </a:r>
            <a:br>
              <a:rPr lang="en-US" sz="4400" kern="1200" cap="all" dirty="0">
                <a:ln w="3175" cmpd="sng">
                  <a:noFill/>
                </a:ln>
                <a:solidFill>
                  <a:schemeClr val="tx1"/>
                </a:solidFill>
                <a:latin typeface="+mj-lt"/>
                <a:ea typeface="+mj-ea"/>
                <a:cs typeface="+mj-cs"/>
              </a:rPr>
            </a:br>
            <a:r>
              <a:rPr lang="en-SG" sz="2800" dirty="0" smtClean="0">
                <a:solidFill>
                  <a:schemeClr val="tx2"/>
                </a:solidFill>
                <a:latin typeface="Berlin Sans FB" panose="020E0602020502020306" pitchFamily="34" charset="0"/>
              </a:rPr>
              <a:t>How would you want </a:t>
            </a:r>
            <a:r>
              <a:rPr lang="en-SG" sz="2800" dirty="0">
                <a:solidFill>
                  <a:schemeClr val="tx2"/>
                </a:solidFill>
                <a:latin typeface="Berlin Sans FB" panose="020E0602020502020306" pitchFamily="34" charset="0"/>
              </a:rPr>
              <a:t>to </a:t>
            </a:r>
            <a:r>
              <a:rPr lang="en-SG" sz="2800" dirty="0" smtClean="0">
                <a:solidFill>
                  <a:schemeClr val="tx2"/>
                </a:solidFill>
                <a:latin typeface="Berlin Sans FB" panose="020E0602020502020306" pitchFamily="34" charset="0"/>
              </a:rPr>
              <a:t>leverage on skills learnt today to make a difference in your job?</a:t>
            </a:r>
            <a:endParaRPr lang="en-US" sz="4400" kern="1200" cap="all" dirty="0">
              <a:ln w="3175" cmpd="sng">
                <a:noFill/>
              </a:ln>
              <a:solidFill>
                <a:schemeClr val="tx2"/>
              </a:solidFill>
              <a:latin typeface="Berlin Sans FB" panose="020E0602020502020306" pitchFamily="34" charset="0"/>
            </a:endParaRPr>
          </a:p>
        </p:txBody>
      </p:sp>
      <p:pic>
        <p:nvPicPr>
          <p:cNvPr id="3" name="Picture 2"/>
          <p:cNvPicPr>
            <a:picLocks noChangeAspect="1"/>
          </p:cNvPicPr>
          <p:nvPr/>
        </p:nvPicPr>
        <p:blipFill>
          <a:blip r:embed="rId3"/>
          <a:stretch>
            <a:fillRect/>
          </a:stretch>
        </p:blipFill>
        <p:spPr>
          <a:xfrm>
            <a:off x="310833" y="146757"/>
            <a:ext cx="1883727" cy="2373007"/>
          </a:xfrm>
          <a:prstGeom prst="rect">
            <a:avLst/>
          </a:prstGeom>
        </p:spPr>
      </p:pic>
    </p:spTree>
    <p:extLst>
      <p:ext uri="{BB962C8B-B14F-4D97-AF65-F5344CB8AC3E}">
        <p14:creationId xmlns:p14="http://schemas.microsoft.com/office/powerpoint/2010/main" val="104542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718" y="324338"/>
            <a:ext cx="8596668" cy="3376247"/>
          </a:xfrm>
        </p:spPr>
        <p:txBody>
          <a:bodyPr>
            <a:normAutofit/>
          </a:bodyPr>
          <a:lstStyle/>
          <a:p>
            <a:r>
              <a:rPr lang="en-SG" sz="4000" b="1" cap="all" dirty="0">
                <a:ln w="3175" cmpd="sng">
                  <a:noFill/>
                </a:ln>
                <a:solidFill>
                  <a:schemeClr val="accent4"/>
                </a:solidFill>
                <a:latin typeface="Berlin Sans FB" panose="020E0602020502020306" pitchFamily="34" charset="0"/>
              </a:rPr>
              <a:t>The Award goes to…</a:t>
            </a:r>
            <a:endParaRPr lang="en-US" sz="4000" b="1" cap="all" dirty="0">
              <a:ln w="3175" cmpd="sng">
                <a:noFill/>
              </a:ln>
              <a:solidFill>
                <a:schemeClr val="accent4"/>
              </a:solidFill>
              <a:latin typeface="Berlin Sans FB" panose="020E0602020502020306" pitchFamily="34" charset="0"/>
            </a:endParaRPr>
          </a:p>
        </p:txBody>
      </p:sp>
      <p:pic>
        <p:nvPicPr>
          <p:cNvPr id="3" name="Picture 2"/>
          <p:cNvPicPr>
            <a:picLocks noChangeAspect="1"/>
          </p:cNvPicPr>
          <p:nvPr/>
        </p:nvPicPr>
        <p:blipFill>
          <a:blip r:embed="rId3"/>
          <a:stretch>
            <a:fillRect/>
          </a:stretch>
        </p:blipFill>
        <p:spPr>
          <a:xfrm>
            <a:off x="142655" y="188594"/>
            <a:ext cx="2305123" cy="2407398"/>
          </a:xfrm>
          <a:prstGeom prst="rect">
            <a:avLst/>
          </a:prstGeom>
        </p:spPr>
      </p:pic>
    </p:spTree>
    <p:extLst>
      <p:ext uri="{BB962C8B-B14F-4D97-AF65-F5344CB8AC3E}">
        <p14:creationId xmlns:p14="http://schemas.microsoft.com/office/powerpoint/2010/main" val="2530338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54" y="2902634"/>
            <a:ext cx="8596668" cy="1320800"/>
          </a:xfrm>
        </p:spPr>
        <p:txBody>
          <a:bodyPr>
            <a:normAutofit/>
          </a:bodyPr>
          <a:lstStyle/>
          <a:p>
            <a:pPr lvl="1" algn="ctr" defTabSz="457200" rtl="0">
              <a:spcBef>
                <a:spcPct val="0"/>
              </a:spcBef>
            </a:pPr>
            <a:r>
              <a:rPr lang="en-SG" sz="4000" b="1" kern="1200" cap="all" dirty="0">
                <a:ln w="3175" cmpd="sng">
                  <a:noFill/>
                </a:ln>
                <a:solidFill>
                  <a:schemeClr val="accent4"/>
                </a:solidFill>
                <a:latin typeface="Berlin Sans FB" panose="020E0602020502020306" pitchFamily="34" charset="0"/>
                <a:ea typeface="+mj-ea"/>
                <a:cs typeface="+mj-cs"/>
              </a:rPr>
              <a:t>THANK YOU</a:t>
            </a:r>
            <a:endParaRPr lang="en-US" sz="4000" b="1" kern="1200" cap="all" dirty="0">
              <a:ln w="3175" cmpd="sng">
                <a:noFill/>
              </a:ln>
              <a:solidFill>
                <a:schemeClr val="accent4"/>
              </a:solidFill>
              <a:latin typeface="Berlin Sans FB" panose="020E0602020502020306" pitchFamily="34" charset="0"/>
              <a:ea typeface="+mj-ea"/>
              <a:cs typeface="+mj-cs"/>
            </a:endParaRPr>
          </a:p>
        </p:txBody>
      </p:sp>
    </p:spTree>
    <p:extLst>
      <p:ext uri="{BB962C8B-B14F-4D97-AF65-F5344CB8AC3E}">
        <p14:creationId xmlns:p14="http://schemas.microsoft.com/office/powerpoint/2010/main" val="117148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solidFill>
                  <a:schemeClr val="accent4"/>
                </a:solidFill>
                <a:latin typeface="Berlin Sans FB Demi" panose="020E0802020502020306" pitchFamily="34" charset="0"/>
              </a:rPr>
              <a:t>Everybody can code!</a:t>
            </a:r>
            <a:endParaRPr lang="en-US" dirty="0">
              <a:solidFill>
                <a:schemeClr val="accent4"/>
              </a:solidFill>
              <a:latin typeface="Berlin Sans FB Demi" panose="020E0802020502020306" pitchFamily="34" charset="0"/>
            </a:endParaRPr>
          </a:p>
        </p:txBody>
      </p:sp>
      <p:pic>
        <p:nvPicPr>
          <p:cNvPr id="7" name="nKIu9yen5nc"/>
          <p:cNvPicPr>
            <a:picLocks noGrp="1" noRot="1" noChangeAspect="1"/>
          </p:cNvPicPr>
          <p:nvPr>
            <p:ph idx="1"/>
            <a:videoFile r:link="rId1"/>
          </p:nvPr>
        </p:nvPicPr>
        <p:blipFill>
          <a:blip r:embed="rId4"/>
          <a:stretch>
            <a:fillRect/>
          </a:stretch>
        </p:blipFill>
        <p:spPr>
          <a:xfrm>
            <a:off x="3089275" y="1844849"/>
            <a:ext cx="5210175" cy="2930525"/>
          </a:xfrm>
          <a:prstGeom prst="rect">
            <a:avLst/>
          </a:prstGeom>
        </p:spPr>
      </p:pic>
      <p:sp>
        <p:nvSpPr>
          <p:cNvPr id="11" name="Rectangle 3"/>
          <p:cNvSpPr>
            <a:spLocks noChangeArrowheads="1"/>
          </p:cNvSpPr>
          <p:nvPr/>
        </p:nvSpPr>
        <p:spPr bwMode="auto">
          <a:xfrm>
            <a:off x="3088820" y="4146581"/>
            <a:ext cx="5211273" cy="203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https://www.youtube.com/watch?v=nKIu9yen5nc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37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solidFill>
                  <a:schemeClr val="accent4"/>
                </a:solidFill>
                <a:latin typeface="Berlin Sans FB Demi" panose="020E0802020502020306" pitchFamily="34" charset="0"/>
              </a:rPr>
              <a:t>Golden Quotes</a:t>
            </a:r>
            <a:endParaRPr lang="en-US" b="1" dirty="0">
              <a:solidFill>
                <a:schemeClr val="accent4"/>
              </a:solidFill>
              <a:latin typeface="Berlin Sans FB Demi" panose="020E0802020502020306" pitchFamily="34" charset="0"/>
            </a:endParaRPr>
          </a:p>
        </p:txBody>
      </p:sp>
      <p:sp>
        <p:nvSpPr>
          <p:cNvPr id="3" name="Content Placeholder 2"/>
          <p:cNvSpPr>
            <a:spLocks noGrp="1"/>
          </p:cNvSpPr>
          <p:nvPr>
            <p:ph idx="1"/>
          </p:nvPr>
        </p:nvSpPr>
        <p:spPr>
          <a:xfrm>
            <a:off x="3556000" y="1490099"/>
            <a:ext cx="5718002" cy="1805569"/>
          </a:xfrm>
        </p:spPr>
        <p:txBody>
          <a:bodyPr>
            <a:normAutofit fontScale="92500"/>
          </a:bodyPr>
          <a:lstStyle/>
          <a:p>
            <a:pPr marL="0" indent="0">
              <a:buNone/>
            </a:pPr>
            <a:r>
              <a:rPr lang="en-SG" sz="2400" dirty="0" smtClean="0"/>
              <a:t>“</a:t>
            </a:r>
            <a:r>
              <a:rPr lang="en-SG" sz="2400" dirty="0" smtClean="0">
                <a:latin typeface="Berlin Sans FB" panose="020E0602020502020306" pitchFamily="34" charset="0"/>
              </a:rPr>
              <a:t>Everybody in this country should learn how to program a computer…because it teaches you how to think.” </a:t>
            </a:r>
          </a:p>
          <a:p>
            <a:pPr marL="0" indent="0">
              <a:buNone/>
            </a:pPr>
            <a:r>
              <a:rPr lang="en-SG" sz="2400" dirty="0">
                <a:latin typeface="Berlin Sans FB" panose="020E0602020502020306" pitchFamily="34" charset="0"/>
              </a:rPr>
              <a:t>	</a:t>
            </a:r>
            <a:r>
              <a:rPr lang="en-SG" sz="2400" dirty="0" smtClean="0">
                <a:latin typeface="Berlin Sans FB" panose="020E0602020502020306" pitchFamily="34" charset="0"/>
              </a:rPr>
              <a:t>								– Steve Jobs</a:t>
            </a:r>
          </a:p>
          <a:p>
            <a:endParaRPr lang="en-SG" sz="2400" dirty="0" smtClean="0"/>
          </a:p>
        </p:txBody>
      </p:sp>
      <p:sp>
        <p:nvSpPr>
          <p:cNvPr id="4" name="TextBox 3"/>
          <p:cNvSpPr txBox="1"/>
          <p:nvPr/>
        </p:nvSpPr>
        <p:spPr>
          <a:xfrm>
            <a:off x="809413" y="4051567"/>
            <a:ext cx="6180667" cy="1851789"/>
          </a:xfrm>
          <a:prstGeom prst="rect">
            <a:avLst/>
          </a:prstGeom>
          <a:noFill/>
        </p:spPr>
        <p:txBody>
          <a:bodyPr wrap="square" rtlCol="0">
            <a:spAutoFit/>
          </a:bodyPr>
          <a:lstStyle/>
          <a:p>
            <a:pPr>
              <a:spcBef>
                <a:spcPts val="1000"/>
              </a:spcBef>
              <a:buClr>
                <a:schemeClr val="accent1"/>
              </a:buClr>
              <a:buSzPct val="80000"/>
            </a:pPr>
            <a:r>
              <a:rPr lang="en-SG" sz="2200" dirty="0">
                <a:solidFill>
                  <a:schemeClr val="tx1">
                    <a:lumMod val="75000"/>
                    <a:lumOff val="25000"/>
                  </a:schemeClr>
                </a:solidFill>
                <a:latin typeface="Berlin Sans FB" panose="020E0602020502020306" pitchFamily="34" charset="0"/>
              </a:rPr>
              <a:t>“</a:t>
            </a:r>
            <a:r>
              <a:rPr lang="en-US" sz="2200" dirty="0">
                <a:solidFill>
                  <a:schemeClr val="tx1">
                    <a:lumMod val="75000"/>
                    <a:lumOff val="25000"/>
                  </a:schemeClr>
                </a:solidFill>
                <a:latin typeface="Berlin Sans FB" panose="020E0602020502020306" pitchFamily="34" charset="0"/>
              </a:rPr>
              <a:t>The core skills that programing brings out in every one of us is logical/analytical thinking and the ability to solve problems in a creative manner</a:t>
            </a:r>
            <a:r>
              <a:rPr lang="en-US" sz="2200" dirty="0" smtClean="0">
                <a:solidFill>
                  <a:schemeClr val="tx1">
                    <a:lumMod val="75000"/>
                    <a:lumOff val="25000"/>
                  </a:schemeClr>
                </a:solidFill>
                <a:latin typeface="Berlin Sans FB" panose="020E0602020502020306" pitchFamily="34" charset="0"/>
              </a:rPr>
              <a:t>.”</a:t>
            </a:r>
          </a:p>
          <a:p>
            <a:pPr>
              <a:spcBef>
                <a:spcPts val="1000"/>
              </a:spcBef>
              <a:buClr>
                <a:schemeClr val="accent1"/>
              </a:buClr>
              <a:buSzPct val="80000"/>
            </a:pPr>
            <a:r>
              <a:rPr lang="en-SG" sz="2200" dirty="0" smtClean="0">
                <a:solidFill>
                  <a:schemeClr val="tx1">
                    <a:lumMod val="75000"/>
                    <a:lumOff val="25000"/>
                  </a:schemeClr>
                </a:solidFill>
                <a:latin typeface="Berlin Sans FB" panose="020E0602020502020306" pitchFamily="34" charset="0"/>
              </a:rPr>
              <a:t>										- Hoe Yin</a:t>
            </a:r>
            <a:endParaRPr lang="en-SG" sz="2200" dirty="0">
              <a:solidFill>
                <a:schemeClr val="tx1">
                  <a:lumMod val="75000"/>
                  <a:lumOff val="25000"/>
                </a:schemeClr>
              </a:solidFill>
              <a:latin typeface="Berlin Sans FB" panose="020E0602020502020306" pitchFamily="34" charset="0"/>
            </a:endParaRPr>
          </a:p>
          <a:p>
            <a:endParaRPr lang="en-US" dirty="0">
              <a:latin typeface="Berlin Sans FB" panose="020E0602020502020306" pitchFamily="34" charset="0"/>
            </a:endParaRPr>
          </a:p>
        </p:txBody>
      </p:sp>
      <p:pic>
        <p:nvPicPr>
          <p:cNvPr id="6" name="Picture 5"/>
          <p:cNvPicPr>
            <a:picLocks noChangeAspect="1"/>
          </p:cNvPicPr>
          <p:nvPr/>
        </p:nvPicPr>
        <p:blipFill>
          <a:blip r:embed="rId3"/>
          <a:stretch>
            <a:fillRect/>
          </a:stretch>
        </p:blipFill>
        <p:spPr>
          <a:xfrm>
            <a:off x="809413" y="1467098"/>
            <a:ext cx="2371429" cy="1828571"/>
          </a:xfrm>
          <a:prstGeom prst="rect">
            <a:avLst/>
          </a:prstGeom>
        </p:spPr>
      </p:pic>
      <p:pic>
        <p:nvPicPr>
          <p:cNvPr id="7" name="Picture 6"/>
          <p:cNvPicPr>
            <a:picLocks noChangeAspect="1"/>
          </p:cNvPicPr>
          <p:nvPr/>
        </p:nvPicPr>
        <p:blipFill>
          <a:blip r:embed="rId4"/>
          <a:stretch>
            <a:fillRect/>
          </a:stretch>
        </p:blipFill>
        <p:spPr>
          <a:xfrm>
            <a:off x="7243520" y="3924801"/>
            <a:ext cx="1859840" cy="1889362"/>
          </a:xfrm>
          <a:prstGeom prst="rect">
            <a:avLst/>
          </a:prstGeom>
        </p:spPr>
      </p:pic>
    </p:spTree>
    <p:extLst>
      <p:ext uri="{BB962C8B-B14F-4D97-AF65-F5344CB8AC3E}">
        <p14:creationId xmlns:p14="http://schemas.microsoft.com/office/powerpoint/2010/main" val="19801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lstStyle/>
          <a:p>
            <a:r>
              <a:rPr lang="en-SG" dirty="0" smtClean="0">
                <a:solidFill>
                  <a:schemeClr val="accent4"/>
                </a:solidFill>
                <a:latin typeface="Berlin Sans FB Demi" panose="020E0802020502020306" pitchFamily="34" charset="0"/>
              </a:rPr>
              <a:t>Aim</a:t>
            </a:r>
            <a:endParaRPr lang="en-US" dirty="0">
              <a:solidFill>
                <a:schemeClr val="accent4"/>
              </a:solidFill>
              <a:latin typeface="Berlin Sans FB Demi" panose="020E0802020502020306" pitchFamily="34" charset="0"/>
            </a:endParaRPr>
          </a:p>
        </p:txBody>
      </p:sp>
      <p:sp>
        <p:nvSpPr>
          <p:cNvPr id="3" name="Content Placeholder 2"/>
          <p:cNvSpPr>
            <a:spLocks noGrp="1"/>
          </p:cNvSpPr>
          <p:nvPr>
            <p:ph idx="1"/>
          </p:nvPr>
        </p:nvSpPr>
        <p:spPr>
          <a:xfrm>
            <a:off x="677334" y="1574801"/>
            <a:ext cx="8596668" cy="4466562"/>
          </a:xfrm>
        </p:spPr>
        <p:txBody>
          <a:bodyPr/>
          <a:lstStyle/>
          <a:p>
            <a:pPr marL="0" indent="0" algn="ctr">
              <a:buNone/>
            </a:pPr>
            <a:r>
              <a:rPr lang="en-SG" sz="2400" dirty="0" smtClean="0">
                <a:solidFill>
                  <a:schemeClr val="tx2"/>
                </a:solidFill>
                <a:latin typeface="Berlin Sans FB" panose="020E0602020502020306" pitchFamily="34" charset="0"/>
              </a:rPr>
              <a:t>1. Introduction to Basic Python &amp; Web Scraping</a:t>
            </a:r>
          </a:p>
          <a:p>
            <a:pPr marL="0" indent="0" algn="ctr">
              <a:buNone/>
            </a:pPr>
            <a:r>
              <a:rPr lang="en-SG" sz="2400" dirty="0" smtClean="0">
                <a:solidFill>
                  <a:schemeClr val="tx2"/>
                </a:solidFill>
                <a:latin typeface="Berlin Sans FB" panose="020E0602020502020306" pitchFamily="34" charset="0"/>
              </a:rPr>
              <a:t>2. Get to Know One Another Better ..</a:t>
            </a:r>
            <a:endParaRPr lang="en-SG" sz="2400" dirty="0">
              <a:solidFill>
                <a:schemeClr val="tx2"/>
              </a:solidFill>
              <a:latin typeface="Berlin Sans FB" panose="020E0602020502020306" pitchFamily="34" charset="0"/>
            </a:endParaRPr>
          </a:p>
          <a:p>
            <a:pPr marL="0" indent="0" algn="ctr">
              <a:buNone/>
            </a:pPr>
            <a:r>
              <a:rPr lang="en-SG" sz="2400" dirty="0" smtClean="0">
                <a:solidFill>
                  <a:schemeClr val="tx2"/>
                </a:solidFill>
                <a:latin typeface="Berlin Sans FB" panose="020E0602020502020306" pitchFamily="34" charset="0"/>
              </a:rPr>
              <a:t>3. And Most Importantly, </a:t>
            </a:r>
            <a:endParaRPr lang="en-SG" sz="2400" dirty="0">
              <a:solidFill>
                <a:schemeClr val="tx2"/>
              </a:solidFill>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3832405" y="3175689"/>
            <a:ext cx="2611646" cy="3103191"/>
          </a:xfrm>
          <a:prstGeom prst="rect">
            <a:avLst/>
          </a:prstGeom>
        </p:spPr>
      </p:pic>
    </p:spTree>
    <p:extLst>
      <p:ext uri="{BB962C8B-B14F-4D97-AF65-F5344CB8AC3E}">
        <p14:creationId xmlns:p14="http://schemas.microsoft.com/office/powerpoint/2010/main" val="4182669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6381"/>
            <a:ext cx="8596668" cy="1320800"/>
          </a:xfrm>
        </p:spPr>
        <p:txBody>
          <a:bodyPr/>
          <a:lstStyle/>
          <a:p>
            <a:r>
              <a:rPr lang="en-SG" dirty="0" smtClean="0">
                <a:solidFill>
                  <a:schemeClr val="accent4"/>
                </a:solidFill>
                <a:latin typeface="Berlin Sans FB Demi" panose="020E0802020502020306" pitchFamily="34" charset="0"/>
              </a:rPr>
              <a:t>What’s In Store</a:t>
            </a:r>
            <a:endParaRPr lang="en-US" dirty="0">
              <a:solidFill>
                <a:schemeClr val="accent4"/>
              </a:solidFill>
              <a:latin typeface="Berlin Sans FB Demi" panose="020E0802020502020306" pitchFamily="34" charset="0"/>
            </a:endParaRPr>
          </a:p>
        </p:txBody>
      </p:sp>
      <p:sp>
        <p:nvSpPr>
          <p:cNvPr id="3" name="Content Placeholder 2"/>
          <p:cNvSpPr>
            <a:spLocks noGrp="1"/>
          </p:cNvSpPr>
          <p:nvPr>
            <p:ph idx="1"/>
          </p:nvPr>
        </p:nvSpPr>
        <p:spPr>
          <a:xfrm>
            <a:off x="734181" y="1304778"/>
            <a:ext cx="4773386" cy="4261981"/>
          </a:xfrm>
        </p:spPr>
        <p:txBody>
          <a:bodyPr>
            <a:noAutofit/>
          </a:bodyPr>
          <a:lstStyle/>
          <a:p>
            <a:pPr marL="0" indent="0">
              <a:buNone/>
            </a:pPr>
            <a:r>
              <a:rPr lang="en-SG" dirty="0" smtClean="0">
                <a:latin typeface="Berlin Sans FB" panose="020E0602020502020306" pitchFamily="34" charset="0"/>
              </a:rPr>
              <a:t>Appetiser</a:t>
            </a:r>
          </a:p>
          <a:p>
            <a:r>
              <a:rPr lang="en-SG" dirty="0" smtClean="0">
                <a:latin typeface="Berlin Sans FB" panose="020E0602020502020306" pitchFamily="34" charset="0"/>
              </a:rPr>
              <a:t>11:15-11:30 - Introduction</a:t>
            </a:r>
          </a:p>
          <a:p>
            <a:r>
              <a:rPr lang="en-SG" dirty="0" smtClean="0">
                <a:latin typeface="Berlin Sans FB" panose="020E0602020502020306" pitchFamily="34" charset="0"/>
              </a:rPr>
              <a:t>11:30-12:30 – Baby Python</a:t>
            </a:r>
          </a:p>
          <a:p>
            <a:r>
              <a:rPr lang="en-SG" dirty="0" smtClean="0">
                <a:latin typeface="Berlin Sans FB" panose="020E0602020502020306" pitchFamily="34" charset="0"/>
              </a:rPr>
              <a:t>12:30-1:00 - Lunch Break</a:t>
            </a:r>
          </a:p>
          <a:p>
            <a:pPr marL="0" indent="0">
              <a:buNone/>
            </a:pPr>
            <a:endParaRPr lang="en-SG" dirty="0" smtClean="0">
              <a:latin typeface="Berlin Sans FB" panose="020E0602020502020306" pitchFamily="34" charset="0"/>
            </a:endParaRPr>
          </a:p>
          <a:p>
            <a:pPr marL="0" indent="0">
              <a:buNone/>
            </a:pPr>
            <a:endParaRPr lang="en-SG" dirty="0" smtClean="0">
              <a:latin typeface="Berlin Sans FB" panose="020E0602020502020306" pitchFamily="34" charset="0"/>
            </a:endParaRPr>
          </a:p>
          <a:p>
            <a:pPr marL="0" indent="0">
              <a:buNone/>
            </a:pPr>
            <a:r>
              <a:rPr lang="en-SG" dirty="0" smtClean="0">
                <a:latin typeface="Berlin Sans FB" panose="020E0602020502020306" pitchFamily="34" charset="0"/>
              </a:rPr>
              <a:t>Main Course</a:t>
            </a:r>
            <a:endParaRPr lang="en-SG" dirty="0">
              <a:latin typeface="Berlin Sans FB" panose="020E0602020502020306" pitchFamily="34" charset="0"/>
            </a:endParaRPr>
          </a:p>
          <a:p>
            <a:r>
              <a:rPr lang="en-SG" dirty="0" smtClean="0">
                <a:latin typeface="Berlin Sans FB" panose="020E0602020502020306" pitchFamily="34" charset="0"/>
              </a:rPr>
              <a:t>1:00-1:30 – Say Hello to </a:t>
            </a:r>
            <a:r>
              <a:rPr lang="en-SG" dirty="0" err="1" smtClean="0">
                <a:latin typeface="Berlin Sans FB" panose="020E0602020502020306" pitchFamily="34" charset="0"/>
              </a:rPr>
              <a:t>ReBot</a:t>
            </a:r>
            <a:endParaRPr lang="en-SG" dirty="0" smtClean="0">
              <a:latin typeface="Berlin Sans FB" panose="020E0602020502020306" pitchFamily="34" charset="0"/>
            </a:endParaRPr>
          </a:p>
          <a:p>
            <a:r>
              <a:rPr lang="en-SG" dirty="0" smtClean="0">
                <a:latin typeface="Berlin Sans FB" panose="020E0602020502020306" pitchFamily="34" charset="0"/>
              </a:rPr>
              <a:t>1:30-2:30 – Baby Python +</a:t>
            </a:r>
          </a:p>
          <a:p>
            <a:r>
              <a:rPr lang="en-SG" dirty="0" smtClean="0">
                <a:latin typeface="Berlin Sans FB" panose="020E0602020502020306" pitchFamily="34" charset="0"/>
              </a:rPr>
              <a:t>2:30-4:00 – Taming the Python </a:t>
            </a:r>
          </a:p>
          <a:p>
            <a:r>
              <a:rPr lang="en-SG" dirty="0" smtClean="0">
                <a:latin typeface="Berlin Sans FB" panose="020E0602020502020306" pitchFamily="34" charset="0"/>
              </a:rPr>
              <a:t>4:00-4:30 – Short Break</a:t>
            </a:r>
          </a:p>
        </p:txBody>
      </p:sp>
      <p:sp>
        <p:nvSpPr>
          <p:cNvPr id="5" name="Content Placeholder 2"/>
          <p:cNvSpPr txBox="1">
            <a:spLocks/>
          </p:cNvSpPr>
          <p:nvPr/>
        </p:nvSpPr>
        <p:spPr>
          <a:xfrm>
            <a:off x="5379336" y="3644681"/>
            <a:ext cx="3894666" cy="25635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SG" dirty="0" smtClean="0">
                <a:latin typeface="Berlin Sans FB" panose="020E0602020502020306" pitchFamily="34" charset="0"/>
              </a:rPr>
              <a:t>Dessert</a:t>
            </a:r>
          </a:p>
          <a:p>
            <a:r>
              <a:rPr lang="en-SG" dirty="0" smtClean="0">
                <a:latin typeface="Berlin Sans FB" panose="020E0602020502020306" pitchFamily="34" charset="0"/>
              </a:rPr>
              <a:t>4:30-5:15 – Idea Generation and Pitch preparation</a:t>
            </a:r>
          </a:p>
          <a:p>
            <a:r>
              <a:rPr lang="en-SG" dirty="0" smtClean="0">
                <a:latin typeface="Berlin Sans FB" panose="020E0602020502020306" pitchFamily="34" charset="0"/>
              </a:rPr>
              <a:t>5:15-5:30 - Move to 38 Auditorium</a:t>
            </a:r>
          </a:p>
          <a:p>
            <a:r>
              <a:rPr lang="en-SG" dirty="0" smtClean="0">
                <a:latin typeface="Berlin Sans FB" panose="020E0602020502020306" pitchFamily="34" charset="0"/>
              </a:rPr>
              <a:t>5:30-6:15 – Pitch, Awards and Closing</a:t>
            </a:r>
          </a:p>
        </p:txBody>
      </p:sp>
      <p:pic>
        <p:nvPicPr>
          <p:cNvPr id="6" name="Picture 5"/>
          <p:cNvPicPr>
            <a:picLocks noChangeAspect="1"/>
          </p:cNvPicPr>
          <p:nvPr/>
        </p:nvPicPr>
        <p:blipFill>
          <a:blip r:embed="rId3"/>
          <a:stretch>
            <a:fillRect/>
          </a:stretch>
        </p:blipFill>
        <p:spPr>
          <a:xfrm>
            <a:off x="6122915" y="1016781"/>
            <a:ext cx="3151087" cy="878298"/>
          </a:xfrm>
          <a:prstGeom prst="rect">
            <a:avLst/>
          </a:prstGeom>
        </p:spPr>
      </p:pic>
      <p:pic>
        <p:nvPicPr>
          <p:cNvPr id="7" name="Picture 6"/>
          <p:cNvPicPr>
            <a:picLocks noChangeAspect="1"/>
          </p:cNvPicPr>
          <p:nvPr/>
        </p:nvPicPr>
        <p:blipFill>
          <a:blip r:embed="rId4"/>
          <a:stretch>
            <a:fillRect/>
          </a:stretch>
        </p:blipFill>
        <p:spPr>
          <a:xfrm>
            <a:off x="6142389" y="2194802"/>
            <a:ext cx="2557919" cy="844774"/>
          </a:xfrm>
          <a:prstGeom prst="rect">
            <a:avLst/>
          </a:prstGeom>
        </p:spPr>
      </p:pic>
    </p:spTree>
    <p:extLst>
      <p:ext uri="{BB962C8B-B14F-4D97-AF65-F5344CB8AC3E}">
        <p14:creationId xmlns:p14="http://schemas.microsoft.com/office/powerpoint/2010/main" val="3704965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565" y="3285727"/>
            <a:ext cx="8596668" cy="1320800"/>
          </a:xfrm>
        </p:spPr>
        <p:txBody>
          <a:bodyPr>
            <a:normAutofit fontScale="90000"/>
          </a:bodyPr>
          <a:lstStyle/>
          <a:p>
            <a:pPr lvl="1" algn="ctr" defTabSz="457200" rtl="0">
              <a:spcBef>
                <a:spcPct val="0"/>
              </a:spcBef>
            </a:pPr>
            <a:r>
              <a:rPr lang="en-SG" sz="4400" b="1" kern="1200" cap="all" dirty="0" smtClean="0">
                <a:ln w="3175" cmpd="sng">
                  <a:noFill/>
                </a:ln>
                <a:solidFill>
                  <a:schemeClr val="accent4"/>
                </a:solidFill>
                <a:latin typeface="Berlin Sans FB" panose="020E0602020502020306" pitchFamily="34" charset="0"/>
                <a:ea typeface="+mj-ea"/>
                <a:cs typeface="+mj-cs"/>
              </a:rPr>
              <a:t>PLAYING WITH </a:t>
            </a:r>
            <a:br>
              <a:rPr lang="en-SG" sz="4400" b="1" kern="1200" cap="all" dirty="0" smtClean="0">
                <a:ln w="3175" cmpd="sng">
                  <a:noFill/>
                </a:ln>
                <a:solidFill>
                  <a:schemeClr val="accent4"/>
                </a:solidFill>
                <a:latin typeface="Berlin Sans FB" panose="020E0602020502020306" pitchFamily="34" charset="0"/>
                <a:ea typeface="+mj-ea"/>
                <a:cs typeface="+mj-cs"/>
              </a:rPr>
            </a:br>
            <a:r>
              <a:rPr lang="en-SG" sz="4400" b="1" kern="1200" cap="all" dirty="0" smtClean="0">
                <a:ln w="3175" cmpd="sng">
                  <a:noFill/>
                </a:ln>
                <a:solidFill>
                  <a:schemeClr val="accent4"/>
                </a:solidFill>
                <a:latin typeface="Berlin Sans FB" panose="020E0602020502020306" pitchFamily="34" charset="0"/>
                <a:ea typeface="+mj-ea"/>
                <a:cs typeface="+mj-cs"/>
              </a:rPr>
              <a:t>Baby PYTHON</a:t>
            </a:r>
            <a:endParaRPr lang="en-US" sz="4400" b="1" kern="1200" cap="all" dirty="0">
              <a:ln w="3175" cmpd="sng">
                <a:noFill/>
              </a:ln>
              <a:solidFill>
                <a:schemeClr val="accent4"/>
              </a:solidFill>
              <a:latin typeface="Berlin Sans FB" panose="020E0602020502020306" pitchFamily="34" charset="0"/>
              <a:ea typeface="+mj-ea"/>
              <a:cs typeface="+mj-cs"/>
            </a:endParaRPr>
          </a:p>
        </p:txBody>
      </p:sp>
      <p:pic>
        <p:nvPicPr>
          <p:cNvPr id="3" name="Picture 2"/>
          <p:cNvPicPr>
            <a:picLocks noChangeAspect="1"/>
          </p:cNvPicPr>
          <p:nvPr/>
        </p:nvPicPr>
        <p:blipFill>
          <a:blip r:embed="rId3"/>
          <a:stretch>
            <a:fillRect/>
          </a:stretch>
        </p:blipFill>
        <p:spPr>
          <a:xfrm>
            <a:off x="280400" y="160752"/>
            <a:ext cx="2673815" cy="2572789"/>
          </a:xfrm>
          <a:prstGeom prst="rect">
            <a:avLst/>
          </a:prstGeom>
        </p:spPr>
      </p:pic>
    </p:spTree>
    <p:extLst>
      <p:ext uri="{BB962C8B-B14F-4D97-AF65-F5344CB8AC3E}">
        <p14:creationId xmlns:p14="http://schemas.microsoft.com/office/powerpoint/2010/main" val="996180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349" y="2841674"/>
            <a:ext cx="4537091" cy="1320800"/>
          </a:xfrm>
        </p:spPr>
        <p:txBody>
          <a:bodyPr>
            <a:normAutofit/>
          </a:bodyPr>
          <a:lstStyle/>
          <a:p>
            <a:pPr lvl="1" algn="ctr" defTabSz="457200" rtl="0">
              <a:spcBef>
                <a:spcPct val="0"/>
              </a:spcBef>
            </a:pPr>
            <a:r>
              <a:rPr lang="en-SG" sz="4000" b="1" kern="1200" cap="all" dirty="0">
                <a:ln w="3175" cmpd="sng">
                  <a:noFill/>
                </a:ln>
                <a:solidFill>
                  <a:schemeClr val="accent4"/>
                </a:solidFill>
                <a:latin typeface="Berlin Sans FB" panose="020E0602020502020306" pitchFamily="34" charset="0"/>
                <a:ea typeface="+mj-ea"/>
                <a:cs typeface="+mj-cs"/>
              </a:rPr>
              <a:t>Lunch break</a:t>
            </a:r>
            <a:endParaRPr lang="en-US" sz="4000" b="1" kern="1200" cap="all" dirty="0">
              <a:ln w="3175" cmpd="sng">
                <a:noFill/>
              </a:ln>
              <a:solidFill>
                <a:schemeClr val="accent4"/>
              </a:solidFill>
              <a:latin typeface="Berlin Sans FB" panose="020E0602020502020306" pitchFamily="34" charset="0"/>
              <a:ea typeface="+mj-ea"/>
              <a:cs typeface="+mj-cs"/>
            </a:endParaRPr>
          </a:p>
        </p:txBody>
      </p:sp>
    </p:spTree>
    <p:extLst>
      <p:ext uri="{BB962C8B-B14F-4D97-AF65-F5344CB8AC3E}">
        <p14:creationId xmlns:p14="http://schemas.microsoft.com/office/powerpoint/2010/main" val="98027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528" y="3428610"/>
            <a:ext cx="8596668" cy="1320800"/>
          </a:xfrm>
        </p:spPr>
        <p:txBody>
          <a:bodyPr>
            <a:normAutofit/>
          </a:bodyPr>
          <a:lstStyle/>
          <a:p>
            <a:pPr lvl="1" algn="ctr" defTabSz="457200" rtl="0">
              <a:spcBef>
                <a:spcPct val="0"/>
              </a:spcBef>
            </a:pPr>
            <a:r>
              <a:rPr lang="en-SG" sz="4000" b="1" kern="1200" cap="all" dirty="0">
                <a:ln w="3175" cmpd="sng">
                  <a:noFill/>
                </a:ln>
                <a:solidFill>
                  <a:schemeClr val="accent4"/>
                </a:solidFill>
                <a:latin typeface="Berlin Sans FB" panose="020E0602020502020306" pitchFamily="34" charset="0"/>
                <a:ea typeface="+mj-ea"/>
                <a:cs typeface="+mj-cs"/>
              </a:rPr>
              <a:t>Say Hello to REBOT</a:t>
            </a:r>
            <a:endParaRPr lang="en-US" sz="4000" b="1" kern="1200" cap="all" dirty="0">
              <a:ln w="3175" cmpd="sng">
                <a:noFill/>
              </a:ln>
              <a:solidFill>
                <a:schemeClr val="accent4"/>
              </a:solidFill>
              <a:latin typeface="Berlin Sans FB" panose="020E0602020502020306" pitchFamily="34" charset="0"/>
              <a:ea typeface="+mj-ea"/>
              <a:cs typeface="+mj-cs"/>
            </a:endParaRPr>
          </a:p>
        </p:txBody>
      </p:sp>
      <p:pic>
        <p:nvPicPr>
          <p:cNvPr id="3" name="Picture 2"/>
          <p:cNvPicPr>
            <a:picLocks noChangeAspect="1"/>
          </p:cNvPicPr>
          <p:nvPr/>
        </p:nvPicPr>
        <p:blipFill>
          <a:blip r:embed="rId3"/>
          <a:stretch>
            <a:fillRect/>
          </a:stretch>
        </p:blipFill>
        <p:spPr>
          <a:xfrm>
            <a:off x="478921" y="288221"/>
            <a:ext cx="2786868" cy="2614413"/>
          </a:xfrm>
          <a:prstGeom prst="rect">
            <a:avLst/>
          </a:prstGeom>
        </p:spPr>
      </p:pic>
    </p:spTree>
    <p:extLst>
      <p:ext uri="{BB962C8B-B14F-4D97-AF65-F5344CB8AC3E}">
        <p14:creationId xmlns:p14="http://schemas.microsoft.com/office/powerpoint/2010/main" val="3449302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195" y="3530991"/>
            <a:ext cx="8596668" cy="1320800"/>
          </a:xfrm>
        </p:spPr>
        <p:txBody>
          <a:bodyPr>
            <a:normAutofit fontScale="90000"/>
          </a:bodyPr>
          <a:lstStyle/>
          <a:p>
            <a:pPr lvl="1" algn="ctr" defTabSz="457200" rtl="0">
              <a:spcBef>
                <a:spcPct val="0"/>
              </a:spcBef>
            </a:pPr>
            <a:r>
              <a:rPr lang="en-SG" sz="4400" b="1" kern="1200" cap="all" dirty="0">
                <a:ln w="3175" cmpd="sng">
                  <a:noFill/>
                </a:ln>
                <a:solidFill>
                  <a:schemeClr val="accent4"/>
                </a:solidFill>
                <a:latin typeface="Berlin Sans FB" panose="020E0602020502020306" pitchFamily="34" charset="0"/>
              </a:rPr>
              <a:t>PLAYING WITH </a:t>
            </a:r>
            <a:br>
              <a:rPr lang="en-SG" sz="4400" b="1" kern="1200" cap="all" dirty="0">
                <a:ln w="3175" cmpd="sng">
                  <a:noFill/>
                </a:ln>
                <a:solidFill>
                  <a:schemeClr val="accent4"/>
                </a:solidFill>
                <a:latin typeface="Berlin Sans FB" panose="020E0602020502020306" pitchFamily="34" charset="0"/>
              </a:rPr>
            </a:br>
            <a:r>
              <a:rPr lang="en-SG" sz="4400" b="1" kern="1200" cap="all" dirty="0">
                <a:ln w="3175" cmpd="sng">
                  <a:noFill/>
                </a:ln>
                <a:solidFill>
                  <a:schemeClr val="accent4"/>
                </a:solidFill>
                <a:latin typeface="Berlin Sans FB" panose="020E0602020502020306" pitchFamily="34" charset="0"/>
              </a:rPr>
              <a:t>Baby </a:t>
            </a:r>
            <a:r>
              <a:rPr lang="en-SG" sz="4400" b="1" kern="1200" cap="all" dirty="0" smtClean="0">
                <a:ln w="3175" cmpd="sng">
                  <a:noFill/>
                </a:ln>
                <a:solidFill>
                  <a:schemeClr val="accent4"/>
                </a:solidFill>
                <a:latin typeface="Berlin Sans FB" panose="020E0602020502020306" pitchFamily="34" charset="0"/>
              </a:rPr>
              <a:t>PYTHON +</a:t>
            </a:r>
            <a:endParaRPr lang="en-US" sz="4400" kern="1200" cap="all" dirty="0">
              <a:ln w="3175" cmpd="sng">
                <a:noFill/>
              </a:ln>
              <a:solidFill>
                <a:schemeClr val="tx1"/>
              </a:solidFill>
              <a:latin typeface="+mj-lt"/>
              <a:ea typeface="+mj-ea"/>
              <a:cs typeface="+mj-cs"/>
            </a:endParaRPr>
          </a:p>
        </p:txBody>
      </p:sp>
      <p:pic>
        <p:nvPicPr>
          <p:cNvPr id="3" name="Picture 2"/>
          <p:cNvPicPr>
            <a:picLocks noChangeAspect="1"/>
          </p:cNvPicPr>
          <p:nvPr/>
        </p:nvPicPr>
        <p:blipFill>
          <a:blip r:embed="rId3"/>
          <a:stretch>
            <a:fillRect/>
          </a:stretch>
        </p:blipFill>
        <p:spPr>
          <a:xfrm>
            <a:off x="0" y="192332"/>
            <a:ext cx="3079264" cy="3338659"/>
          </a:xfrm>
          <a:prstGeom prst="rect">
            <a:avLst/>
          </a:prstGeom>
        </p:spPr>
      </p:pic>
    </p:spTree>
    <p:extLst>
      <p:ext uri="{BB962C8B-B14F-4D97-AF65-F5344CB8AC3E}">
        <p14:creationId xmlns:p14="http://schemas.microsoft.com/office/powerpoint/2010/main" val="753213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9448</TotalTime>
  <Words>1616</Words>
  <Application>Microsoft Office PowerPoint</Application>
  <PresentationFormat>Widescreen</PresentationFormat>
  <Paragraphs>195</Paragraphs>
  <Slides>18</Slides>
  <Notes>16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Bell MT</vt:lpstr>
      <vt:lpstr>Berlin Sans FB</vt:lpstr>
      <vt:lpstr>Berlin Sans FB Demi</vt:lpstr>
      <vt:lpstr>Calibri</vt:lpstr>
      <vt:lpstr>Times New Roman</vt:lpstr>
      <vt:lpstr>Trebuchet MS</vt:lpstr>
      <vt:lpstr>Wingdings 3</vt:lpstr>
      <vt:lpstr>Facet</vt:lpstr>
      <vt:lpstr>Let’s Build A ChatBot Taming the Python</vt:lpstr>
      <vt:lpstr>Everybody can code!</vt:lpstr>
      <vt:lpstr>Golden Quotes</vt:lpstr>
      <vt:lpstr>Aim</vt:lpstr>
      <vt:lpstr>What’s In Store</vt:lpstr>
      <vt:lpstr>PLAYING WITH  Baby PYTHON</vt:lpstr>
      <vt:lpstr>Lunch break</vt:lpstr>
      <vt:lpstr>Say Hello to REBOT</vt:lpstr>
      <vt:lpstr>PLAYING WITH  Baby PYTHON +</vt:lpstr>
      <vt:lpstr>Team Challenge Taming the Python   </vt:lpstr>
      <vt:lpstr>Rules of the Game</vt:lpstr>
      <vt:lpstr>Rules of the Game</vt:lpstr>
      <vt:lpstr>Prizes to be won</vt:lpstr>
      <vt:lpstr>Are you ready?  Let’s go !</vt:lpstr>
      <vt:lpstr>SHORT break</vt:lpstr>
      <vt:lpstr>Idea Generation and  Pitch  How would you want to leverage on skills learnt today to make a difference in your job?</vt:lpstr>
      <vt:lpstr>The Award goes to…</vt:lpstr>
      <vt:lpstr>THANK YOU</vt:lpstr>
    </vt:vector>
  </TitlesOfParts>
  <Company>GIC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programming challenge</dc:title>
  <dc:creator>Neelesh Jadhav</dc:creator>
  <cp:lastModifiedBy>Javan Tan Wi-Meng</cp:lastModifiedBy>
  <cp:revision>41</cp:revision>
  <dcterms:created xsi:type="dcterms:W3CDTF">2017-10-17T01:20:07Z</dcterms:created>
  <dcterms:modified xsi:type="dcterms:W3CDTF">2017-11-03T08:51:46Z</dcterms:modified>
</cp:coreProperties>
</file>