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0" r:id="rId3"/>
  </p:sldMasterIdLst>
  <p:notesMasterIdLst>
    <p:notesMasterId r:id="rId31"/>
  </p:notesMasterIdLst>
  <p:sldIdLst>
    <p:sldId id="266" r:id="rId4"/>
    <p:sldId id="289" r:id="rId5"/>
    <p:sldId id="290" r:id="rId6"/>
    <p:sldId id="264" r:id="rId7"/>
    <p:sldId id="322" r:id="rId8"/>
    <p:sldId id="304" r:id="rId9"/>
    <p:sldId id="273" r:id="rId10"/>
    <p:sldId id="307" r:id="rId11"/>
    <p:sldId id="312" r:id="rId12"/>
    <p:sldId id="313" r:id="rId13"/>
    <p:sldId id="314" r:id="rId14"/>
    <p:sldId id="323" r:id="rId15"/>
    <p:sldId id="309" r:id="rId16"/>
    <p:sldId id="308" r:id="rId17"/>
    <p:sldId id="324" r:id="rId18"/>
    <p:sldId id="317" r:id="rId19"/>
    <p:sldId id="318" r:id="rId20"/>
    <p:sldId id="319" r:id="rId21"/>
    <p:sldId id="320" r:id="rId22"/>
    <p:sldId id="306" r:id="rId23"/>
    <p:sldId id="321" r:id="rId24"/>
    <p:sldId id="327" r:id="rId25"/>
    <p:sldId id="328" r:id="rId26"/>
    <p:sldId id="326" r:id="rId27"/>
    <p:sldId id="277" r:id="rId28"/>
    <p:sldId id="315" r:id="rId29"/>
    <p:sldId id="31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y Lim Chai Hou" initials="DLCH" lastIdx="1" clrIdx="0">
    <p:extLst>
      <p:ext uri="{19B8F6BF-5375-455C-9EA6-DF929625EA0E}">
        <p15:presenceInfo xmlns:p15="http://schemas.microsoft.com/office/powerpoint/2012/main" userId="S-1-5-21-1191778193-1596744994-312552118-116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78165" autoAdjust="0"/>
  </p:normalViewPr>
  <p:slideViewPr>
    <p:cSldViewPr snapToGrid="0">
      <p:cViewPr varScale="1">
        <p:scale>
          <a:sx n="88" d="100"/>
          <a:sy n="88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B107C-7ADE-4B56-A181-F5F0DF7B89CF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DF8CB-33FB-4884-A009-D7ED79AF9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 - Opening vid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Intro &amp; context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min: Scratch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min: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Algorithms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Use Cases x2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Wrap up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73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are just going</a:t>
            </a:r>
            <a:r>
              <a:rPr lang="en-GB" baseline="0" dirty="0" smtClean="0"/>
              <a:t> to learn some basic tags</a:t>
            </a:r>
          </a:p>
          <a:p>
            <a:r>
              <a:rPr lang="en-GB" baseline="0" dirty="0" smtClean="0"/>
              <a:t>&lt;span&gt;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A965-BA09-4F15-881A-CFA3C922CB2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7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</a:t>
            </a:r>
            <a:r>
              <a:rPr lang="en-GB" baseline="0" dirty="0" smtClean="0"/>
              <a:t> you have a lot of containers. How do you find the container that contains the data point that you want. </a:t>
            </a:r>
          </a:p>
          <a:p>
            <a:r>
              <a:rPr lang="en-GB" baseline="0" dirty="0" smtClean="0"/>
              <a:t>For this exercise, we will be using a class as attribute identifier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Library – there are a lot of </a:t>
            </a:r>
            <a:r>
              <a:rPr lang="en-GB" baseline="0" dirty="0" err="1" smtClean="0"/>
              <a:t>ppl</a:t>
            </a:r>
            <a:r>
              <a:rPr lang="en-GB" baseline="0" dirty="0" smtClean="0"/>
              <a:t> developers out there that have created reusable libraries that simply things we commonly do. </a:t>
            </a:r>
          </a:p>
          <a:p>
            <a:r>
              <a:rPr lang="en-GB" baseline="0" dirty="0" smtClean="0"/>
              <a:t>Template that we can reuse for our coding. That have been predefined. For this programming, are importing two libraries.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796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</a:t>
            </a:r>
            <a:r>
              <a:rPr lang="en-GB" baseline="0" dirty="0" smtClean="0"/>
              <a:t> you have a lot of containers. How do you find the container that contains the data point that you want. </a:t>
            </a:r>
          </a:p>
          <a:p>
            <a:r>
              <a:rPr lang="en-GB" baseline="0" dirty="0" smtClean="0"/>
              <a:t>For this exercise, we will be using a class as attribute identifier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Library – there are a lot of </a:t>
            </a:r>
            <a:r>
              <a:rPr lang="en-GB" baseline="0" dirty="0" err="1" smtClean="0"/>
              <a:t>ppl</a:t>
            </a:r>
            <a:r>
              <a:rPr lang="en-GB" baseline="0" dirty="0" smtClean="0"/>
              <a:t> developers out there that have created reusable libraries that simply things we commonly do. </a:t>
            </a:r>
          </a:p>
          <a:p>
            <a:r>
              <a:rPr lang="en-GB" baseline="0" dirty="0" smtClean="0"/>
              <a:t>Template that we can reuse for our coding. That have been predefined. For this programming, are importing two libraries.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73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 - Opening vid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Intro &amp; context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min: Scratch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min: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Algorithms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Use Cases x2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Wrap up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646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Facilitator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Guide</a:t>
            </a:r>
          </a:p>
          <a:p>
            <a:pPr marL="0" lvl="0" indent="0">
              <a:buFontTx/>
              <a:buNone/>
            </a:pPr>
            <a:endParaRPr lang="en-GB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Tx/>
              <a:buAutoNum type="arabicPeriod"/>
            </a:pPr>
            <a:r>
              <a:rPr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keen to learn more, check out the GIC Digital Curriculum on the GIC School Microsite. There are curated offerings on 4 different tracks – coding, data, communications design, design thinking.</a:t>
            </a:r>
          </a:p>
          <a:p>
            <a:pPr marL="228600" lvl="0" indent="-228600">
              <a:buFontTx/>
              <a:buAutoNum type="arabicPeriod"/>
            </a:pPr>
            <a:r>
              <a:rPr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of these are online courses offered free by providers like Coursera, </a:t>
            </a:r>
            <a:r>
              <a:rPr lang="en-GB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Udemy</a:t>
            </a:r>
            <a:r>
              <a:rPr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422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45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can’t start with the advanced stuff without</a:t>
            </a:r>
            <a:r>
              <a:rPr lang="en-US" baseline="0" dirty="0" smtClean="0"/>
              <a:t> knowing the basics</a:t>
            </a:r>
          </a:p>
          <a:p>
            <a:r>
              <a:rPr lang="en-US" baseline="0" dirty="0" smtClean="0"/>
              <a:t>How to write a recipe without knowing the alphabet? Vocabulary?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74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RPA, automation, data</a:t>
            </a:r>
          </a:p>
          <a:p>
            <a:r>
              <a:rPr lang="en-US" dirty="0" smtClean="0"/>
              <a:t>Not to turn everyone into programmers – basic understanding, possibilities</a:t>
            </a:r>
          </a:p>
          <a:p>
            <a:r>
              <a:rPr lang="en-US" dirty="0" smtClean="0"/>
              <a:t>GIC use cases at the end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478BD-D3BA-2045-AD99-A9F775F87D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58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Owner’s Mentality.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Agile’s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Owners</a:t>
            </a:r>
          </a:p>
          <a:p>
            <a:pPr marL="0" lvl="0" indent="0">
              <a:buFont typeface="Arial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someone wants to do renovation on your house, would you want to leave it with the person for 6 months? Or would you want to know exactly what the builder is going to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478BD-D3BA-2045-AD99-A9F775F87D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8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r>
              <a:rPr lang="en-US" baseline="0" dirty="0" smtClean="0"/>
              <a:t> of breaking down problems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00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 - Opening vid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Intro &amp; context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min: Scratch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min: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Algorithms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Use Cases x2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Wrap up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01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print(1+2)</a:t>
            </a:r>
          </a:p>
          <a:p>
            <a:endParaRPr lang="en-US" dirty="0" smtClean="0"/>
          </a:p>
          <a:p>
            <a:r>
              <a:rPr lang="en-US" dirty="0" smtClean="0"/>
              <a:t>a=1</a:t>
            </a:r>
          </a:p>
          <a:p>
            <a:r>
              <a:rPr lang="en-US" dirty="0" smtClean="0"/>
              <a:t>b=2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62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 - Opening vid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Intro &amp; context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min: Scratch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min: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Algorithms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Use Cases x2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Wrap up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99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 roles – product</a:t>
            </a:r>
            <a:r>
              <a:rPr lang="en-GB" baseline="0" dirty="0" smtClean="0"/>
              <a:t> owner</a:t>
            </a:r>
            <a:r>
              <a:rPr lang="en-GB" dirty="0" smtClean="0"/>
              <a:t>,</a:t>
            </a:r>
            <a:r>
              <a:rPr lang="en-GB" baseline="0" dirty="0" smtClean="0"/>
              <a:t> tester, developer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20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 - Opening vid 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Intro &amp; context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min: Scratch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min: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S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Algorithms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min: Use Cases x2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min: Wrap up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F8CB-33FB-4884-A009-D7ED79AF914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4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D45C6F-4983-41F3-B3E8-B35557032A7D}" type="datetime1">
              <a:rPr lang="en-SG" smtClean="0"/>
              <a:pPr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45A868-1959-4AFC-8B73-586BE1BEEA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3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9A2-FA96-46B4-A784-31BC18E50352}" type="datetime1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7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1935-1746-496C-ABFC-86D0696AF507}" type="datetime1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12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4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6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9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98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63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B96-4AF0-40F9-BA3A-67D96AFD6FB3}" type="datetime1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2586681" y="0"/>
            <a:ext cx="3970638" cy="605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86681" y="0"/>
            <a:ext cx="3970637" cy="58999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252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9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3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70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19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18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09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82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27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23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2E4E-2D3D-4400-A3D4-F3DD2578AB44}" type="datetime1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828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35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8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46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50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48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75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78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004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07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DFE3-8E62-48BF-BDF2-AC4841B760AF}" type="datetime1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187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66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08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47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5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C417-56D3-45AF-B4E6-E404FE9CE9E2}" type="datetime1">
              <a:rPr lang="en-SG" smtClean="0"/>
              <a:t>31/10/2017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8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8A83-9A5C-4E2F-AA3B-96F0367FFFB0}" type="datetime1">
              <a:rPr lang="en-SG" smtClean="0"/>
              <a:t>31/10/2017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2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E995-7B4D-4B90-80AE-B4962E56205B}" type="datetime1">
              <a:rPr lang="en-SG" smtClean="0"/>
              <a:t>31/10/2017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7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FBEF-BAD7-44BB-944C-4EEDA5782B8B}" type="datetime1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2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B6DD-A5BC-4D3E-9954-CC8E35099420}" type="datetime1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5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605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24930"/>
            <a:ext cx="7886700" cy="965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1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CFCD-90AF-43E3-816F-E3EA9F4D8C99}" type="datetime1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508" y="120177"/>
            <a:ext cx="88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A45A868-1959-4AFC-8B73-586BE1BEEA10}" type="slidenum">
              <a:rPr lang="en-SG" smtClean="0"/>
              <a:pPr/>
              <a:t>‹#›</a:t>
            </a:fld>
            <a:r>
              <a:rPr lang="en-SG" dirty="0" smtClean="0"/>
              <a:t>/50</a:t>
            </a:r>
            <a:endParaRPr lang="en-SG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3882" y="102684"/>
            <a:ext cx="34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Intro to Coding 2017</a:t>
            </a:r>
            <a:endParaRPr lang="en-SG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0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D97909D1-5947-BE49-A8F4-7E831559D40F}" type="datetimeFigureOut">
              <a:rPr lang="en-US" smtClean="0">
                <a:solidFill>
                  <a:prstClr val="white"/>
                </a:solidFill>
              </a:rPr>
              <a:pPr defTabSz="685800"/>
              <a:t>10/31/2017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63D138EC-15B0-354D-BB23-422ED01510C8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74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community/classrooms/1792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Code?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Code?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76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 smtClean="0"/>
          </a:p>
          <a:p>
            <a:pPr lvl="1"/>
            <a:r>
              <a:rPr lang="en-US" dirty="0" smtClean="0"/>
              <a:t>Describe </a:t>
            </a:r>
            <a:r>
              <a:rPr lang="en-US" dirty="0" smtClean="0"/>
              <a:t>outcome with expressions</a:t>
            </a:r>
          </a:p>
          <a:p>
            <a:pPr lvl="1"/>
            <a:r>
              <a:rPr lang="en-US" dirty="0" smtClean="0"/>
              <a:t>Cell = </a:t>
            </a:r>
            <a:r>
              <a:rPr lang="en-US" dirty="0" smtClean="0">
                <a:latin typeface="Consolas" panose="020B0609020204030204" pitchFamily="49" charset="0"/>
              </a:rPr>
              <a:t>IF(SUM(A:A) &gt; 1, SUM(A:A), “No”)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 Python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1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start now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</a:t>
            </a:r>
            <a:r>
              <a:rPr lang="en-GB" dirty="0" smtClean="0"/>
              <a:t>can program</a:t>
            </a:r>
            <a:endParaRPr lang="en-GB" dirty="0"/>
          </a:p>
          <a:p>
            <a:pPr lvl="1"/>
            <a:r>
              <a:rPr lang="en-GB" dirty="0" smtClean="0"/>
              <a:t>You </a:t>
            </a:r>
            <a:r>
              <a:rPr lang="en-GB" dirty="0"/>
              <a:t>just </a:t>
            </a:r>
            <a:r>
              <a:rPr lang="en-GB" dirty="0" smtClean="0"/>
              <a:t>don’t know </a:t>
            </a:r>
            <a:r>
              <a:rPr lang="en-GB" dirty="0"/>
              <a:t>it yet</a:t>
            </a:r>
          </a:p>
          <a:p>
            <a:endParaRPr lang="en-GB" dirty="0"/>
          </a:p>
          <a:p>
            <a:r>
              <a:rPr lang="en-GB" dirty="0"/>
              <a:t>See the </a:t>
            </a:r>
            <a:r>
              <a:rPr lang="en-GB" dirty="0" smtClean="0"/>
              <a:t>possibilities</a:t>
            </a:r>
            <a:endParaRPr lang="en-GB" dirty="0"/>
          </a:p>
          <a:p>
            <a:pPr lvl="1"/>
            <a:r>
              <a:rPr lang="en-GB" dirty="0" smtClean="0"/>
              <a:t>What </a:t>
            </a:r>
            <a:r>
              <a:rPr lang="en-GB" dirty="0"/>
              <a:t>can you do with it?</a:t>
            </a:r>
          </a:p>
          <a:p>
            <a:endParaRPr lang="en-GB" dirty="0"/>
          </a:p>
          <a:p>
            <a:r>
              <a:rPr lang="en-GB" dirty="0"/>
              <a:t>Have an Owner’s </a:t>
            </a:r>
            <a:r>
              <a:rPr lang="en-GB" dirty="0" err="1"/>
              <a:t>Mindset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Have </a:t>
            </a:r>
            <a:r>
              <a:rPr lang="en-GB" dirty="0"/>
              <a:t>a basic understanding to </a:t>
            </a:r>
            <a:r>
              <a:rPr lang="en-GB" dirty="0" smtClean="0"/>
              <a:t>tell a developer what you want!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3. Python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18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Putting it Together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8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Telegram / Visit Website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the “</a:t>
            </a:r>
            <a:r>
              <a:rPr lang="en-GB" b="1" u="sng" dirty="0" smtClean="0"/>
              <a:t>Telegram</a:t>
            </a:r>
            <a:r>
              <a:rPr lang="en-GB" dirty="0" smtClean="0"/>
              <a:t>” app on iTunes or Google </a:t>
            </a:r>
            <a:r>
              <a:rPr lang="en-GB" dirty="0" err="1" smtClean="0"/>
              <a:t>Playstore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Add bot @</a:t>
            </a:r>
            <a:r>
              <a:rPr lang="en-GB" dirty="0" err="1" smtClean="0"/>
              <a:t>R_E_Gbot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Say “Hi” to the </a:t>
            </a:r>
            <a:r>
              <a:rPr lang="en-GB" dirty="0" err="1" smtClean="0"/>
              <a:t>chatbot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Play around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13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4. </a:t>
            </a:r>
            <a:r>
              <a:rPr lang="en-US" dirty="0" err="1" smtClean="0"/>
              <a:t>Chatbot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54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Jupyter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Lets create make your chat bot smarter.</a:t>
            </a:r>
          </a:p>
          <a:p>
            <a:r>
              <a:rPr lang="en-GB" sz="2400" dirty="0" smtClean="0"/>
              <a:t>Return “Hello world”</a:t>
            </a:r>
          </a:p>
          <a:p>
            <a:endParaRPr lang="en-GB" sz="2400" dirty="0" smtClean="0"/>
          </a:p>
          <a:p>
            <a:r>
              <a:rPr lang="en-GB" sz="2400" dirty="0" smtClean="0"/>
              <a:t>What is the day today?</a:t>
            </a:r>
          </a:p>
          <a:p>
            <a:r>
              <a:rPr lang="en-GB" sz="2400" dirty="0" smtClean="0"/>
              <a:t>What is your name?</a:t>
            </a:r>
          </a:p>
          <a:p>
            <a:r>
              <a:rPr lang="en-GB" sz="2400" dirty="0" smtClean="0"/>
              <a:t>I am bored?</a:t>
            </a:r>
          </a:p>
          <a:p>
            <a:endParaRPr lang="en-GB" sz="2400" dirty="0"/>
          </a:p>
          <a:p>
            <a:r>
              <a:rPr lang="en-GB" sz="2400" dirty="0" smtClean="0"/>
              <a:t>Return random results. </a:t>
            </a:r>
          </a:p>
          <a:p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Chatbot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28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Scrapping Real Data from Websites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10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HTML?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Building block that brings the Internet to Life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33D0-0159-470D-A316-12D9C03247E8}" type="slidenum">
              <a:rPr lang="en-GB" smtClean="0"/>
              <a:t>16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5. 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HTML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0692" y="982014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Word Document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941122" y="982013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 Document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2" y="1611847"/>
            <a:ext cx="3469004" cy="4818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22" y="1611847"/>
            <a:ext cx="3430590" cy="4818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057" y="2939143"/>
            <a:ext cx="2612572" cy="158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50971" y="2939143"/>
            <a:ext cx="2612572" cy="158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HTML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30692" y="982014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Word Document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41122" y="982013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 Document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2" y="1611847"/>
            <a:ext cx="3469004" cy="4818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22" y="1611847"/>
            <a:ext cx="3430590" cy="48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19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HTML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49" y="1248681"/>
            <a:ext cx="7886700" cy="49962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dirty="0"/>
              <a:t>&lt;!DOCTYPE html&gt;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 &lt;body&gt;</a:t>
            </a:r>
          </a:p>
          <a:p>
            <a:pPr marL="0" indent="0">
              <a:buNone/>
            </a:pPr>
            <a:r>
              <a:rPr lang="en-GB" dirty="0"/>
              <a:t>    &lt;p&gt;Hello world!&lt;/p&gt;</a:t>
            </a:r>
          </a:p>
          <a:p>
            <a:pPr marL="0" indent="0">
              <a:buNone/>
            </a:pPr>
            <a:r>
              <a:rPr lang="en-GB" dirty="0"/>
              <a:t>    &lt;p&gt;&lt;strong&gt;I AM BOLD!&lt;/strong&gt;&lt;/p&gt;</a:t>
            </a:r>
          </a:p>
          <a:p>
            <a:pPr marL="0" indent="0">
              <a:buNone/>
            </a:pPr>
            <a:r>
              <a:rPr lang="en-GB" dirty="0"/>
              <a:t>    &lt;p&gt;&lt;</a:t>
            </a:r>
            <a:r>
              <a:rPr lang="en-GB" dirty="0" err="1"/>
              <a:t>i</a:t>
            </a:r>
            <a:r>
              <a:rPr lang="en-GB" dirty="0"/>
              <a:t>&gt;Sexy Italicized Words!&lt;/</a:t>
            </a:r>
            <a:r>
              <a:rPr lang="en-GB" dirty="0" err="1"/>
              <a:t>i</a:t>
            </a:r>
            <a:r>
              <a:rPr lang="en-GB" dirty="0"/>
              <a:t>&gt;&lt;/p&gt;</a:t>
            </a:r>
          </a:p>
          <a:p>
            <a:pPr marL="0" indent="0">
              <a:buNone/>
            </a:pPr>
            <a:r>
              <a:rPr lang="en-GB" dirty="0"/>
              <a:t>    &lt;p&gt;&lt;font </a:t>
            </a:r>
            <a:r>
              <a:rPr lang="en-GB" dirty="0" err="1"/>
              <a:t>color</a:t>
            </a:r>
            <a:r>
              <a:rPr lang="en-GB" dirty="0"/>
              <a:t>='#00FF00'&gt;Green is the new black!&lt;/</a:t>
            </a:r>
            <a:r>
              <a:rPr lang="en-GB" dirty="0" err="1"/>
              <a:t>color</a:t>
            </a:r>
            <a:r>
              <a:rPr lang="en-GB" dirty="0"/>
              <a:t>&gt;&lt;/p&gt;</a:t>
            </a:r>
          </a:p>
          <a:p>
            <a:pPr marL="0" indent="0">
              <a:buNone/>
            </a:pPr>
            <a:r>
              <a:rPr lang="en-GB" dirty="0"/>
              <a:t>  &lt;/body&gt;</a:t>
            </a:r>
          </a:p>
          <a:p>
            <a:pPr marL="0" indent="0">
              <a:buNone/>
            </a:pP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415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7" b="20699"/>
          <a:stretch/>
        </p:blipFill>
        <p:spPr>
          <a:xfrm>
            <a:off x="1000193" y="1243693"/>
            <a:ext cx="7143612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7" y="4729893"/>
            <a:ext cx="2501733" cy="1408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64" b="21222"/>
          <a:stretch/>
        </p:blipFill>
        <p:spPr>
          <a:xfrm>
            <a:off x="2966033" y="4829002"/>
            <a:ext cx="2765619" cy="1568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52" y="4834805"/>
            <a:ext cx="3027374" cy="1303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617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57767" y="2154817"/>
            <a:ext cx="2527394" cy="37610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2"/>
                </a:solidFill>
              </a:rPr>
              <a:t>&lt;HTML&gt;</a:t>
            </a: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r>
              <a:rPr lang="en-GB" sz="1350" dirty="0">
                <a:solidFill>
                  <a:schemeClr val="tx2"/>
                </a:solidFill>
              </a:rPr>
              <a:t>&lt;/HTML&gt;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7098" y="2938628"/>
            <a:ext cx="2163007" cy="21415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2"/>
                </a:solidFill>
              </a:rPr>
              <a:t>&lt;BODY&gt;</a:t>
            </a: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endParaRPr lang="en-GB" sz="1350" dirty="0">
              <a:solidFill>
                <a:schemeClr val="tx2"/>
              </a:solidFill>
            </a:endParaRPr>
          </a:p>
          <a:p>
            <a:r>
              <a:rPr lang="en-GB" sz="1350" dirty="0">
                <a:solidFill>
                  <a:schemeClr val="tx2"/>
                </a:solidFill>
              </a:rPr>
              <a:t>&lt;/BODY&gt;</a:t>
            </a:r>
          </a:p>
          <a:p>
            <a:pPr algn="ctr"/>
            <a:endParaRPr lang="en-GB" sz="135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3604" y="3677223"/>
            <a:ext cx="1414615" cy="6844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 smtClean="0">
                <a:solidFill>
                  <a:schemeClr val="tx2"/>
                </a:solidFill>
              </a:rPr>
              <a:t>&lt;P&gt;</a:t>
            </a:r>
            <a:endParaRPr lang="en-GB" sz="1350" dirty="0">
              <a:solidFill>
                <a:schemeClr val="tx2"/>
              </a:solidFill>
            </a:endParaRPr>
          </a:p>
          <a:p>
            <a:r>
              <a:rPr lang="en-GB" sz="1350" dirty="0">
                <a:solidFill>
                  <a:schemeClr val="tx2"/>
                </a:solidFill>
              </a:rPr>
              <a:t>Hello World!</a:t>
            </a:r>
          </a:p>
          <a:p>
            <a:r>
              <a:rPr lang="en-GB" sz="1350" dirty="0" smtClean="0">
                <a:solidFill>
                  <a:schemeClr val="tx2"/>
                </a:solidFill>
              </a:rPr>
              <a:t>&lt;/P&gt;</a:t>
            </a:r>
            <a:endParaRPr lang="en-GB" sz="135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3415" y="2160260"/>
            <a:ext cx="2667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&lt;HTML</a:t>
            </a:r>
            <a:r>
              <a:rPr lang="en-GB" sz="1350" dirty="0" smtClean="0"/>
              <a:t>&gt;</a:t>
            </a:r>
          </a:p>
          <a:p>
            <a:endParaRPr lang="en-GB" sz="1350" dirty="0" smtClean="0"/>
          </a:p>
          <a:p>
            <a:r>
              <a:rPr lang="en-GB" sz="1350" dirty="0" smtClean="0"/>
              <a:t>&lt;</a:t>
            </a:r>
            <a:r>
              <a:rPr lang="en-GB" sz="1350" dirty="0"/>
              <a:t>BODY&gt;</a:t>
            </a:r>
          </a:p>
          <a:p>
            <a:endParaRPr lang="en-GB" sz="1350" dirty="0" smtClean="0"/>
          </a:p>
          <a:p>
            <a:r>
              <a:rPr lang="en-GB" sz="1350" dirty="0" smtClean="0"/>
              <a:t>&lt;P&gt;Hello </a:t>
            </a:r>
            <a:r>
              <a:rPr lang="en-GB" sz="1350" dirty="0"/>
              <a:t>World</a:t>
            </a:r>
            <a:r>
              <a:rPr lang="en-GB" sz="1350" dirty="0" smtClean="0"/>
              <a:t>!&lt;/P&gt;</a:t>
            </a:r>
            <a:endParaRPr lang="en-GB" sz="1350" dirty="0"/>
          </a:p>
          <a:p>
            <a:endParaRPr lang="en-GB" sz="1350" dirty="0" smtClean="0"/>
          </a:p>
          <a:p>
            <a:r>
              <a:rPr lang="en-GB" sz="1350" dirty="0" smtClean="0"/>
              <a:t>&lt;/</a:t>
            </a:r>
            <a:r>
              <a:rPr lang="en-GB" sz="1350" dirty="0"/>
              <a:t>BODY&gt;</a:t>
            </a:r>
          </a:p>
          <a:p>
            <a:endParaRPr lang="en-GB" sz="1350" dirty="0" smtClean="0"/>
          </a:p>
          <a:p>
            <a:r>
              <a:rPr lang="en-GB" sz="1350" dirty="0" smtClean="0"/>
              <a:t>&lt;/</a:t>
            </a:r>
            <a:r>
              <a:rPr lang="en-GB" sz="1350" dirty="0"/>
              <a:t>HTML&gt;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63415" y="1720625"/>
            <a:ext cx="2667000" cy="3483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RAW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57767" y="1715181"/>
            <a:ext cx="2527394" cy="3483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CODE BLOCKS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- Code Visualization</a:t>
            </a:r>
            <a:endParaRPr lang="en-GB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7046543" y="4190546"/>
            <a:ext cx="500743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/>
          <p:cNvSpPr txBox="1"/>
          <p:nvPr/>
        </p:nvSpPr>
        <p:spPr>
          <a:xfrm>
            <a:off x="5963414" y="4840239"/>
            <a:ext cx="2667001" cy="71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These codes are encased in tags.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They are the main components used to build basic websites.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138" y="2130325"/>
            <a:ext cx="2520025" cy="376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2"/>
                </a:solidFill>
              </a:rPr>
              <a:t>Container (HTML)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8650" y="2914135"/>
            <a:ext cx="2160341" cy="2141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2"/>
                </a:solidFill>
              </a:rPr>
              <a:t>Container (BODY)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07259" y="3652729"/>
            <a:ext cx="1414615" cy="684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2"/>
                </a:solidFill>
              </a:rPr>
              <a:t>Container </a:t>
            </a:r>
            <a:r>
              <a:rPr lang="en-GB" sz="1350" dirty="0" smtClean="0">
                <a:solidFill>
                  <a:schemeClr val="tx2"/>
                </a:solidFill>
              </a:rPr>
              <a:t>(P)</a:t>
            </a:r>
            <a:endParaRPr lang="en-GB" sz="135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0869" y="1690689"/>
            <a:ext cx="2527394" cy="3483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ABSTRACT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177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21</a:t>
            </a:fld>
            <a:endParaRPr lang="en-SG"/>
          </a:p>
        </p:txBody>
      </p:sp>
      <p:pic>
        <p:nvPicPr>
          <p:cNvPr id="4" name="Picture 3" descr="Image result for html tag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0"/>
          <a:stretch/>
        </p:blipFill>
        <p:spPr bwMode="auto">
          <a:xfrm>
            <a:off x="76200" y="769257"/>
            <a:ext cx="9067800" cy="60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1109540"/>
            <a:ext cx="2857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For</a:t>
            </a:r>
          </a:p>
          <a:p>
            <a:r>
              <a:rPr lang="en-GB" sz="4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Illustration Purposes Only</a:t>
            </a:r>
            <a:endParaRPr lang="en-GB" sz="48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22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26585" y="1066800"/>
            <a:ext cx="7839479" cy="896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Step  1: Import libraries </a:t>
            </a:r>
          </a:p>
          <a:p>
            <a:r>
              <a:rPr lang="en-GB" sz="1200" dirty="0" smtClean="0"/>
              <a:t>Coders in the community can create libraries of commonly used features. These templates are pre-defined and can help us simplify and reuse code.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6585" y="2187140"/>
            <a:ext cx="7839479" cy="896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Step  2: What is the document filename? </a:t>
            </a:r>
            <a:br>
              <a:rPr lang="en-GB" sz="2000" dirty="0" smtClean="0"/>
            </a:br>
            <a:r>
              <a:rPr lang="en-GB" sz="1200" dirty="0" err="1" smtClean="0"/>
              <a:t>Eg</a:t>
            </a:r>
            <a:r>
              <a:rPr lang="en-GB" sz="1200" dirty="0" smtClean="0"/>
              <a:t>. “Quarterly reporting.doc”, “Mydocument.html”, “http://rebot.chat/index.html”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726586" y="3307480"/>
            <a:ext cx="7839479" cy="896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Step  3: Get the raw content within the 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6586" y="4427820"/>
            <a:ext cx="7839479" cy="896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Step 4: Format the content into a readable format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726585" y="5548160"/>
            <a:ext cx="7839479" cy="896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Step 5: Find the data-point we need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32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267"/>
            <a:ext cx="9144000" cy="6072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364" y="1084159"/>
            <a:ext cx="7886700" cy="965759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How to find a container?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49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from 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4. Conclusion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2562"/>
          <a:stretch/>
        </p:blipFill>
        <p:spPr>
          <a:xfrm>
            <a:off x="628650" y="1964915"/>
            <a:ext cx="7886700" cy="44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you have what it takes?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first assignment of this intro course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repl.it/community/classrooms/17929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Finish it all and you’re ready for the next step!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3. Python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17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on your Cloud PC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Anaconda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Scrape web pages</a:t>
            </a:r>
          </a:p>
          <a:p>
            <a:r>
              <a:rPr lang="en-US" dirty="0" smtClean="0"/>
              <a:t>Work with Excel</a:t>
            </a:r>
          </a:p>
          <a:p>
            <a:r>
              <a:rPr lang="en-US" dirty="0" smtClean="0"/>
              <a:t>Work with EDMS</a:t>
            </a:r>
          </a:p>
          <a:p>
            <a:r>
              <a:rPr lang="en-US" b="1" dirty="0" smtClean="0"/>
              <a:t>Can’t</a:t>
            </a:r>
            <a:r>
              <a:rPr lang="en-US" dirty="0" smtClean="0"/>
              <a:t> do all these on repl.it!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27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3. Python</a:t>
            </a:r>
            <a:endParaRPr lang="en-SG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4" y="2354152"/>
            <a:ext cx="4400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6" b="4944"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</a:t>
            </a:r>
            <a:r>
              <a:rPr lang="en-SG" dirty="0" smtClean="0"/>
              <a:t>programming?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Telling the computer to do things</a:t>
            </a:r>
          </a:p>
          <a:p>
            <a:r>
              <a:rPr lang="en-SG" dirty="0" smtClean="0"/>
              <a:t>The computer is a fast worker but very stupid</a:t>
            </a:r>
          </a:p>
          <a:p>
            <a:pPr lvl="1"/>
            <a:r>
              <a:rPr lang="en-SG" dirty="0" smtClean="0"/>
              <a:t>“Make me a sandwich”</a:t>
            </a:r>
          </a:p>
          <a:p>
            <a:pPr lvl="1"/>
            <a:r>
              <a:rPr lang="en-SG" dirty="0" smtClean="0"/>
              <a:t>How about this?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SG" dirty="0" smtClean="0"/>
              <a:t>Take a slice of bread, put it on the board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SG" dirty="0" smtClean="0"/>
              <a:t>Apply a 1mm layer of butter on the bread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SG" dirty="0" smtClean="0"/>
              <a:t>Take a slice of ham, put it on the bread</a:t>
            </a:r>
          </a:p>
          <a:p>
            <a:pPr lvl="1"/>
            <a:r>
              <a:rPr lang="en-SG" dirty="0" smtClean="0"/>
              <a:t>What actually happens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SG" dirty="0" smtClean="0"/>
              <a:t>Move arm to coordinates (49, 50, 0) with power 1W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SG" dirty="0" smtClean="0"/>
              <a:t>Move arm down to (49, 50, -40) with power 1W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SG" dirty="0" smtClean="0"/>
              <a:t>Tighten fingers with power 2W</a:t>
            </a:r>
          </a:p>
          <a:p>
            <a:pPr marL="0" indent="0">
              <a:buNone/>
            </a:pPr>
            <a:r>
              <a:rPr lang="en-SG" dirty="0" smtClean="0"/>
              <a:t>Automation is difficult!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1. Code?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4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Python?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Uh.. Eating a snake?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4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Considered a Fourth Generation Language </a:t>
            </a:r>
          </a:p>
          <a:p>
            <a:r>
              <a:rPr lang="en-GB" dirty="0" smtClean="0"/>
              <a:t>Simple &amp; mighty for mathematical libraries</a:t>
            </a:r>
          </a:p>
          <a:p>
            <a:r>
              <a:rPr lang="en-GB" dirty="0" smtClean="0"/>
              <a:t>Relatively natural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 Python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518555" y="3316991"/>
            <a:ext cx="6106887" cy="3358788"/>
            <a:chOff x="1349827" y="3182055"/>
            <a:chExt cx="6106887" cy="33587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827" y="3182055"/>
              <a:ext cx="6106887" cy="335878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71" t="83181" r="2224" b="9160"/>
            <a:stretch/>
          </p:blipFill>
          <p:spPr>
            <a:xfrm>
              <a:off x="6642809" y="5684520"/>
              <a:ext cx="678180" cy="29471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0063" y="5686698"/>
              <a:ext cx="776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>
                  <a:solidFill>
                    <a:srgbClr val="00B050"/>
                  </a:solidFill>
                </a:rPr>
                <a:t>Python!</a:t>
              </a:r>
              <a:endParaRPr lang="en-GB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some real code!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http://rebot.chat/python.html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Python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5" b="-5365"/>
          <a:stretch/>
        </p:blipFill>
        <p:spPr>
          <a:xfrm>
            <a:off x="628650" y="2239510"/>
            <a:ext cx="7886700" cy="44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Playground: Repl.it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Print “Hello World”</a:t>
            </a:r>
          </a:p>
          <a:p>
            <a:r>
              <a:rPr lang="en-GB" sz="2400" dirty="0" smtClean="0"/>
              <a:t>Explain concept of variables (containers)</a:t>
            </a:r>
          </a:p>
          <a:p>
            <a:r>
              <a:rPr lang="en-GB" sz="2400" dirty="0" smtClean="0"/>
              <a:t>Create a string variable “name”</a:t>
            </a:r>
          </a:p>
          <a:p>
            <a:r>
              <a:rPr lang="en-GB" sz="2400" dirty="0" smtClean="0"/>
              <a:t>Print “Hello, my name is …”</a:t>
            </a:r>
          </a:p>
          <a:p>
            <a:r>
              <a:rPr lang="en-GB" sz="2400" dirty="0" smtClean="0"/>
              <a:t>Try addition, multiplication, division, subtraction</a:t>
            </a:r>
          </a:p>
          <a:p>
            <a:r>
              <a:rPr lang="en-GB" sz="2400" dirty="0" smtClean="0"/>
              <a:t>QN: what is 1 + 1? </a:t>
            </a:r>
          </a:p>
          <a:p>
            <a:r>
              <a:rPr lang="en-GB" sz="2400" dirty="0" smtClean="0"/>
              <a:t>Concept of variable types. </a:t>
            </a:r>
            <a:r>
              <a:rPr lang="en-GB" sz="2400" dirty="0" err="1" smtClean="0"/>
              <a:t>Int</a:t>
            </a:r>
            <a:r>
              <a:rPr lang="en-GB" sz="2400" dirty="0" smtClean="0"/>
              <a:t>, string etc.</a:t>
            </a:r>
          </a:p>
          <a:p>
            <a:endParaRPr lang="en-GB" sz="2400" dirty="0"/>
          </a:p>
          <a:p>
            <a:r>
              <a:rPr lang="en-GB" sz="2400" dirty="0" smtClean="0"/>
              <a:t>Concept of ( if… else)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2.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Algorithms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languages are easy to learn</a:t>
            </a:r>
          </a:p>
          <a:p>
            <a:r>
              <a:rPr lang="en-US" dirty="0" smtClean="0"/>
              <a:t>Writing recipes: easy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i="1" dirty="0" smtClean="0"/>
              <a:t>Making</a:t>
            </a:r>
            <a:r>
              <a:rPr lang="en-US" dirty="0" smtClean="0"/>
              <a:t> the recipe: hard</a:t>
            </a:r>
          </a:p>
          <a:p>
            <a:r>
              <a:rPr lang="en-US" dirty="0" smtClean="0"/>
              <a:t>Don’t translate your work procedure to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 smtClean="0"/>
              <a:t>5, 9, 10, 4, 11, 3, 6</a:t>
            </a:r>
          </a:p>
          <a:p>
            <a:r>
              <a:rPr lang="en-US" dirty="0" smtClean="0"/>
              <a:t>Highest</a:t>
            </a:r>
            <a:r>
              <a:rPr lang="en-US" dirty="0"/>
              <a:t> </a:t>
            </a:r>
            <a:r>
              <a:rPr lang="en-US" dirty="0" smtClean="0"/>
              <a:t>and lowest number?</a:t>
            </a:r>
          </a:p>
          <a:p>
            <a:r>
              <a:rPr lang="en-US" dirty="0" smtClean="0"/>
              <a:t>What’s the recipe?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868-1959-4AFC-8B73-586BE1BEEA10}" type="slidenum">
              <a:rPr lang="en-SG" smtClean="0"/>
              <a:t>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Python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13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3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5430</TotalTime>
  <Words>1305</Words>
  <Application>Microsoft Office PowerPoint</Application>
  <PresentationFormat>On-screen Show (4:3)</PresentationFormat>
  <Paragraphs>290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Consolas</vt:lpstr>
      <vt:lpstr>Segoe UI</vt:lpstr>
      <vt:lpstr>Segoe UI Semilight</vt:lpstr>
      <vt:lpstr>Office Theme</vt:lpstr>
      <vt:lpstr>Celestial</vt:lpstr>
      <vt:lpstr>1_Celestial</vt:lpstr>
      <vt:lpstr>Code?</vt:lpstr>
      <vt:lpstr>PowerPoint Presentation</vt:lpstr>
      <vt:lpstr>PowerPoint Presentation</vt:lpstr>
      <vt:lpstr>What is programming?</vt:lpstr>
      <vt:lpstr>Python?</vt:lpstr>
      <vt:lpstr>What is Python?</vt:lpstr>
      <vt:lpstr>Now for some real code!</vt:lpstr>
      <vt:lpstr>Playground: Repl.it</vt:lpstr>
      <vt:lpstr>Code and Algorithms</vt:lpstr>
      <vt:lpstr>Familiar?</vt:lpstr>
      <vt:lpstr>You can start now</vt:lpstr>
      <vt:lpstr>Chatbot?</vt:lpstr>
      <vt:lpstr>Install Telegram / Visit Website</vt:lpstr>
      <vt:lpstr>Jupyter</vt:lpstr>
      <vt:lpstr>Challenge</vt:lpstr>
      <vt:lpstr>What is HTML?</vt:lpstr>
      <vt:lpstr>PowerPoint Presentation</vt:lpstr>
      <vt:lpstr>PowerPoint Presentation</vt:lpstr>
      <vt:lpstr>PowerPoint Presentation</vt:lpstr>
      <vt:lpstr>HTML - Code Visualization</vt:lpstr>
      <vt:lpstr>PowerPoint Presentation</vt:lpstr>
      <vt:lpstr>PowerPoint Presentation</vt:lpstr>
      <vt:lpstr>How to find a container?</vt:lpstr>
      <vt:lpstr>End</vt:lpstr>
      <vt:lpstr>Where to from here</vt:lpstr>
      <vt:lpstr>Think you have what it takes?</vt:lpstr>
      <vt:lpstr>Python on your Cloud PC</vt:lpstr>
    </vt:vector>
  </TitlesOfParts>
  <Company>GIC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Lim Chai Hou</dc:creator>
  <cp:lastModifiedBy>Javan Tan Wi-Meng</cp:lastModifiedBy>
  <cp:revision>207</cp:revision>
  <dcterms:created xsi:type="dcterms:W3CDTF">2017-04-25T09:51:32Z</dcterms:created>
  <dcterms:modified xsi:type="dcterms:W3CDTF">2017-10-31T08:50:29Z</dcterms:modified>
</cp:coreProperties>
</file>