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627118-4A2E-41CF-9EEC-AF177EF88B4A}">
  <a:tblStyle styleId="{AA627118-4A2E-41CF-9EEC-AF177EF88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7217149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7217149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7217149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7217149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72171491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72171491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72171491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72171491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7217149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7217149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7217149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7217149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5fd5a743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5fd5a743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7217149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7217149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72171491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72171491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744a1a0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744a1a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fb84e48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5fb84e48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44a1a0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44a1a0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744a1a0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744a1a0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744a1a0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744a1a0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744a1a0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744a1a0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744a1a0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744a1a0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744a1a07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744a1a07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019a91c1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019a91c1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5866f2fe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5866f2fe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62492f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62492f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7217149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7217149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7217149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7217149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5866f2f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5866f2f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7217149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7217149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7217149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7217149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7217149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7217149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422300" y="2055250"/>
            <a:ext cx="6575100" cy="784800"/>
          </a:xfrm>
          <a:prstGeom prst="roundRect">
            <a:avLst>
              <a:gd fmla="val 18036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823650" y="21189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  <a:defRPr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77900" y="434835"/>
            <a:ext cx="8229600" cy="419700"/>
          </a:xfrm>
          <a:prstGeom prst="roundRect">
            <a:avLst>
              <a:gd fmla="val 18036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➯"/>
              <a:defRPr sz="1800"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8875" y="4647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00150"/>
            <a:ext cx="39945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784549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4406307"/>
            <a:ext cx="82296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7888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➯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-12400" y="-32800"/>
            <a:ext cx="9177375" cy="241436"/>
            <a:chOff x="9500" y="-12885"/>
            <a:chExt cx="9113580" cy="898200"/>
          </a:xfrm>
        </p:grpSpPr>
        <p:sp>
          <p:nvSpPr>
            <p:cNvPr id="9" name="Google Shape;9;p1"/>
            <p:cNvSpPr/>
            <p:nvPr/>
          </p:nvSpPr>
          <p:spPr>
            <a:xfrm>
              <a:off x="9500" y="-12885"/>
              <a:ext cx="4631100" cy="8982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539680" y="-12885"/>
              <a:ext cx="4583400" cy="898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"/>
          <p:cNvSpPr txBox="1"/>
          <p:nvPr/>
        </p:nvSpPr>
        <p:spPr>
          <a:xfrm>
            <a:off x="4560200" y="-32825"/>
            <a:ext cx="45786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Universidade Federal do Ceará - UFC</a:t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16625" y="4887965"/>
            <a:ext cx="9177025" cy="280770"/>
            <a:chOff x="-5616" y="4864236"/>
            <a:chExt cx="9177025" cy="304820"/>
          </a:xfrm>
        </p:grpSpPr>
        <p:sp>
          <p:nvSpPr>
            <p:cNvPr id="13" name="Google Shape;13;p1"/>
            <p:cNvSpPr/>
            <p:nvPr/>
          </p:nvSpPr>
          <p:spPr>
            <a:xfrm>
              <a:off x="-5616" y="4864256"/>
              <a:ext cx="4582800" cy="304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71209" y="4864236"/>
              <a:ext cx="46002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1"/>
          <p:cNvSpPr txBox="1"/>
          <p:nvPr/>
        </p:nvSpPr>
        <p:spPr>
          <a:xfrm>
            <a:off x="-12275" y="4887850"/>
            <a:ext cx="4578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Lucas de Oliveira Santos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560300" y="4887650"/>
            <a:ext cx="4578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Agosto</a:t>
            </a:r>
            <a:r>
              <a:rPr lang="pt-BR" sz="1300">
                <a:solidFill>
                  <a:schemeClr val="lt1"/>
                </a:solidFill>
              </a:rPr>
              <a:t>, 22 de 2023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-12400" y="-32831"/>
            <a:ext cx="4578600" cy="2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Programa de Pós-Graduação em Engenharia Elétrica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30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605400" y="925000"/>
            <a:ext cx="7933200" cy="11931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935" y="1144575"/>
            <a:ext cx="1495190" cy="7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463" y="1128075"/>
            <a:ext cx="2906980" cy="78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75" y="1233223"/>
            <a:ext cx="2379603" cy="57664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10375" y="2571750"/>
            <a:ext cx="7828200" cy="5322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Classificação Linear</a:t>
            </a:r>
            <a:endParaRPr b="1" sz="2500"/>
          </a:p>
        </p:txBody>
      </p:sp>
      <p:sp>
        <p:nvSpPr>
          <p:cNvPr id="53" name="Google Shape;53;p9"/>
          <p:cNvSpPr/>
          <p:nvPr/>
        </p:nvSpPr>
        <p:spPr>
          <a:xfrm>
            <a:off x="710375" y="3606050"/>
            <a:ext cx="7933200" cy="5766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Lucas de Oliveira Santos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</a:rPr>
              <a:t>lucas.santos@lapisco.ifce.edu.br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Em termos computacionais, devemos atribuir valores </a:t>
            </a:r>
            <a:r>
              <a:rPr lang="pt-BR" sz="1500"/>
              <a:t>numéricos</a:t>
            </a:r>
            <a:r>
              <a:rPr lang="pt-BR" sz="1500"/>
              <a:t> para esses atributos, pois os computadores </a:t>
            </a:r>
            <a:r>
              <a:rPr lang="pt-BR" sz="1500"/>
              <a:t>só</a:t>
            </a:r>
            <a:r>
              <a:rPr lang="pt-BR" sz="1500"/>
              <a:t> entendem </a:t>
            </a:r>
            <a:r>
              <a:rPr lang="pt-BR" sz="1500"/>
              <a:t>números</a:t>
            </a:r>
            <a:r>
              <a:rPr lang="pt-BR" sz="1500"/>
              <a:t>.</a:t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Dessa forma, cada fruta (ou outro tipos de objetos) será representada como um vetor que </a:t>
            </a:r>
            <a:r>
              <a:rPr lang="pt-BR" sz="1500"/>
              <a:t>contém</a:t>
            </a:r>
            <a:r>
              <a:rPr lang="pt-BR" sz="1500"/>
              <a:t> cada um de suas </a:t>
            </a:r>
            <a:r>
              <a:rPr lang="pt-BR" sz="1500"/>
              <a:t>características</a:t>
            </a:r>
            <a:r>
              <a:rPr lang="pt-BR" sz="1500"/>
              <a:t>.</a:t>
            </a:r>
            <a:endParaRPr sz="1500"/>
          </a:p>
          <a:p>
            <a:pPr indent="-323850" lvl="5" marL="3200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pt-BR" sz="1500"/>
              <a:t>x</a:t>
            </a:r>
            <a:r>
              <a:rPr b="1" lang="pt-BR" sz="1500"/>
              <a:t> </a:t>
            </a:r>
            <a:r>
              <a:rPr lang="pt-BR" sz="1500"/>
              <a:t>= [ </a:t>
            </a:r>
            <a:r>
              <a:rPr b="1" i="1" lang="pt-BR" sz="1500"/>
              <a:t>x</a:t>
            </a:r>
            <a:r>
              <a:rPr b="1" i="1" lang="pt-BR" sz="600"/>
              <a:t>1</a:t>
            </a:r>
            <a:r>
              <a:rPr b="1" i="1" lang="pt-BR" sz="1500"/>
              <a:t> x</a:t>
            </a:r>
            <a:r>
              <a:rPr b="1" i="1" lang="pt-BR" sz="600"/>
              <a:t>2</a:t>
            </a:r>
            <a:r>
              <a:rPr b="1" i="1" lang="pt-BR" sz="1500"/>
              <a:t> … x</a:t>
            </a:r>
            <a:r>
              <a:rPr b="1" i="1" lang="pt-BR" sz="600"/>
              <a:t>p</a:t>
            </a:r>
            <a:r>
              <a:rPr lang="pt-BR" sz="1500"/>
              <a:t> ]</a:t>
            </a:r>
            <a:endParaRPr sz="1500"/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Fundamentos de Classificação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Podemos então representar numericamente os objetos da seguinte forma: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i="1" lang="pt-BR" sz="1500">
                <a:solidFill>
                  <a:schemeClr val="dk1"/>
                </a:solidFill>
              </a:rPr>
              <a:t>Objeto</a:t>
            </a:r>
            <a:r>
              <a:rPr lang="pt-BR" sz="1500">
                <a:solidFill>
                  <a:schemeClr val="dk1"/>
                </a:solidFill>
              </a:rPr>
              <a:t> Laranja: </a:t>
            </a:r>
            <a:r>
              <a:rPr b="1" i="1" lang="pt-BR" sz="1500">
                <a:solidFill>
                  <a:schemeClr val="dk1"/>
                </a:solidFill>
              </a:rPr>
              <a:t>x</a:t>
            </a:r>
            <a:r>
              <a:rPr lang="pt-BR" sz="1500">
                <a:solidFill>
                  <a:schemeClr val="dk1"/>
                </a:solidFill>
              </a:rPr>
              <a:t> = [ </a:t>
            </a:r>
            <a:r>
              <a:rPr b="1" i="1" lang="pt-BR" sz="1500">
                <a:solidFill>
                  <a:schemeClr val="dk1"/>
                </a:solidFill>
              </a:rPr>
              <a:t>0 2 1 1 0</a:t>
            </a:r>
            <a:r>
              <a:rPr lang="pt-BR" sz="1500">
                <a:solidFill>
                  <a:schemeClr val="dk1"/>
                </a:solidFill>
              </a:rPr>
              <a:t> ];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i="1" lang="pt-BR" sz="1500">
                <a:solidFill>
                  <a:schemeClr val="dk1"/>
                </a:solidFill>
              </a:rPr>
              <a:t>Objeto</a:t>
            </a:r>
            <a:r>
              <a:rPr lang="pt-BR" sz="1500">
                <a:solidFill>
                  <a:schemeClr val="dk1"/>
                </a:solidFill>
              </a:rPr>
              <a:t> Maçã: </a:t>
            </a:r>
            <a:r>
              <a:rPr b="1" i="1" lang="pt-BR" sz="1500">
                <a:solidFill>
                  <a:schemeClr val="dk1"/>
                </a:solidFill>
              </a:rPr>
              <a:t>y</a:t>
            </a:r>
            <a:r>
              <a:rPr lang="pt-BR" sz="1500">
                <a:solidFill>
                  <a:schemeClr val="dk1"/>
                </a:solidFill>
              </a:rPr>
              <a:t> = [ </a:t>
            </a:r>
            <a:r>
              <a:rPr b="1" i="1" lang="pt-BR" sz="1500">
                <a:solidFill>
                  <a:schemeClr val="dk1"/>
                </a:solidFill>
              </a:rPr>
              <a:t>0 1 0 0 0</a:t>
            </a:r>
            <a:r>
              <a:rPr lang="pt-BR" sz="1500">
                <a:solidFill>
                  <a:schemeClr val="dk1"/>
                </a:solidFill>
              </a:rPr>
              <a:t> ];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i="1" lang="pt-BR" sz="1500">
                <a:solidFill>
                  <a:schemeClr val="dk1"/>
                </a:solidFill>
              </a:rPr>
              <a:t>Objeto</a:t>
            </a:r>
            <a:r>
              <a:rPr lang="pt-BR" sz="1500">
                <a:solidFill>
                  <a:schemeClr val="dk1"/>
                </a:solidFill>
              </a:rPr>
              <a:t> Tangerina: </a:t>
            </a:r>
            <a:r>
              <a:rPr b="1" i="1" lang="pt-BR" sz="1500">
                <a:solidFill>
                  <a:schemeClr val="dk1"/>
                </a:solidFill>
              </a:rPr>
              <a:t>z</a:t>
            </a:r>
            <a:r>
              <a:rPr lang="pt-BR" sz="1500">
                <a:solidFill>
                  <a:schemeClr val="dk1"/>
                </a:solidFill>
              </a:rPr>
              <a:t> = [ </a:t>
            </a:r>
            <a:r>
              <a:rPr b="1" i="1" lang="pt-BR" sz="1500">
                <a:solidFill>
                  <a:schemeClr val="dk1"/>
                </a:solidFill>
              </a:rPr>
              <a:t>0 2 1 1 1</a:t>
            </a:r>
            <a:r>
              <a:rPr lang="pt-BR" sz="1500">
                <a:solidFill>
                  <a:schemeClr val="dk1"/>
                </a:solidFill>
              </a:rPr>
              <a:t> ];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No contexto de imagens, um </a:t>
            </a:r>
            <a:r>
              <a:rPr b="1" i="1" lang="pt-BR" sz="1500">
                <a:solidFill>
                  <a:schemeClr val="dk1"/>
                </a:solidFill>
              </a:rPr>
              <a:t>objeto </a:t>
            </a:r>
            <a:r>
              <a:rPr lang="pt-BR" sz="1500">
                <a:solidFill>
                  <a:schemeClr val="dk1"/>
                </a:solidFill>
              </a:rPr>
              <a:t>pode ser entendido como qualquer </a:t>
            </a:r>
            <a:r>
              <a:rPr b="1" i="1" lang="pt-BR" sz="1500">
                <a:solidFill>
                  <a:schemeClr val="dk1"/>
                </a:solidFill>
              </a:rPr>
              <a:t>parte</a:t>
            </a:r>
            <a:r>
              <a:rPr lang="pt-BR" sz="1500">
                <a:solidFill>
                  <a:schemeClr val="dk1"/>
                </a:solidFill>
              </a:rPr>
              <a:t> de uma imagem a qual se possa extrair pelo menos uma </a:t>
            </a:r>
            <a:r>
              <a:rPr b="1" i="1" lang="pt-BR" sz="1500">
                <a:solidFill>
                  <a:schemeClr val="dk1"/>
                </a:solidFill>
              </a:rPr>
              <a:t>característica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b="1" i="1" lang="pt-BR" sz="1500">
                <a:solidFill>
                  <a:schemeClr val="dk1"/>
                </a:solidFill>
              </a:rPr>
              <a:t>mensurável</a:t>
            </a:r>
            <a:r>
              <a:rPr lang="pt-BR" sz="1500">
                <a:solidFill>
                  <a:schemeClr val="dk1"/>
                </a:solidFill>
              </a:rPr>
              <a:t> que a torne </a:t>
            </a:r>
            <a:r>
              <a:rPr b="1" i="1" lang="pt-BR" sz="1500">
                <a:solidFill>
                  <a:schemeClr val="dk1"/>
                </a:solidFill>
              </a:rPr>
              <a:t>diferente</a:t>
            </a:r>
            <a:r>
              <a:rPr lang="pt-BR" sz="1500">
                <a:solidFill>
                  <a:schemeClr val="dk1"/>
                </a:solidFill>
              </a:rPr>
              <a:t> do restante.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Fundamentos de Classificação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Vamos trabalhar a abordagem de classificação em imagens.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Nesse sentido, iremos resumir o problema de classificação de </a:t>
            </a:r>
            <a:r>
              <a:rPr lang="pt-BR" sz="1500">
                <a:solidFill>
                  <a:schemeClr val="dk1"/>
                </a:solidFill>
              </a:rPr>
              <a:t>padrões</a:t>
            </a:r>
            <a:r>
              <a:rPr lang="pt-BR" sz="1500">
                <a:solidFill>
                  <a:schemeClr val="dk1"/>
                </a:solidFill>
              </a:rPr>
              <a:t> em um modelo de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linear, ao qual iremos aplicar o estimador de Mínimos Quadrados - MQO.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Podemos então associar as </a:t>
            </a:r>
            <a:r>
              <a:rPr b="1" i="1" lang="pt-BR" sz="1500">
                <a:solidFill>
                  <a:schemeClr val="dk1"/>
                </a:solidFill>
              </a:rPr>
              <a:t>classes </a:t>
            </a:r>
            <a:r>
              <a:rPr lang="pt-BR" sz="1500">
                <a:solidFill>
                  <a:schemeClr val="dk1"/>
                </a:solidFill>
              </a:rPr>
              <a:t>como sendo um vetor de resultados </a:t>
            </a:r>
            <a:r>
              <a:rPr b="1" i="1" lang="pt-BR" sz="1500">
                <a:solidFill>
                  <a:schemeClr val="dk1"/>
                </a:solidFill>
              </a:rPr>
              <a:t>y </a:t>
            </a:r>
            <a:r>
              <a:rPr lang="pt-BR" sz="1500">
                <a:solidFill>
                  <a:schemeClr val="dk1"/>
                </a:solidFill>
              </a:rPr>
              <a:t>e</a:t>
            </a:r>
            <a:r>
              <a:rPr lang="pt-BR" sz="1500">
                <a:solidFill>
                  <a:schemeClr val="dk1"/>
                </a:solidFill>
              </a:rPr>
              <a:t> os </a:t>
            </a:r>
            <a:r>
              <a:rPr lang="pt-BR" sz="1500">
                <a:solidFill>
                  <a:schemeClr val="dk1"/>
                </a:solidFill>
              </a:rPr>
              <a:t>pixels</a:t>
            </a:r>
            <a:r>
              <a:rPr lang="pt-BR" sz="1500">
                <a:solidFill>
                  <a:schemeClr val="dk1"/>
                </a:solidFill>
              </a:rPr>
              <a:t> das imagens como as </a:t>
            </a:r>
            <a:r>
              <a:rPr lang="pt-BR" sz="1500">
                <a:solidFill>
                  <a:schemeClr val="dk1"/>
                </a:solidFill>
              </a:rPr>
              <a:t>características</a:t>
            </a:r>
            <a:r>
              <a:rPr lang="pt-BR" sz="1500">
                <a:solidFill>
                  <a:schemeClr val="dk1"/>
                </a:solidFill>
              </a:rPr>
              <a:t> dos objetos que queremos classificar.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Classificadores e Métodos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Podemos </a:t>
            </a:r>
            <a:r>
              <a:rPr lang="pt-BR" sz="1500">
                <a:solidFill>
                  <a:schemeClr val="dk1"/>
                </a:solidFill>
              </a:rPr>
              <a:t>estender</a:t>
            </a:r>
            <a:r>
              <a:rPr lang="pt-BR" sz="1500">
                <a:solidFill>
                  <a:schemeClr val="dk1"/>
                </a:solidFill>
              </a:rPr>
              <a:t> a </a:t>
            </a:r>
            <a:r>
              <a:rPr lang="pt-BR" sz="1500">
                <a:solidFill>
                  <a:schemeClr val="dk1"/>
                </a:solidFill>
              </a:rPr>
              <a:t>análise</a:t>
            </a:r>
            <a:r>
              <a:rPr lang="pt-BR" sz="1500">
                <a:solidFill>
                  <a:schemeClr val="dk1"/>
                </a:solidFill>
              </a:rPr>
              <a:t> feita com as frutas para as imagens a seguir 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Quais seriam as </a:t>
            </a:r>
            <a:r>
              <a:rPr lang="pt-BR" sz="1500">
                <a:solidFill>
                  <a:schemeClr val="dk1"/>
                </a:solidFill>
              </a:rPr>
              <a:t>características</a:t>
            </a:r>
            <a:r>
              <a:rPr lang="pt-BR" sz="1500">
                <a:solidFill>
                  <a:schemeClr val="dk1"/>
                </a:solidFill>
              </a:rPr>
              <a:t> que tornam os </a:t>
            </a:r>
            <a:r>
              <a:rPr lang="pt-BR" sz="1500">
                <a:solidFill>
                  <a:schemeClr val="dk1"/>
                </a:solidFill>
              </a:rPr>
              <a:t>dígitos</a:t>
            </a:r>
            <a:r>
              <a:rPr lang="pt-BR" sz="1500">
                <a:solidFill>
                  <a:schemeClr val="dk1"/>
                </a:solidFill>
              </a:rPr>
              <a:t> diferentes uns dos outros ?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Classificadores e Métodos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900" y="1861588"/>
            <a:ext cx="5188198" cy="21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Os atributos cor, tamanho e formato </a:t>
            </a:r>
            <a:r>
              <a:rPr lang="pt-BR" sz="1500">
                <a:solidFill>
                  <a:schemeClr val="dk1"/>
                </a:solidFill>
              </a:rPr>
              <a:t>não</a:t>
            </a:r>
            <a:r>
              <a:rPr lang="pt-BR" sz="1500">
                <a:solidFill>
                  <a:schemeClr val="dk1"/>
                </a:solidFill>
              </a:rPr>
              <a:t> podem ser efetivamente utilizados, pois os </a:t>
            </a:r>
            <a:r>
              <a:rPr lang="pt-BR" sz="1500">
                <a:solidFill>
                  <a:schemeClr val="dk1"/>
                </a:solidFill>
              </a:rPr>
              <a:t>dígitos</a:t>
            </a:r>
            <a:r>
              <a:rPr lang="pt-BR" sz="1500">
                <a:solidFill>
                  <a:schemeClr val="dk1"/>
                </a:solidFill>
              </a:rPr>
              <a:t> apresentam a mesma cor, um tamanho aproximado e alguns apresentam formatos parecidos.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Dessa</a:t>
            </a:r>
            <a:r>
              <a:rPr lang="pt-BR" sz="1500">
                <a:solidFill>
                  <a:schemeClr val="dk1"/>
                </a:solidFill>
              </a:rPr>
              <a:t> forma, iremos considerar os </a:t>
            </a:r>
            <a:r>
              <a:rPr lang="pt-BR" sz="1500">
                <a:solidFill>
                  <a:schemeClr val="dk1"/>
                </a:solidFill>
              </a:rPr>
              <a:t>pixels</a:t>
            </a:r>
            <a:r>
              <a:rPr lang="pt-BR" sz="1500">
                <a:solidFill>
                  <a:schemeClr val="dk1"/>
                </a:solidFill>
              </a:rPr>
              <a:t> de cada </a:t>
            </a:r>
            <a:r>
              <a:rPr lang="pt-BR" sz="1500">
                <a:solidFill>
                  <a:schemeClr val="dk1"/>
                </a:solidFill>
              </a:rPr>
              <a:t>número</a:t>
            </a:r>
            <a:r>
              <a:rPr lang="pt-BR" sz="1500">
                <a:solidFill>
                  <a:schemeClr val="dk1"/>
                </a:solidFill>
              </a:rPr>
              <a:t> como sendo os atributos deles.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Classificadores e Métodos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552125" y="936800"/>
            <a:ext cx="82296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Iremos representar cada um desses </a:t>
            </a:r>
            <a:r>
              <a:rPr lang="pt-BR" sz="1500">
                <a:solidFill>
                  <a:schemeClr val="dk1"/>
                </a:solidFill>
              </a:rPr>
              <a:t>dígitos</a:t>
            </a:r>
            <a:r>
              <a:rPr lang="pt-BR" sz="1500">
                <a:solidFill>
                  <a:schemeClr val="dk1"/>
                </a:solidFill>
              </a:rPr>
              <a:t> como sendo um vetor com 10 posições (os </a:t>
            </a:r>
            <a:r>
              <a:rPr lang="pt-BR" sz="1500">
                <a:solidFill>
                  <a:schemeClr val="dk1"/>
                </a:solidFill>
              </a:rPr>
              <a:t>números</a:t>
            </a:r>
            <a:r>
              <a:rPr lang="pt-BR" sz="1500">
                <a:solidFill>
                  <a:schemeClr val="dk1"/>
                </a:solidFill>
              </a:rPr>
              <a:t> variam de 0 </a:t>
            </a:r>
            <a:r>
              <a:rPr lang="pt-BR" sz="1500">
                <a:solidFill>
                  <a:schemeClr val="dk1"/>
                </a:solidFill>
              </a:rPr>
              <a:t>até</a:t>
            </a:r>
            <a:r>
              <a:rPr lang="pt-BR" sz="1500">
                <a:solidFill>
                  <a:schemeClr val="dk1"/>
                </a:solidFill>
              </a:rPr>
              <a:t> 9). Esse método é chamado de “one-hot encoding” e é bastante usado para classificação com multi-rótulos. A imagem a seguir ilustra esse método.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Onde </a:t>
            </a:r>
            <a:r>
              <a:rPr b="1" i="1" lang="pt-BR" sz="1500">
                <a:solidFill>
                  <a:schemeClr val="dk1"/>
                </a:solidFill>
              </a:rPr>
              <a:t>C</a:t>
            </a:r>
            <a:r>
              <a:rPr b="1" i="1" lang="pt-BR" sz="800">
                <a:solidFill>
                  <a:schemeClr val="dk1"/>
                </a:solidFill>
              </a:rPr>
              <a:t>1</a:t>
            </a:r>
            <a:r>
              <a:rPr lang="pt-BR" sz="1500">
                <a:solidFill>
                  <a:schemeClr val="dk1"/>
                </a:solidFill>
              </a:rPr>
              <a:t>,</a:t>
            </a:r>
            <a:r>
              <a:rPr b="1" i="1" lang="pt-BR" sz="1500">
                <a:solidFill>
                  <a:schemeClr val="dk1"/>
                </a:solidFill>
              </a:rPr>
              <a:t> C</a:t>
            </a:r>
            <a:r>
              <a:rPr b="1" i="1" lang="pt-BR" sz="800">
                <a:solidFill>
                  <a:schemeClr val="dk1"/>
                </a:solidFill>
              </a:rPr>
              <a:t>2</a:t>
            </a:r>
            <a:r>
              <a:rPr lang="pt-BR" sz="1500">
                <a:solidFill>
                  <a:schemeClr val="dk1"/>
                </a:solidFill>
              </a:rPr>
              <a:t>,</a:t>
            </a:r>
            <a:r>
              <a:rPr b="1" i="1" lang="pt-BR" sz="1500">
                <a:solidFill>
                  <a:schemeClr val="dk1"/>
                </a:solidFill>
              </a:rPr>
              <a:t> C</a:t>
            </a:r>
            <a:r>
              <a:rPr b="1" i="1" lang="pt-BR" sz="800">
                <a:solidFill>
                  <a:schemeClr val="dk1"/>
                </a:solidFill>
              </a:rPr>
              <a:t>q</a:t>
            </a:r>
            <a:r>
              <a:rPr lang="pt-BR" sz="1500">
                <a:solidFill>
                  <a:schemeClr val="dk1"/>
                </a:solidFill>
              </a:rPr>
              <a:t>, representam as classes e os vetores respectivos representam os </a:t>
            </a:r>
            <a:r>
              <a:rPr lang="pt-BR" sz="1500">
                <a:solidFill>
                  <a:schemeClr val="dk1"/>
                </a:solidFill>
              </a:rPr>
              <a:t>rótulos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numéricos</a:t>
            </a:r>
            <a:r>
              <a:rPr lang="pt-BR" sz="1500">
                <a:solidFill>
                  <a:schemeClr val="dk1"/>
                </a:solidFill>
              </a:rPr>
              <a:t> de cada classe.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Classificadores e Métodos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038" y="2220050"/>
            <a:ext cx="20097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Classificadores e Métodos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Os coeficientes </a:t>
            </a:r>
            <a:r>
              <a:rPr b="1" i="1" lang="pt-BR" sz="1500">
                <a:solidFill>
                  <a:schemeClr val="dk1"/>
                </a:solidFill>
              </a:rPr>
              <a:t>W</a:t>
            </a:r>
            <a:r>
              <a:rPr lang="pt-BR" sz="1500">
                <a:solidFill>
                  <a:schemeClr val="dk1"/>
                </a:solidFill>
              </a:rPr>
              <a:t> são calculados usando-se o método MQO, que é dado pela expressão a seguir: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função de soma dos quadrados é dada por: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Ela pode ser decomposta em função das derivadas parciais de cada um dos coeficientes da seguinte forma: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					         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	</a:t>
            </a:r>
            <a:endParaRPr sz="150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695" y="1430245"/>
            <a:ext cx="2987275" cy="5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321" y="2111400"/>
            <a:ext cx="3523750" cy="4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6575" y="3034752"/>
            <a:ext cx="3793399" cy="1581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formulação matricial desses conceitos é importante do ponto de vista computacional.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Nesse sentido, o modelo de classificação multiclasses é definido como: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estimativa de MQO do ponto de vista matricial é dada pela minimização da expressão: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     , sendo que </a:t>
            </a:r>
            <a:r>
              <a:rPr b="1" i="1" lang="pt-BR" sz="1500">
                <a:solidFill>
                  <a:schemeClr val="dk1"/>
                </a:solidFill>
              </a:rPr>
              <a:t>e </a:t>
            </a:r>
            <a:r>
              <a:rPr lang="pt-BR" sz="1500">
                <a:solidFill>
                  <a:schemeClr val="dk1"/>
                </a:solidFill>
              </a:rPr>
              <a:t>é dado por:		      . Dessa forma, podemos reescrever a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       equação:   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Por fim, a estimativa de MQO é dada por: 				 . Essa equação é conhecida como o método da pseudo-inversa.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Classificadores e Métodos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175" y="2214525"/>
            <a:ext cx="722131" cy="4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650" y="1426250"/>
            <a:ext cx="711813" cy="2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7275" y="2269200"/>
            <a:ext cx="849575" cy="1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7450" y="2497263"/>
            <a:ext cx="1884725" cy="2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2800" y="3044825"/>
            <a:ext cx="1512525" cy="2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Em muitas aplicações reais, quando o volume de dados </a:t>
            </a:r>
            <a:r>
              <a:rPr lang="pt-BR" sz="1500">
                <a:solidFill>
                  <a:schemeClr val="dk1"/>
                </a:solidFill>
              </a:rPr>
              <a:t>não</a:t>
            </a:r>
            <a:r>
              <a:rPr lang="pt-BR" sz="1500">
                <a:solidFill>
                  <a:schemeClr val="dk1"/>
                </a:solidFill>
              </a:rPr>
              <a:t> é bem refinado, o modelo de classificação ou </a:t>
            </a:r>
            <a:r>
              <a:rPr lang="pt-BR" sz="1500">
                <a:solidFill>
                  <a:schemeClr val="dk1"/>
                </a:solidFill>
              </a:rPr>
              <a:t>regressão</a:t>
            </a:r>
            <a:r>
              <a:rPr lang="pt-BR" sz="1500">
                <a:solidFill>
                  <a:schemeClr val="dk1"/>
                </a:solidFill>
              </a:rPr>
              <a:t> pode </a:t>
            </a:r>
            <a:r>
              <a:rPr lang="pt-BR" sz="1500">
                <a:solidFill>
                  <a:schemeClr val="dk1"/>
                </a:solidFill>
              </a:rPr>
              <a:t>não</a:t>
            </a:r>
            <a:r>
              <a:rPr lang="pt-BR" sz="1500">
                <a:solidFill>
                  <a:schemeClr val="dk1"/>
                </a:solidFill>
              </a:rPr>
              <a:t> ser bem sucedido.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Dentre os </a:t>
            </a:r>
            <a:r>
              <a:rPr lang="pt-BR" sz="1500">
                <a:solidFill>
                  <a:schemeClr val="dk1"/>
                </a:solidFill>
              </a:rPr>
              <a:t>vários</a:t>
            </a:r>
            <a:r>
              <a:rPr lang="pt-BR" sz="1500">
                <a:solidFill>
                  <a:schemeClr val="dk1"/>
                </a:solidFill>
              </a:rPr>
              <a:t> tipos de refinamento que podem ser aplicados nos dados, iremos abordar o refinamento de dimensionalidade.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Ocorre quando os dados apresentam muitas características em relação ao número de amostras existentes.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As principais problemáticas desse tipo de comportamento nos dados são: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Dados muito dispersos em altas dimensões;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Previsões erradas;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Agravamento do problema de </a:t>
            </a:r>
            <a:r>
              <a:rPr b="1" i="1" lang="pt-BR" sz="1500">
                <a:solidFill>
                  <a:schemeClr val="dk1"/>
                </a:solidFill>
              </a:rPr>
              <a:t>overfitting</a:t>
            </a:r>
            <a:r>
              <a:rPr lang="pt-BR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Dificuldade de visualizar as relações entre as variáveis;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Aumento do custo computacional;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532950" y="432650"/>
            <a:ext cx="80940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Análise</a:t>
            </a:r>
            <a:r>
              <a:rPr lang="pt-BR">
                <a:solidFill>
                  <a:schemeClr val="dk1"/>
                </a:solidFill>
              </a:rPr>
              <a:t> das Componentes Principais - PCA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Algumas </a:t>
            </a:r>
            <a:r>
              <a:rPr lang="pt-BR" sz="1500">
                <a:solidFill>
                  <a:schemeClr val="dk1"/>
                </a:solidFill>
              </a:rPr>
              <a:t>características</a:t>
            </a:r>
            <a:r>
              <a:rPr lang="pt-BR" sz="1500">
                <a:solidFill>
                  <a:schemeClr val="dk1"/>
                </a:solidFill>
              </a:rPr>
              <a:t> do PCA: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É um método de </a:t>
            </a:r>
            <a:r>
              <a:rPr b="1" i="1" lang="pt-BR" sz="1500">
                <a:solidFill>
                  <a:schemeClr val="dk1"/>
                </a:solidFill>
              </a:rPr>
              <a:t>compressão</a:t>
            </a:r>
            <a:r>
              <a:rPr b="1" i="1" lang="pt-BR" sz="1500">
                <a:solidFill>
                  <a:schemeClr val="dk1"/>
                </a:solidFill>
              </a:rPr>
              <a:t> de dados,</a:t>
            </a:r>
            <a:r>
              <a:rPr lang="pt-BR" sz="1500">
                <a:solidFill>
                  <a:schemeClr val="dk1"/>
                </a:solidFill>
              </a:rPr>
              <a:t> que foi utilizado </a:t>
            </a:r>
            <a:r>
              <a:rPr lang="pt-BR" sz="1500">
                <a:solidFill>
                  <a:schemeClr val="dk1"/>
                </a:solidFill>
              </a:rPr>
              <a:t>primeiramente</a:t>
            </a:r>
            <a:r>
              <a:rPr lang="pt-BR" sz="1500">
                <a:solidFill>
                  <a:schemeClr val="dk1"/>
                </a:solidFill>
              </a:rPr>
              <a:t> para comprimir dados de imagens e sinais.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Em </a:t>
            </a:r>
            <a:r>
              <a:rPr b="1" i="1" lang="pt-BR" sz="1500">
                <a:solidFill>
                  <a:schemeClr val="dk1"/>
                </a:solidFill>
              </a:rPr>
              <a:t>classificação de </a:t>
            </a:r>
            <a:r>
              <a:rPr b="1" i="1" lang="pt-BR" sz="1500">
                <a:solidFill>
                  <a:schemeClr val="dk1"/>
                </a:solidFill>
              </a:rPr>
              <a:t>padrões</a:t>
            </a:r>
            <a:r>
              <a:rPr lang="pt-BR" sz="1500">
                <a:solidFill>
                  <a:schemeClr val="dk1"/>
                </a:solidFill>
              </a:rPr>
              <a:t>, o efeito mais vantajoso da aplicação do PCA é a </a:t>
            </a:r>
            <a:r>
              <a:rPr b="1" i="1" lang="pt-BR" sz="1500">
                <a:solidFill>
                  <a:schemeClr val="dk1"/>
                </a:solidFill>
              </a:rPr>
              <a:t>redução nas </a:t>
            </a:r>
            <a:r>
              <a:rPr b="1" i="1" lang="pt-BR" sz="1500">
                <a:solidFill>
                  <a:schemeClr val="dk1"/>
                </a:solidFill>
              </a:rPr>
              <a:t>dimensões</a:t>
            </a:r>
            <a:r>
              <a:rPr lang="pt-BR" sz="1500">
                <a:solidFill>
                  <a:schemeClr val="dk1"/>
                </a:solidFill>
              </a:rPr>
              <a:t> dos dados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O PCA aplica uma </a:t>
            </a:r>
            <a:r>
              <a:rPr b="1" i="1" lang="pt-BR" sz="1500">
                <a:solidFill>
                  <a:schemeClr val="dk1"/>
                </a:solidFill>
              </a:rPr>
              <a:t>transformação linear</a:t>
            </a:r>
            <a:r>
              <a:rPr lang="pt-BR" sz="1500">
                <a:solidFill>
                  <a:schemeClr val="dk1"/>
                </a:solidFill>
              </a:rPr>
              <a:t> nos dados.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imagem a seguir é uma representação em diagrama de blocos de uma transformação linear.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532950" y="432650"/>
            <a:ext cx="80940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Análise das Componentes Principais - PCA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983" y="3168246"/>
            <a:ext cx="3455875" cy="14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 abordados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552125" y="936800"/>
            <a:ext cx="82296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Introdução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Fundamentos de Classificação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Classificadores e Métodos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Análise de Componentes Principais (PCA)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equação de transformação linear do PCA é dada por: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i="1" lang="pt-BR" sz="1500">
                <a:solidFill>
                  <a:schemeClr val="dk1"/>
                </a:solidFill>
              </a:rPr>
              <a:t>Z </a:t>
            </a:r>
            <a:r>
              <a:rPr lang="pt-BR" sz="1500">
                <a:solidFill>
                  <a:schemeClr val="dk1"/>
                </a:solidFill>
              </a:rPr>
              <a:t>representa os dados transformados;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i="1" lang="pt-BR" sz="1500">
                <a:solidFill>
                  <a:schemeClr val="dk1"/>
                </a:solidFill>
              </a:rPr>
              <a:t>Q</a:t>
            </a:r>
            <a:r>
              <a:rPr lang="pt-BR" sz="1500">
                <a:solidFill>
                  <a:schemeClr val="dk1"/>
                </a:solidFill>
              </a:rPr>
              <a:t> é a matriz de transformação;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i="1" lang="pt-BR" sz="1500">
                <a:solidFill>
                  <a:schemeClr val="dk1"/>
                </a:solidFill>
              </a:rPr>
              <a:t>X </a:t>
            </a:r>
            <a:r>
              <a:rPr lang="pt-BR" sz="1500">
                <a:solidFill>
                  <a:schemeClr val="dk1"/>
                </a:solidFill>
              </a:rPr>
              <a:t> são os dados originais;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equação de recuperação dos dados é dada por: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Após aplicar a transformação nos dados, as </a:t>
            </a:r>
            <a:r>
              <a:rPr lang="pt-BR" sz="1500">
                <a:solidFill>
                  <a:schemeClr val="dk1"/>
                </a:solidFill>
              </a:rPr>
              <a:t>dimensões</a:t>
            </a:r>
            <a:r>
              <a:rPr lang="pt-BR" sz="1500">
                <a:solidFill>
                  <a:schemeClr val="dk1"/>
                </a:solidFill>
              </a:rPr>
              <a:t> continuam as mesmas, logo, </a:t>
            </a:r>
            <a:r>
              <a:rPr lang="pt-BR" sz="1500">
                <a:solidFill>
                  <a:schemeClr val="dk1"/>
                </a:solidFill>
              </a:rPr>
              <a:t>não</a:t>
            </a:r>
            <a:r>
              <a:rPr lang="pt-BR" sz="1500">
                <a:solidFill>
                  <a:schemeClr val="dk1"/>
                </a:solidFill>
              </a:rPr>
              <a:t> há redução.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Para entender melhor como a redução de </a:t>
            </a:r>
            <a:r>
              <a:rPr lang="pt-BR" sz="1500">
                <a:solidFill>
                  <a:schemeClr val="dk1"/>
                </a:solidFill>
              </a:rPr>
              <a:t>dimensão</a:t>
            </a:r>
            <a:r>
              <a:rPr lang="pt-BR" sz="1500">
                <a:solidFill>
                  <a:schemeClr val="dk1"/>
                </a:solidFill>
              </a:rPr>
              <a:t> ocorre, vamos relembrar o conceito de matriz de </a:t>
            </a:r>
            <a:r>
              <a:rPr lang="pt-BR" sz="1500">
                <a:solidFill>
                  <a:schemeClr val="dk1"/>
                </a:solidFill>
              </a:rPr>
              <a:t>covariância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532950" y="432650"/>
            <a:ext cx="80940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Análise das Componentes Principais - PCA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325" y="1060475"/>
            <a:ext cx="692250" cy="1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675" y="2112575"/>
            <a:ext cx="687533" cy="1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</a:t>
            </a:r>
            <a:r>
              <a:rPr b="1" i="1" lang="pt-BR" sz="1500">
                <a:solidFill>
                  <a:schemeClr val="dk1"/>
                </a:solidFill>
              </a:rPr>
              <a:t>covariância</a:t>
            </a:r>
            <a:r>
              <a:rPr lang="pt-BR" sz="1500">
                <a:solidFill>
                  <a:schemeClr val="dk1"/>
                </a:solidFill>
              </a:rPr>
              <a:t> é uma medida </a:t>
            </a:r>
            <a:r>
              <a:rPr lang="pt-BR" sz="1500">
                <a:solidFill>
                  <a:schemeClr val="dk1"/>
                </a:solidFill>
              </a:rPr>
              <a:t>estatística</a:t>
            </a:r>
            <a:r>
              <a:rPr lang="pt-BR" sz="1500">
                <a:solidFill>
                  <a:schemeClr val="dk1"/>
                </a:solidFill>
              </a:rPr>
              <a:t> que nos diz como duas </a:t>
            </a:r>
            <a:r>
              <a:rPr lang="pt-BR" sz="1500">
                <a:solidFill>
                  <a:schemeClr val="dk1"/>
                </a:solidFill>
              </a:rPr>
              <a:t>variáveis</a:t>
            </a:r>
            <a:r>
              <a:rPr lang="pt-BR" sz="1500">
                <a:solidFill>
                  <a:schemeClr val="dk1"/>
                </a:solidFill>
              </a:rPr>
              <a:t> se </a:t>
            </a:r>
            <a:r>
              <a:rPr b="1" i="1" lang="pt-BR" sz="1500">
                <a:solidFill>
                  <a:schemeClr val="dk1"/>
                </a:solidFill>
              </a:rPr>
              <a:t>relacionam</a:t>
            </a:r>
            <a:r>
              <a:rPr lang="pt-BR" sz="1500">
                <a:solidFill>
                  <a:schemeClr val="dk1"/>
                </a:solidFill>
              </a:rPr>
              <a:t> entre si. Isso nos ajuda a entender se o aumento ou </a:t>
            </a:r>
            <a:r>
              <a:rPr lang="pt-BR" sz="1500">
                <a:solidFill>
                  <a:schemeClr val="dk1"/>
                </a:solidFill>
              </a:rPr>
              <a:t>diminuição</a:t>
            </a:r>
            <a:r>
              <a:rPr lang="pt-BR" sz="1500">
                <a:solidFill>
                  <a:schemeClr val="dk1"/>
                </a:solidFill>
              </a:rPr>
              <a:t> de uma provoca o mesmo tipo de comportamento na outra.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Se duas </a:t>
            </a:r>
            <a:r>
              <a:rPr lang="pt-BR" sz="1500">
                <a:solidFill>
                  <a:schemeClr val="dk1"/>
                </a:solidFill>
              </a:rPr>
              <a:t>variáveis</a:t>
            </a:r>
            <a:r>
              <a:rPr lang="pt-BR" sz="1500">
                <a:solidFill>
                  <a:schemeClr val="dk1"/>
                </a:solidFill>
              </a:rPr>
              <a:t> aumentam ou diminuem juntas, a </a:t>
            </a:r>
            <a:r>
              <a:rPr b="1" i="1" lang="pt-BR" sz="1500">
                <a:solidFill>
                  <a:schemeClr val="dk1"/>
                </a:solidFill>
              </a:rPr>
              <a:t>covariância</a:t>
            </a:r>
            <a:r>
              <a:rPr lang="pt-BR" sz="1500">
                <a:solidFill>
                  <a:schemeClr val="dk1"/>
                </a:solidFill>
              </a:rPr>
              <a:t> entre elas é dita positiva, caso </a:t>
            </a:r>
            <a:r>
              <a:rPr lang="pt-BR" sz="1500">
                <a:solidFill>
                  <a:schemeClr val="dk1"/>
                </a:solidFill>
              </a:rPr>
              <a:t>contrário</a:t>
            </a:r>
            <a:r>
              <a:rPr lang="pt-BR" sz="1500">
                <a:solidFill>
                  <a:schemeClr val="dk1"/>
                </a:solidFill>
              </a:rPr>
              <a:t>, ela é negativa.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</a:t>
            </a:r>
            <a:r>
              <a:rPr b="1" i="1" lang="pt-BR" sz="1500">
                <a:solidFill>
                  <a:schemeClr val="dk1"/>
                </a:solidFill>
              </a:rPr>
              <a:t>matriz de </a:t>
            </a:r>
            <a:r>
              <a:rPr b="1" i="1" lang="pt-BR" sz="1500">
                <a:solidFill>
                  <a:schemeClr val="dk1"/>
                </a:solidFill>
              </a:rPr>
              <a:t>covariância</a:t>
            </a:r>
            <a:r>
              <a:rPr lang="pt-BR" sz="1500">
                <a:solidFill>
                  <a:schemeClr val="dk1"/>
                </a:solidFill>
              </a:rPr>
              <a:t> é relevante para o problema de classificação com muitos dados porque ela nos ajuda a entender como as </a:t>
            </a:r>
            <a:r>
              <a:rPr lang="pt-BR" sz="1500">
                <a:solidFill>
                  <a:schemeClr val="dk1"/>
                </a:solidFill>
              </a:rPr>
              <a:t>variáveis</a:t>
            </a:r>
            <a:r>
              <a:rPr lang="pt-BR" sz="1500">
                <a:solidFill>
                  <a:schemeClr val="dk1"/>
                </a:solidFill>
              </a:rPr>
              <a:t> se relacionam umas com as outras. Ela é fundamental para utilização do PCA.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</a:t>
            </a:r>
            <a:r>
              <a:rPr lang="pt-BR" sz="1500">
                <a:solidFill>
                  <a:schemeClr val="dk1"/>
                </a:solidFill>
              </a:rPr>
              <a:t>fórmula</a:t>
            </a:r>
            <a:r>
              <a:rPr lang="pt-BR" sz="1500">
                <a:solidFill>
                  <a:schemeClr val="dk1"/>
                </a:solidFill>
              </a:rPr>
              <a:t> da </a:t>
            </a:r>
            <a:r>
              <a:rPr lang="pt-BR" sz="1500">
                <a:solidFill>
                  <a:schemeClr val="dk1"/>
                </a:solidFill>
              </a:rPr>
              <a:t>covariância</a:t>
            </a:r>
            <a:r>
              <a:rPr lang="pt-BR" sz="1500">
                <a:solidFill>
                  <a:schemeClr val="dk1"/>
                </a:solidFill>
              </a:rPr>
              <a:t> é dada por: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532950" y="432650"/>
            <a:ext cx="80940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Análise das Componentes Principais - PCA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950" y="3239938"/>
            <a:ext cx="19812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➯"/>
            </a:pPr>
            <a:r>
              <a:rPr lang="pt-BR" sz="1400">
                <a:solidFill>
                  <a:schemeClr val="dk1"/>
                </a:solidFill>
              </a:rPr>
              <a:t>Vejamos um exemplo da matriz de </a:t>
            </a:r>
            <a:r>
              <a:rPr lang="pt-BR" sz="1400">
                <a:solidFill>
                  <a:schemeClr val="dk1"/>
                </a:solidFill>
              </a:rPr>
              <a:t>covariância n</a:t>
            </a:r>
            <a:r>
              <a:rPr lang="pt-BR" sz="1400">
                <a:solidFill>
                  <a:schemeClr val="dk1"/>
                </a:solidFill>
              </a:rPr>
              <a:t>a Tabela abaixo.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➯"/>
            </a:pPr>
            <a:r>
              <a:rPr lang="pt-BR" sz="1400">
                <a:solidFill>
                  <a:schemeClr val="dk1"/>
                </a:solidFill>
              </a:rPr>
              <a:t>Da tabela, temos que o valor da covariância </a:t>
            </a:r>
            <a:r>
              <a:rPr b="1" i="1" lang="pt-BR" sz="1400">
                <a:solidFill>
                  <a:schemeClr val="dk1"/>
                </a:solidFill>
              </a:rPr>
              <a:t>Sxy </a:t>
            </a:r>
            <a:r>
              <a:rPr lang="pt-BR" sz="1400">
                <a:solidFill>
                  <a:schemeClr val="dk1"/>
                </a:solidFill>
              </a:rPr>
              <a:t>= -60, logo os dados estão negativamente correlacionados. Isso indica que uma reta decrescente irá dividir os pontos.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532950" y="432650"/>
            <a:ext cx="80940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Análise das Componentes Principais - PCA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98" name="Google Shape;198;p30"/>
          <p:cNvGraphicFramePr/>
          <p:nvPr/>
        </p:nvGraphicFramePr>
        <p:xfrm>
          <a:off x="952500" y="132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{AA627118-4A2E-41CF-9EEC-AF177EF88B4A}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4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-128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-240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671" y="1432509"/>
            <a:ext cx="472880" cy="1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650" y="1432488"/>
            <a:ext cx="472961" cy="1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9625" y="1432500"/>
            <a:ext cx="472950" cy="19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0650" y="1432522"/>
            <a:ext cx="472875" cy="193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850" y="1432500"/>
            <a:ext cx="1053300" cy="1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Para entender como a redução nos dados ocorre, precisamos assumir algumas premissas: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A matriz de </a:t>
            </a:r>
            <a:r>
              <a:rPr b="1" i="1" lang="pt-BR" sz="1500">
                <a:solidFill>
                  <a:schemeClr val="dk1"/>
                </a:solidFill>
              </a:rPr>
              <a:t>covariância</a:t>
            </a:r>
            <a:r>
              <a:rPr lang="pt-BR" sz="1500">
                <a:solidFill>
                  <a:schemeClr val="dk1"/>
                </a:solidFill>
              </a:rPr>
              <a:t> dos dados transformados </a:t>
            </a:r>
            <a:r>
              <a:rPr b="1" i="1" lang="pt-BR" sz="1500">
                <a:solidFill>
                  <a:schemeClr val="dk1"/>
                </a:solidFill>
              </a:rPr>
              <a:t>Z </a:t>
            </a:r>
            <a:r>
              <a:rPr lang="pt-BR" sz="1500">
                <a:solidFill>
                  <a:schemeClr val="dk1"/>
                </a:solidFill>
              </a:rPr>
              <a:t>é diagonal, ou seja, </a:t>
            </a:r>
            <a:r>
              <a:rPr lang="pt-BR" sz="1500">
                <a:solidFill>
                  <a:schemeClr val="dk1"/>
                </a:solidFill>
              </a:rPr>
              <a:t>não</a:t>
            </a:r>
            <a:r>
              <a:rPr lang="pt-BR" sz="1500">
                <a:solidFill>
                  <a:schemeClr val="dk1"/>
                </a:solidFill>
              </a:rPr>
              <a:t> existe correlação entre as componentes do vetor </a:t>
            </a:r>
            <a:r>
              <a:rPr b="1" i="1" lang="pt-BR" sz="1500">
                <a:solidFill>
                  <a:schemeClr val="dk1"/>
                </a:solidFill>
              </a:rPr>
              <a:t>Z</a:t>
            </a:r>
            <a:r>
              <a:rPr lang="pt-BR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Os valores encontrados na diagonal da matriz </a:t>
            </a:r>
            <a:r>
              <a:rPr b="1" i="1" lang="pt-BR" sz="1500">
                <a:solidFill>
                  <a:schemeClr val="dk1"/>
                </a:solidFill>
              </a:rPr>
              <a:t>Z</a:t>
            </a:r>
            <a:r>
              <a:rPr lang="pt-BR" sz="1500">
                <a:solidFill>
                  <a:schemeClr val="dk1"/>
                </a:solidFill>
              </a:rPr>
              <a:t> são iguais aos valores das </a:t>
            </a:r>
            <a:r>
              <a:rPr lang="pt-BR" sz="1500">
                <a:solidFill>
                  <a:schemeClr val="dk1"/>
                </a:solidFill>
              </a:rPr>
              <a:t>variâncias</a:t>
            </a:r>
            <a:r>
              <a:rPr lang="pt-BR" sz="1500">
                <a:solidFill>
                  <a:schemeClr val="dk1"/>
                </a:solidFill>
              </a:rPr>
              <a:t> da matriz original </a:t>
            </a:r>
            <a:r>
              <a:rPr b="1" i="1" lang="pt-BR" sz="1500">
                <a:solidFill>
                  <a:schemeClr val="dk1"/>
                </a:solidFill>
              </a:rPr>
              <a:t>X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O </a:t>
            </a:r>
            <a:r>
              <a:rPr lang="pt-BR" sz="1500">
                <a:solidFill>
                  <a:schemeClr val="dk1"/>
                </a:solidFill>
              </a:rPr>
              <a:t>cálculo</a:t>
            </a:r>
            <a:r>
              <a:rPr lang="pt-BR" sz="1500">
                <a:solidFill>
                  <a:schemeClr val="dk1"/>
                </a:solidFill>
              </a:rPr>
              <a:t> das </a:t>
            </a:r>
            <a:r>
              <a:rPr b="1" i="1" lang="pt-BR" sz="1500">
                <a:solidFill>
                  <a:schemeClr val="dk1"/>
                </a:solidFill>
              </a:rPr>
              <a:t>variâncias</a:t>
            </a:r>
            <a:r>
              <a:rPr lang="pt-BR" sz="1500">
                <a:solidFill>
                  <a:schemeClr val="dk1"/>
                </a:solidFill>
              </a:rPr>
              <a:t> é dado por: 	    	  ,		     ,...,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 PCA atua sobre os dados em </a:t>
            </a:r>
            <a:r>
              <a:rPr b="1" i="1" lang="pt-BR" sz="1500">
                <a:solidFill>
                  <a:schemeClr val="dk1"/>
                </a:solidFill>
              </a:rPr>
              <a:t>X</a:t>
            </a:r>
            <a:r>
              <a:rPr lang="pt-BR" sz="1500">
                <a:solidFill>
                  <a:schemeClr val="dk1"/>
                </a:solidFill>
              </a:rPr>
              <a:t> para gerar um novo conjunto de dados </a:t>
            </a:r>
            <a:r>
              <a:rPr b="1" i="1" lang="pt-BR" sz="1500">
                <a:solidFill>
                  <a:schemeClr val="dk1"/>
                </a:solidFill>
              </a:rPr>
              <a:t>Z</a:t>
            </a:r>
            <a:r>
              <a:rPr lang="pt-BR" sz="1500">
                <a:solidFill>
                  <a:schemeClr val="dk1"/>
                </a:solidFill>
              </a:rPr>
              <a:t>, cuja matriz de </a:t>
            </a:r>
            <a:r>
              <a:rPr lang="pt-BR" sz="1500">
                <a:solidFill>
                  <a:schemeClr val="dk1"/>
                </a:solidFill>
              </a:rPr>
              <a:t>covariância</a:t>
            </a:r>
            <a:r>
              <a:rPr lang="pt-BR" sz="1500">
                <a:solidFill>
                  <a:schemeClr val="dk1"/>
                </a:solidFill>
              </a:rPr>
              <a:t> é diagonal;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532950" y="432650"/>
            <a:ext cx="80940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Análise das Componentes Principais - PCA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322" y="3473622"/>
            <a:ext cx="4424250" cy="11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925" y="2650800"/>
            <a:ext cx="986013" cy="1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375" y="2650788"/>
            <a:ext cx="986000" cy="1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1250" y="2650800"/>
            <a:ext cx="986013" cy="1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Do exposto, agora podemos entender a redução de dimensionalidade que o PCA provoca nos dados com o conceito de </a:t>
            </a:r>
            <a:r>
              <a:rPr b="1" i="1" lang="pt-BR" sz="1500">
                <a:solidFill>
                  <a:schemeClr val="dk1"/>
                </a:solidFill>
              </a:rPr>
              <a:t>Variância</a:t>
            </a:r>
            <a:r>
              <a:rPr b="1" i="1" lang="pt-BR" sz="1500">
                <a:solidFill>
                  <a:schemeClr val="dk1"/>
                </a:solidFill>
              </a:rPr>
              <a:t> Total (VL)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 matriz diagonal obtida anteriormente possui os valores das </a:t>
            </a:r>
            <a:r>
              <a:rPr lang="pt-BR" sz="1500">
                <a:solidFill>
                  <a:schemeClr val="dk1"/>
                </a:solidFill>
              </a:rPr>
              <a:t>variâncias</a:t>
            </a:r>
            <a:r>
              <a:rPr lang="pt-BR" sz="1500">
                <a:solidFill>
                  <a:schemeClr val="dk1"/>
                </a:solidFill>
              </a:rPr>
              <a:t> dos dados originais, (</a:t>
            </a:r>
            <a:r>
              <a:rPr b="1" i="1" lang="pt-BR" sz="1500">
                <a:solidFill>
                  <a:schemeClr val="dk1"/>
                </a:solidFill>
              </a:rPr>
              <a:t>σ¹</a:t>
            </a:r>
            <a:r>
              <a:rPr lang="pt-BR" sz="1500">
                <a:solidFill>
                  <a:schemeClr val="dk1"/>
                </a:solidFill>
              </a:rPr>
              <a:t>, </a:t>
            </a:r>
            <a:r>
              <a:rPr b="1" i="1" lang="pt-BR" sz="1500">
                <a:solidFill>
                  <a:schemeClr val="dk1"/>
                </a:solidFill>
              </a:rPr>
              <a:t>σ²</a:t>
            </a:r>
            <a:r>
              <a:rPr lang="pt-BR" sz="1500">
                <a:solidFill>
                  <a:schemeClr val="dk1"/>
                </a:solidFill>
              </a:rPr>
              <a:t>, …</a:t>
            </a:r>
            <a:r>
              <a:rPr lang="pt-BR" sz="1500">
                <a:solidFill>
                  <a:schemeClr val="dk1"/>
                </a:solidFill>
              </a:rPr>
              <a:t>). Esses valores representam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porcentagens diferentes dos dados.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Para redução de dimensionalidade, deve-se primeiramente ordenar os valores de </a:t>
            </a:r>
            <a:r>
              <a:rPr lang="pt-BR" sz="1500">
                <a:solidFill>
                  <a:schemeClr val="dk1"/>
                </a:solidFill>
              </a:rPr>
              <a:t>σ do maior para o menor. Após isso, podemos criar uma medida de quanto da informação do conjunto original está sendo representada ao escolhermos os </a:t>
            </a:r>
            <a:r>
              <a:rPr b="1" i="1" lang="pt-BR" sz="1500">
                <a:solidFill>
                  <a:schemeClr val="dk1"/>
                </a:solidFill>
              </a:rPr>
              <a:t>q</a:t>
            </a:r>
            <a:r>
              <a:rPr lang="pt-BR" sz="1500">
                <a:solidFill>
                  <a:schemeClr val="dk1"/>
                </a:solidFill>
              </a:rPr>
              <a:t> primeiros </a:t>
            </a:r>
            <a:r>
              <a:rPr b="1" i="1" lang="pt-BR" sz="1500">
                <a:solidFill>
                  <a:schemeClr val="dk1"/>
                </a:solidFill>
              </a:rPr>
              <a:t>σ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532950" y="432650"/>
            <a:ext cx="80940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Análise das Componentes Principais - PCA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013" y="1628050"/>
            <a:ext cx="2469975" cy="3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 PCA é uma transformação linear que é aplicada aos dados de entrada;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As </a:t>
            </a:r>
            <a:r>
              <a:rPr lang="pt-BR" sz="1500">
                <a:solidFill>
                  <a:schemeClr val="dk1"/>
                </a:solidFill>
              </a:rPr>
              <a:t>variâncias</a:t>
            </a:r>
            <a:r>
              <a:rPr lang="pt-BR" sz="1500">
                <a:solidFill>
                  <a:schemeClr val="dk1"/>
                </a:solidFill>
              </a:rPr>
              <a:t> das </a:t>
            </a:r>
            <a:r>
              <a:rPr lang="pt-BR" sz="1500">
                <a:solidFill>
                  <a:schemeClr val="dk1"/>
                </a:solidFill>
              </a:rPr>
              <a:t>variáveis</a:t>
            </a:r>
            <a:r>
              <a:rPr lang="pt-BR" sz="1500">
                <a:solidFill>
                  <a:schemeClr val="dk1"/>
                </a:solidFill>
              </a:rPr>
              <a:t> transformadas </a:t>
            </a:r>
            <a:r>
              <a:rPr lang="pt-BR" sz="1500">
                <a:solidFill>
                  <a:schemeClr val="dk1"/>
                </a:solidFill>
              </a:rPr>
              <a:t>são</a:t>
            </a:r>
            <a:r>
              <a:rPr lang="pt-BR" sz="1500">
                <a:solidFill>
                  <a:schemeClr val="dk1"/>
                </a:solidFill>
              </a:rPr>
              <a:t> iguais as </a:t>
            </a:r>
            <a:r>
              <a:rPr lang="pt-BR" sz="1500">
                <a:solidFill>
                  <a:schemeClr val="dk1"/>
                </a:solidFill>
              </a:rPr>
              <a:t>variâncias dos dados originais;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O PCA provoca uma rotação no plano original dos dados de de forma a garantir que os eixos que contenham a maior variabilidade dos dados;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532950" y="432650"/>
            <a:ext cx="80940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Conclusões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552125" y="936800"/>
            <a:ext cx="8229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[1] W. Hines, D. Montgomery, D. Goldsman, and C. Borror, “Probabilidade e estatística na engenharia, 4a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edição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, ed,” LTC, Rio de Janeiro-RJ, 2006.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[2] O. Helene,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Métodos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 dos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Mínimos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 Quadrados. Editora Livraria da Física, 2006.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[3] A. E. Hoerl and R. W. Kennard, “Ridge regression: Biased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stimation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for nonorthogonal problems,” Technometrics, vol. 12, no. 1, pp. 55–67, 1970.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[4] D. Astolfi and R. Pandit, “Multivariate wind turbine power curve model based on data clustering and polynomial lasso regression,” Applied Sciences , vol. 12, no. 1, p. 72, 2021.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[5] S. Shokrzadeh, M. J. Jozani, and E. Bibeau, “Wind turbine power curve modeling using advanced parametric and nonparametric methods,” IEEE Transactions on Sustainable Energy , vol. 5, no. 4, pp. 1262–1269, 2014.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[6] A. E. Hoerl and R. W. Kennard, “Ridge regression: Biased estimation for nonorthogonal problems,” Technometrics , vol. 12, no. 1, pp. 55–67, 1970.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2162250" y="1349850"/>
            <a:ext cx="48195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Obrigado pela atenção!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Dúvidas?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Lucas de Oliveira Santos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accent1"/>
                </a:solidFill>
              </a:rPr>
              <a:t>lucas.santos@lapisco.ifce.edu.br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/>
              <a:t>O que é aprendizado de máquina?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Reconhecimento de Padrões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Visão Computacional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Inteligência Computacional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/>
              <a:t>Tomada de decisão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552125" y="936800"/>
            <a:ext cx="8229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A classificação é fundamental na área do aprendizado de máquina e o seu objetivo é atribuir um </a:t>
            </a:r>
            <a:r>
              <a:rPr b="1" i="1" lang="pt-BR" sz="1500"/>
              <a:t>rótulo</a:t>
            </a:r>
            <a:r>
              <a:rPr lang="pt-BR" sz="1500"/>
              <a:t> ou </a:t>
            </a:r>
            <a:r>
              <a:rPr b="1" i="1" lang="pt-BR" sz="1500"/>
              <a:t>classe </a:t>
            </a:r>
            <a:r>
              <a:rPr lang="pt-BR" sz="1500"/>
              <a:t>a um objeto qualquer. Isso é feito baseado nas </a:t>
            </a:r>
            <a:r>
              <a:rPr b="1" i="1" lang="pt-BR" sz="1500"/>
              <a:t>características</a:t>
            </a:r>
            <a:r>
              <a:rPr lang="pt-BR" sz="1500"/>
              <a:t> do objeto.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As </a:t>
            </a:r>
            <a:r>
              <a:rPr b="1" i="1" lang="pt-BR" sz="1500"/>
              <a:t>classes </a:t>
            </a:r>
            <a:r>
              <a:rPr lang="pt-BR" sz="1500"/>
              <a:t>ou </a:t>
            </a:r>
            <a:r>
              <a:rPr b="1" i="1" lang="pt-BR" sz="1500"/>
              <a:t>rótulos </a:t>
            </a:r>
            <a:r>
              <a:rPr lang="pt-BR" sz="1500"/>
              <a:t>representam as distintas </a:t>
            </a:r>
            <a:r>
              <a:rPr b="1" i="1" lang="pt-BR" sz="1500"/>
              <a:t>características</a:t>
            </a:r>
            <a:r>
              <a:rPr lang="pt-BR" sz="1500"/>
              <a:t> às quais os objetos pertencem. Logo, o objetivo de um classificador é aprender as relações existentes entre as </a:t>
            </a:r>
            <a:r>
              <a:rPr b="1" i="1" lang="pt-BR" sz="1500"/>
              <a:t>classes</a:t>
            </a:r>
            <a:r>
              <a:rPr lang="pt-BR" sz="1500"/>
              <a:t> e as </a:t>
            </a:r>
            <a:r>
              <a:rPr b="1" i="1" lang="pt-BR" sz="1500"/>
              <a:t>características</a:t>
            </a:r>
            <a:r>
              <a:rPr lang="pt-BR" sz="1500"/>
              <a:t> de objetos.</a:t>
            </a:r>
            <a:endParaRPr sz="15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Fundamentos de Classificação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552125" y="936800"/>
            <a:ext cx="8229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➯"/>
            </a:pPr>
            <a:r>
              <a:rPr lang="pt-BR" sz="1400">
                <a:solidFill>
                  <a:schemeClr val="dk1"/>
                </a:solidFill>
              </a:rPr>
              <a:t>Existem alguns tipos de classificação, como a</a:t>
            </a:r>
            <a:r>
              <a:rPr lang="pt-BR" sz="1400">
                <a:solidFill>
                  <a:schemeClr val="dk1"/>
                </a:solidFill>
              </a:rPr>
              <a:t> binária, multiclasses, dentre outras.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➯"/>
            </a:pPr>
            <a:r>
              <a:rPr lang="pt-BR" sz="1400">
                <a:solidFill>
                  <a:schemeClr val="dk1"/>
                </a:solidFill>
              </a:rPr>
              <a:t>Classificação binária: tem como objetivo atribuir uma entre duas classes possíveis a cada exemplo de entrada.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Exemplo: 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pt-BR" sz="1400">
                <a:solidFill>
                  <a:schemeClr val="dk1"/>
                </a:solidFill>
              </a:rPr>
              <a:t>Determinar se um tumor cerebral é benigno ou maligno;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pt-BR" sz="1400">
                <a:solidFill>
                  <a:schemeClr val="dk1"/>
                </a:solidFill>
              </a:rPr>
              <a:t>Determinar se um e-mail é um spam ou não;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➯"/>
            </a:pPr>
            <a:r>
              <a:rPr lang="pt-BR" sz="1400">
                <a:solidFill>
                  <a:schemeClr val="dk1"/>
                </a:solidFill>
              </a:rPr>
              <a:t>Classificação multiclasses: tem como objetivo atribuir uma entre várias classes possíveis a cada exemplo de entrada.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Exemplo: 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pt-BR" sz="1400">
                <a:solidFill>
                  <a:schemeClr val="dk1"/>
                </a:solidFill>
              </a:rPr>
              <a:t>Classificar imagens de dígitos escritos à mão em sua respectivas categorias;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pt-BR" sz="1400">
                <a:solidFill>
                  <a:schemeClr val="dk1"/>
                </a:solidFill>
              </a:rPr>
              <a:t>Classificar textos ou documentos em categorias de tópicos, como esportes, saúde, tecnologia, dentre outros;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Fundamentos de Classificação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532950" y="2235850"/>
            <a:ext cx="8229600" cy="22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/>
              <a:t>a) </a:t>
            </a:r>
            <a:r>
              <a:rPr lang="pt-BR" sz="1500"/>
              <a:t>Grupo 1 </a:t>
            </a:r>
            <a:r>
              <a:rPr lang="pt-BR" sz="1500">
                <a:solidFill>
                  <a:schemeClr val="dk1"/>
                </a:solidFill>
              </a:rPr>
              <a:t>  </a:t>
            </a:r>
            <a:r>
              <a:rPr lang="pt-BR" sz="1500">
                <a:solidFill>
                  <a:schemeClr val="dk1"/>
                </a:solidFill>
              </a:rPr>
              <a:t> 				b) Grupo 2 				  c) Grupo 3</a:t>
            </a:r>
            <a:endParaRPr b="1" sz="1500"/>
          </a:p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A qual dos grupos acima a imagem a seguir pertence ?</a:t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Fundamentos de Classificação</a:t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38" y="936800"/>
            <a:ext cx="18192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425" y="919505"/>
            <a:ext cx="1819275" cy="148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888" y="918625"/>
            <a:ext cx="18383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6210" y="3227925"/>
            <a:ext cx="1159700" cy="11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552125" y="936800"/>
            <a:ext cx="82296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A sua escolha foi baseada no </a:t>
            </a:r>
            <a:r>
              <a:rPr b="1" i="1" lang="pt-BR" sz="1500"/>
              <a:t>grau de semelhança</a:t>
            </a:r>
            <a:r>
              <a:rPr lang="pt-BR" sz="1500"/>
              <a:t> entre a fruta desconhecida e as frutas pertencentes aos grupos 1, 2 e 3 ?</a:t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Como seu cérebro faz essa atribuição de forma instintiva ?</a:t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Certamente ele faz uma </a:t>
            </a:r>
            <a:r>
              <a:rPr b="1" i="1" lang="pt-BR" sz="1500"/>
              <a:t>comparação </a:t>
            </a:r>
            <a:r>
              <a:rPr lang="pt-BR" sz="1500"/>
              <a:t>entre as frutas em </a:t>
            </a:r>
            <a:r>
              <a:rPr lang="pt-BR" sz="1500"/>
              <a:t>questão</a:t>
            </a:r>
            <a:r>
              <a:rPr lang="pt-BR" sz="1500"/>
              <a:t> !</a:t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O objetivo dos classificadores é replicar ao </a:t>
            </a:r>
            <a:r>
              <a:rPr lang="pt-BR" sz="1500"/>
              <a:t>máximo</a:t>
            </a:r>
            <a:r>
              <a:rPr lang="pt-BR" sz="1500"/>
              <a:t> esse mecanismo em uma </a:t>
            </a:r>
            <a:r>
              <a:rPr lang="pt-BR" sz="1500"/>
              <a:t>máquina</a:t>
            </a:r>
            <a:r>
              <a:rPr lang="pt-BR" sz="1500"/>
              <a:t>.</a:t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Fundamentos de Classificação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Para realizar essas comparações, nosso cérebro precisa de alguns meios:</a:t>
            </a:r>
            <a:endParaRPr sz="1500"/>
          </a:p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13716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500"/>
              <a:buChar char="○"/>
            </a:pPr>
            <a:r>
              <a:rPr b="1" i="1" lang="pt-BR" sz="1500"/>
              <a:t>Representação </a:t>
            </a:r>
            <a:r>
              <a:rPr lang="pt-BR" sz="1500"/>
              <a:t>dos </a:t>
            </a:r>
            <a:r>
              <a:rPr b="1" i="1" lang="pt-BR" sz="1500"/>
              <a:t>atributos</a:t>
            </a:r>
            <a:r>
              <a:rPr lang="pt-BR" sz="1500"/>
              <a:t> ou </a:t>
            </a:r>
            <a:r>
              <a:rPr b="1" i="1" lang="pt-BR" sz="1500"/>
              <a:t>características</a:t>
            </a:r>
            <a:r>
              <a:rPr lang="pt-BR" sz="1500"/>
              <a:t> físicos(as) das frutas;</a:t>
            </a:r>
            <a:endParaRPr sz="1500"/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pt-BR" sz="1500"/>
              <a:t>Memorização</a:t>
            </a:r>
            <a:r>
              <a:rPr lang="pt-BR" sz="1500"/>
              <a:t> das </a:t>
            </a:r>
            <a:r>
              <a:rPr lang="pt-BR" sz="1500"/>
              <a:t>características</a:t>
            </a:r>
            <a:r>
              <a:rPr lang="pt-BR" sz="1500"/>
              <a:t> aprendidas;</a:t>
            </a:r>
            <a:endParaRPr sz="1500"/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pt-BR" sz="1500"/>
              <a:t>Regra de decisão</a:t>
            </a:r>
            <a:r>
              <a:rPr lang="pt-BR" sz="1500"/>
              <a:t> para </a:t>
            </a:r>
            <a:r>
              <a:rPr b="1" i="1" lang="pt-BR" sz="1500"/>
              <a:t>classificar</a:t>
            </a:r>
            <a:r>
              <a:rPr lang="pt-BR" sz="1500"/>
              <a:t> as frutas;</a:t>
            </a:r>
            <a:endParaRPr sz="1500"/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Capacidade de </a:t>
            </a:r>
            <a:r>
              <a:rPr b="1" i="1" lang="pt-BR" sz="1500"/>
              <a:t>aprendizado</a:t>
            </a:r>
            <a:r>
              <a:rPr lang="pt-BR" sz="1500"/>
              <a:t> de novas frutas;</a:t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Fundamentos de Classificação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552125" y="936800"/>
            <a:ext cx="8229600" cy="3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Vamos elencar algumas </a:t>
            </a:r>
            <a:r>
              <a:rPr lang="pt-BR" sz="1500"/>
              <a:t>características</a:t>
            </a:r>
            <a:r>
              <a:rPr lang="pt-BR" sz="1500"/>
              <a:t> para as frutas do nosso caso de estudo:</a:t>
            </a:r>
            <a:endParaRPr sz="1500"/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pt-BR" sz="1500"/>
              <a:t>Formato</a:t>
            </a:r>
            <a:r>
              <a:rPr lang="pt-BR" sz="1500"/>
              <a:t> - { esférico, oval, alongado } = { 0, 1, 2 };</a:t>
            </a:r>
            <a:endParaRPr sz="1500"/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pt-BR" sz="1500"/>
              <a:t>Cor</a:t>
            </a:r>
            <a:r>
              <a:rPr lang="pt-BR" sz="1500"/>
              <a:t> - { amarelo, vermelho, alaranjado, verde, marrom } = { 0, 1, 2, 3, 4 };</a:t>
            </a:r>
            <a:endParaRPr sz="1500"/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pt-BR" sz="1500"/>
              <a:t>Textura da casca</a:t>
            </a:r>
            <a:r>
              <a:rPr lang="pt-BR" sz="1500"/>
              <a:t> - { lisa, rugosa, espinhosa }</a:t>
            </a:r>
            <a:r>
              <a:rPr lang="pt-BR" sz="1500">
                <a:solidFill>
                  <a:schemeClr val="dk1"/>
                </a:solidFill>
              </a:rPr>
              <a:t> = { 0, 1, 2 }</a:t>
            </a:r>
            <a:r>
              <a:rPr lang="pt-BR" sz="1500"/>
              <a:t>;</a:t>
            </a:r>
            <a:endParaRPr sz="1500"/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pt-BR" sz="1500"/>
              <a:t>É uma f</a:t>
            </a:r>
            <a:r>
              <a:rPr b="1" i="1" lang="pt-BR" sz="1500"/>
              <a:t>ruta cítrica ?</a:t>
            </a:r>
            <a:r>
              <a:rPr lang="pt-BR" sz="1500"/>
              <a:t> - { não, sim }</a:t>
            </a:r>
            <a:r>
              <a:rPr lang="pt-BR" sz="1500">
                <a:solidFill>
                  <a:schemeClr val="dk1"/>
                </a:solidFill>
              </a:rPr>
              <a:t> = { 0, 1 };</a:t>
            </a:r>
            <a:endParaRPr sz="1500"/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pt-BR" sz="1500"/>
              <a:t>Possui um cheiro forte </a:t>
            </a:r>
            <a:r>
              <a:rPr b="1" i="1" lang="pt-BR" sz="1500">
                <a:solidFill>
                  <a:schemeClr val="dk1"/>
                </a:solidFill>
              </a:rPr>
              <a:t>? </a:t>
            </a:r>
            <a:r>
              <a:rPr lang="pt-BR" sz="1500"/>
              <a:t>- { não, sim }</a:t>
            </a:r>
            <a:r>
              <a:rPr lang="pt-BR" sz="1500">
                <a:solidFill>
                  <a:schemeClr val="dk1"/>
                </a:solidFill>
              </a:rPr>
              <a:t> = { 0, 1, 2 };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Com relação à tangerina, ela é oval, alaranjada, rugosa, é </a:t>
            </a:r>
            <a:r>
              <a:rPr lang="pt-BR" sz="1500">
                <a:solidFill>
                  <a:schemeClr val="dk1"/>
                </a:solidFill>
              </a:rPr>
              <a:t>cítrica</a:t>
            </a:r>
            <a:r>
              <a:rPr lang="pt-BR" sz="1500"/>
              <a:t> e possui cheiro forte !</a:t>
            </a:r>
            <a:endParaRPr sz="1500"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Fundamentos de Classificação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