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5fd5a74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5fd5a74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6382452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6382452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5fd5a74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5fd5a74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5fd5a74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5fd5a74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5fd5a74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5fd5a74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5fd5a74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5fd5a74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019a91c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019a91c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5866f2fe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5866f2fe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fb84e48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fb84e48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62492f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62492f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866f2f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5866f2f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fb84e48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fb84e48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5c9b59e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5c9b59e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b84e48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b84e48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c9b59e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5c9b59e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b4d5a12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b4d5a12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422300" y="2055250"/>
            <a:ext cx="6575100" cy="7848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23650" y="21189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  <a:defRPr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77900" y="434835"/>
            <a:ext cx="8229600" cy="419700"/>
          </a:xfrm>
          <a:prstGeom prst="roundRect">
            <a:avLst>
              <a:gd fmla="val 1803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➯"/>
              <a:defRPr sz="1800"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8875" y="4647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00150"/>
            <a:ext cx="39945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84549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4406307"/>
            <a:ext cx="8229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888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➯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12400" y="-32800"/>
            <a:ext cx="9177375" cy="241436"/>
            <a:chOff x="9500" y="-12885"/>
            <a:chExt cx="9113580" cy="898200"/>
          </a:xfrm>
        </p:grpSpPr>
        <p:sp>
          <p:nvSpPr>
            <p:cNvPr id="9" name="Google Shape;9;p1"/>
            <p:cNvSpPr/>
            <p:nvPr/>
          </p:nvSpPr>
          <p:spPr>
            <a:xfrm>
              <a:off x="9500" y="-12885"/>
              <a:ext cx="4631100" cy="898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9680" y="-12885"/>
              <a:ext cx="4583400" cy="898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4560200" y="-32825"/>
            <a:ext cx="4578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Universidade Federal do Ceará - UFC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625" y="4887965"/>
            <a:ext cx="9177025" cy="280770"/>
            <a:chOff x="-5616" y="4864236"/>
            <a:chExt cx="9177025" cy="304820"/>
          </a:xfrm>
        </p:grpSpPr>
        <p:sp>
          <p:nvSpPr>
            <p:cNvPr id="13" name="Google Shape;13;p1"/>
            <p:cNvSpPr/>
            <p:nvPr/>
          </p:nvSpPr>
          <p:spPr>
            <a:xfrm>
              <a:off x="-5616" y="4864256"/>
              <a:ext cx="4582800" cy="304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71209" y="4864236"/>
              <a:ext cx="4600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-12275" y="48878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Lucas de Oliveira Santos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560300" y="4887650"/>
            <a:ext cx="4578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Setembro</a:t>
            </a:r>
            <a:r>
              <a:rPr lang="pt-BR" sz="1300">
                <a:solidFill>
                  <a:schemeClr val="lt1"/>
                </a:solidFill>
              </a:rPr>
              <a:t>, 05 de 2023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-12400" y="-32831"/>
            <a:ext cx="4578600" cy="2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Programa de Pós-Graduação em Engenharia Elétrica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hyperlink" Target="mailto:lucas.santos@lapisco.ifce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605400" y="925000"/>
            <a:ext cx="7933200" cy="11931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35" y="1144575"/>
            <a:ext cx="1495190" cy="7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463" y="1128075"/>
            <a:ext cx="2906980" cy="7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75" y="1233223"/>
            <a:ext cx="2379603" cy="5766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10375" y="2571750"/>
            <a:ext cx="7828200" cy="5322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Comitês de Máquinas</a:t>
            </a:r>
            <a:endParaRPr b="1" sz="2500"/>
          </a:p>
        </p:txBody>
      </p:sp>
      <p:sp>
        <p:nvSpPr>
          <p:cNvPr id="53" name="Google Shape;53;p9"/>
          <p:cNvSpPr/>
          <p:nvPr/>
        </p:nvSpPr>
        <p:spPr>
          <a:xfrm>
            <a:off x="710375" y="3606050"/>
            <a:ext cx="7933200" cy="5766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Lucas de Oliveira Santos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lucas.santos@lapisco.ifce.edu.br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Comitês Estáticos - Exemplos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413" y="1040387"/>
            <a:ext cx="5025025" cy="37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Comitês Estáticos - Exemplos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t/>
            </a:r>
            <a:endParaRPr sz="15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687" y="1005826"/>
            <a:ext cx="4698638" cy="3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Comitês Estáticos - Exemplos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85" y="936800"/>
            <a:ext cx="6342426" cy="39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Comitês Estáticos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32950" y="92965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As abordagem </a:t>
            </a:r>
            <a:r>
              <a:rPr b="1" i="1" lang="pt-BR" sz="1500"/>
              <a:t>bagging</a:t>
            </a:r>
            <a:r>
              <a:rPr lang="pt-BR" sz="1500"/>
              <a:t> e </a:t>
            </a:r>
            <a:r>
              <a:rPr b="1" i="1" lang="pt-BR" sz="1500"/>
              <a:t>boosting</a:t>
            </a:r>
            <a:r>
              <a:rPr lang="pt-BR" sz="1500"/>
              <a:t> geram diversidade levando em </a:t>
            </a:r>
            <a:r>
              <a:rPr lang="pt-BR" sz="1500"/>
              <a:t>consideração</a:t>
            </a:r>
            <a:r>
              <a:rPr lang="pt-BR" sz="1500"/>
              <a:t> os dados </a:t>
            </a:r>
            <a:r>
              <a:rPr lang="pt-BR" sz="1500"/>
              <a:t>disponíveis</a:t>
            </a:r>
            <a:r>
              <a:rPr lang="pt-BR" sz="1500"/>
              <a:t>. Existem outras formas de gerar diversidade no contexto de </a:t>
            </a:r>
            <a:r>
              <a:rPr b="1" i="1" lang="pt-BR" sz="1500"/>
              <a:t>comitês</a:t>
            </a:r>
            <a:r>
              <a:rPr b="1" i="1" lang="pt-BR" sz="1500"/>
              <a:t> de </a:t>
            </a:r>
            <a:r>
              <a:rPr b="1" i="1" lang="pt-BR" sz="1500"/>
              <a:t>máquinas</a:t>
            </a:r>
            <a:r>
              <a:rPr lang="pt-BR" sz="1500"/>
              <a:t>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Levando-se em consideração o treinamento de </a:t>
            </a:r>
            <a:r>
              <a:rPr b="1" i="1" lang="pt-BR" sz="1500"/>
              <a:t>redes neurais </a:t>
            </a:r>
            <a:r>
              <a:rPr lang="pt-BR" sz="1500"/>
              <a:t>através</a:t>
            </a:r>
            <a:r>
              <a:rPr lang="pt-BR" sz="1500"/>
              <a:t> da </a:t>
            </a:r>
            <a:r>
              <a:rPr lang="pt-BR" sz="1500"/>
              <a:t>abordagem</a:t>
            </a:r>
            <a:r>
              <a:rPr lang="pt-BR" sz="1500"/>
              <a:t> </a:t>
            </a:r>
            <a:r>
              <a:rPr b="1" i="1" lang="pt-BR" sz="1500"/>
              <a:t>backpropagation</a:t>
            </a:r>
            <a:r>
              <a:rPr lang="pt-BR" sz="1500"/>
              <a:t>, valores diferentes podem ser utilizados para inicializar os </a:t>
            </a:r>
            <a:r>
              <a:rPr b="1" i="1" lang="pt-BR" sz="1500"/>
              <a:t>pesos</a:t>
            </a:r>
            <a:r>
              <a:rPr lang="pt-BR" sz="1500"/>
              <a:t> da rede. Dessa forma, </a:t>
            </a:r>
            <a:r>
              <a:rPr lang="pt-BR" sz="1500"/>
              <a:t>obtêm</a:t>
            </a:r>
            <a:r>
              <a:rPr lang="pt-BR" sz="1500"/>
              <a:t>-se modelos diferentes uns dos outros. Em suma, cada modelo pode apresentar </a:t>
            </a:r>
            <a:r>
              <a:rPr b="1" i="1" lang="pt-BR" sz="1500"/>
              <a:t>condições iniciais diferentes</a:t>
            </a:r>
            <a:r>
              <a:rPr lang="pt-BR" sz="1500"/>
              <a:t> no processo iterativo de treinamento.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Pode-se variar o </a:t>
            </a:r>
            <a:r>
              <a:rPr b="1" i="1" lang="pt-BR" sz="1500"/>
              <a:t>conjunto de arquiteturas </a:t>
            </a:r>
            <a:r>
              <a:rPr lang="pt-BR" sz="1500"/>
              <a:t>usadas. Isso é </a:t>
            </a:r>
            <a:r>
              <a:rPr lang="pt-BR" sz="1500"/>
              <a:t>possível</a:t>
            </a:r>
            <a:r>
              <a:rPr lang="pt-BR" sz="1500"/>
              <a:t> pois os </a:t>
            </a:r>
            <a:r>
              <a:rPr lang="pt-BR" sz="1500"/>
              <a:t>comitês</a:t>
            </a:r>
            <a:r>
              <a:rPr lang="pt-BR" sz="1500"/>
              <a:t> podem ser </a:t>
            </a:r>
            <a:r>
              <a:rPr b="1" i="1" lang="pt-BR" sz="1500"/>
              <a:t>homogêneos</a:t>
            </a:r>
            <a:r>
              <a:rPr lang="pt-BR" sz="1500"/>
              <a:t> ou </a:t>
            </a:r>
            <a:r>
              <a:rPr b="1" i="1" lang="pt-BR" sz="1500"/>
              <a:t>heterogêneos</a:t>
            </a:r>
            <a:r>
              <a:rPr lang="pt-BR" sz="1500"/>
              <a:t>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Do ponto de vista da </a:t>
            </a:r>
            <a:r>
              <a:rPr b="1" i="1" lang="pt-BR" sz="1500"/>
              <a:t>homogeneidade</a:t>
            </a:r>
            <a:r>
              <a:rPr lang="pt-BR" sz="1500"/>
              <a:t>, pode-se usar estruturas </a:t>
            </a:r>
            <a:r>
              <a:rPr lang="pt-BR" sz="1500"/>
              <a:t>idênticas</a:t>
            </a:r>
            <a:r>
              <a:rPr lang="pt-BR" sz="1500"/>
              <a:t> mas com </a:t>
            </a:r>
            <a:r>
              <a:rPr lang="pt-BR" sz="1500"/>
              <a:t>números</a:t>
            </a:r>
            <a:r>
              <a:rPr lang="pt-BR" sz="1500"/>
              <a:t> distintos de unidades de </a:t>
            </a:r>
            <a:r>
              <a:rPr lang="pt-BR" sz="1500"/>
              <a:t>processamento</a:t>
            </a:r>
            <a:r>
              <a:rPr lang="pt-BR" sz="1500"/>
              <a:t> (MLP com diferentes quantidades de </a:t>
            </a:r>
            <a:r>
              <a:rPr lang="pt-BR" sz="1500"/>
              <a:t>neurônios</a:t>
            </a:r>
            <a:r>
              <a:rPr lang="pt-BR" sz="1500"/>
              <a:t> nas camadas </a:t>
            </a:r>
            <a:r>
              <a:rPr lang="pt-BR" sz="1500"/>
              <a:t>intermediárias</a:t>
            </a:r>
            <a:r>
              <a:rPr lang="pt-BR" sz="1500"/>
              <a:t>).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>
                <a:solidFill>
                  <a:schemeClr val="dk1"/>
                </a:solidFill>
              </a:rPr>
              <a:t>Do ponto de vista da </a:t>
            </a:r>
            <a:r>
              <a:rPr b="1" i="1" lang="pt-BR" sz="1500">
                <a:solidFill>
                  <a:schemeClr val="dk1"/>
                </a:solidFill>
              </a:rPr>
              <a:t>heterogeneidade</a:t>
            </a:r>
            <a:r>
              <a:rPr lang="pt-BR" sz="1500">
                <a:solidFill>
                  <a:schemeClr val="dk1"/>
                </a:solidFill>
              </a:rPr>
              <a:t>, diferentes modelos podem ser usados, como redes MLP e RBF por exemplo.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Comitês Dinâmicos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No caso de comitês </a:t>
            </a:r>
            <a:r>
              <a:rPr lang="pt-BR" sz="1500"/>
              <a:t>dinâmicos</a:t>
            </a:r>
            <a:r>
              <a:rPr lang="pt-BR" sz="1500"/>
              <a:t>, conhecido como </a:t>
            </a:r>
            <a:r>
              <a:rPr b="1" i="1" lang="pt-BR" sz="1500"/>
              <a:t>mistura de especialista</a:t>
            </a:r>
            <a:r>
              <a:rPr b="1" i="1" lang="pt-BR" sz="1500"/>
              <a:t>s</a:t>
            </a:r>
            <a:r>
              <a:rPr lang="pt-BR" sz="1500"/>
              <a:t>, tem-se uma abordagem diferente. Dessa forma, o problema é </a:t>
            </a:r>
            <a:r>
              <a:rPr b="1" i="1" lang="pt-BR" sz="1500"/>
              <a:t>resolvido por partes</a:t>
            </a:r>
            <a:r>
              <a:rPr lang="pt-BR" sz="1500"/>
              <a:t> por cada um dos componentes;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Cada modelo não resolve o problema como um todo, mas sim o </a:t>
            </a:r>
            <a:r>
              <a:rPr b="1" i="1" lang="pt-BR" sz="1500"/>
              <a:t>conjunto de componentes </a:t>
            </a:r>
            <a:r>
              <a:rPr lang="pt-BR" sz="1500"/>
              <a:t>é responsável por fazer isso;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É necessário projetar cada um dos componentes e também o estágio de controle conhecido como </a:t>
            </a:r>
            <a:r>
              <a:rPr b="1" i="1" lang="pt-BR" sz="1500"/>
              <a:t>rede gating</a:t>
            </a:r>
            <a:r>
              <a:rPr lang="pt-BR" sz="1500"/>
              <a:t>. Essa rede indica, a cada entrada, o papel que os componentes do comitê devem desempenhar;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A </a:t>
            </a:r>
            <a:r>
              <a:rPr b="1" i="1" lang="pt-BR" sz="1500"/>
              <a:t>rede gating</a:t>
            </a:r>
            <a:r>
              <a:rPr lang="pt-BR" sz="1500"/>
              <a:t> pode ser implementada por uma arquitetura neural (linear ou não-linear) com uma camada de saída que utiliza a função de ativação softmax. Esse processo retorna os pesos </a:t>
            </a:r>
            <a:r>
              <a:rPr b="1" i="1" lang="pt-BR" sz="1500"/>
              <a:t>g</a:t>
            </a:r>
            <a:r>
              <a:rPr b="1" i="1" lang="pt-BR" sz="1000"/>
              <a:t>m</a:t>
            </a:r>
            <a:r>
              <a:rPr lang="pt-BR" sz="1500"/>
              <a:t>, </a:t>
            </a:r>
            <a:r>
              <a:rPr b="1" i="1" lang="pt-BR" sz="1500"/>
              <a:t>m</a:t>
            </a:r>
            <a:r>
              <a:rPr lang="pt-BR" sz="1500"/>
              <a:t> = </a:t>
            </a:r>
            <a:r>
              <a:rPr i="1" lang="pt-BR" sz="1500"/>
              <a:t>1</a:t>
            </a:r>
            <a:r>
              <a:rPr lang="pt-BR" sz="1500"/>
              <a:t>, </a:t>
            </a:r>
            <a:r>
              <a:rPr i="1" lang="pt-BR" sz="1500"/>
              <a:t>2</a:t>
            </a:r>
            <a:r>
              <a:rPr lang="pt-BR" sz="1500"/>
              <a:t>, …, </a:t>
            </a:r>
            <a:r>
              <a:rPr b="1" i="1" lang="pt-BR" sz="1500"/>
              <a:t>M</a:t>
            </a:r>
            <a:r>
              <a:rPr lang="pt-BR" sz="1500"/>
              <a:t> que serão tratados como os parâmetros de uma combinação linear das saídas dos especialistas (</a:t>
            </a:r>
            <a:r>
              <a:rPr b="1" i="1" lang="pt-BR" sz="1500"/>
              <a:t>y</a:t>
            </a:r>
            <a:r>
              <a:rPr b="1" i="1" lang="pt-BR" sz="800"/>
              <a:t>1</a:t>
            </a:r>
            <a:r>
              <a:rPr lang="pt-BR" sz="1500"/>
              <a:t>, </a:t>
            </a:r>
            <a:r>
              <a:rPr b="1" i="1" lang="pt-BR" sz="1500"/>
              <a:t>y</a:t>
            </a:r>
            <a:r>
              <a:rPr b="1" i="1" lang="pt-BR" sz="800"/>
              <a:t>2</a:t>
            </a:r>
            <a:r>
              <a:rPr lang="pt-BR" sz="1500"/>
              <a:t>, …, </a:t>
            </a:r>
            <a:r>
              <a:rPr b="1" i="1" lang="pt-BR" sz="1500"/>
              <a:t>y</a:t>
            </a:r>
            <a:r>
              <a:rPr b="1" i="1" lang="pt-BR" sz="1000"/>
              <a:t>m</a:t>
            </a:r>
            <a:r>
              <a:rPr lang="pt-BR" sz="1500"/>
              <a:t>). A expressão final é dada por:</a:t>
            </a:r>
            <a:endParaRPr sz="15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50" y="4144150"/>
            <a:ext cx="1025650" cy="5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Comitês Dinâmicos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048" y="1177261"/>
            <a:ext cx="4839900" cy="34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52125" y="936800"/>
            <a:ext cx="8229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50">
                <a:solidFill>
                  <a:schemeClr val="dk1"/>
                </a:solidFill>
                <a:highlight>
                  <a:srgbClr val="FFFFFF"/>
                </a:highlight>
              </a:rPr>
              <a:t>[1] A. Rocha Neto, “Sinpatco ii: Novas estratégias de aprendizado de máquinas para classificação de patologias da coluna vertebral,” Ph.D. dissertation, Tese (Doutorado)–Departamento de Engenharia de Teleinformática, Universidade . . . , 2011.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➯"/>
            </a:pPr>
            <a:r>
              <a:rPr lang="pt-BR" sz="1550">
                <a:solidFill>
                  <a:schemeClr val="dk1"/>
                </a:solidFill>
                <a:highlight>
                  <a:srgbClr val="FFFFFF"/>
                </a:highlight>
              </a:rPr>
              <a:t>[2] F. Rosenblatt, “The perceptron: a probabilistic model for information storage and organization in the brain.” Psychological review, vol. 65, no. 6, p. 386, 1958.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➯"/>
            </a:pPr>
            <a:r>
              <a:rPr lang="pt-BR" sz="1550">
                <a:solidFill>
                  <a:schemeClr val="dk1"/>
                </a:solidFill>
                <a:highlight>
                  <a:srgbClr val="FFFFFF"/>
                </a:highlight>
              </a:rPr>
              <a:t>[3] W. S. McCulloch and W. Pitts, “A logical calculus of the ideas immanent in nervous activity,” The bulletin of mathematical biophysics, vol. 5, pp. 115–133, 1943.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➯"/>
            </a:pPr>
            <a:r>
              <a:rPr lang="pt-BR" sz="1550">
                <a:solidFill>
                  <a:schemeClr val="dk1"/>
                </a:solidFill>
                <a:highlight>
                  <a:srgbClr val="FFFFFF"/>
                </a:highlight>
              </a:rPr>
              <a:t>[4] M. Minsky and S. A. Papert, Perceptrons, reissue of the 1988 expanded edition with a new foreword by Leon Bottou: an introduction to computational geometry. MIT press, 2017.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➯"/>
            </a:pPr>
            <a:r>
              <a:rPr lang="pt-BR" sz="1550">
                <a:solidFill>
                  <a:schemeClr val="dk1"/>
                </a:solidFill>
                <a:highlight>
                  <a:srgbClr val="FFFFFF"/>
                </a:highlight>
              </a:rPr>
              <a:t>[5] I. Goodfellow, Y. Bengio, and A. Courville, Deep learning. MIT press, 2016.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2162250" y="1349850"/>
            <a:ext cx="481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Obrigado pela atenção!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Lucas de Oliveira Santos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accent1"/>
                </a:solidFill>
              </a:rPr>
              <a:t>lucas.santos@lapisco.ifce.edu.br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 abordados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Introdução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Comitês de Máquinas (Ensembles)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Comitês Estáticos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➯"/>
            </a:pPr>
            <a:r>
              <a:rPr lang="pt-BR">
                <a:solidFill>
                  <a:schemeClr val="dk1"/>
                </a:solidFill>
              </a:rPr>
              <a:t>Comitês Dinâmicos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52125" y="936800"/>
            <a:ext cx="82296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➯"/>
            </a:pPr>
            <a:r>
              <a:rPr lang="pt-BR" sz="1500"/>
              <a:t>Normalmente tomamos decisões importantes com o </a:t>
            </a:r>
            <a:r>
              <a:rPr lang="pt-BR" sz="1500"/>
              <a:t>auxílio</a:t>
            </a:r>
            <a:r>
              <a:rPr lang="pt-BR" sz="1500"/>
              <a:t> de pessoas que julgamos serem capazes de nos ajudar. Isso pode ser entendido como um “conselho” de pessoas que, embora pensem diferentes uns dos outros, nos ajudam a chegar em um senso comum.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Embora pessoas e máquinas sejam diferentes, podemos </a:t>
            </a:r>
            <a:r>
              <a:rPr lang="pt-BR" sz="1500"/>
              <a:t>estender</a:t>
            </a:r>
            <a:r>
              <a:rPr lang="pt-BR" sz="1500"/>
              <a:t> a ideia de um “conselho” para as </a:t>
            </a:r>
            <a:r>
              <a:rPr lang="pt-BR" sz="1500">
                <a:solidFill>
                  <a:schemeClr val="dk1"/>
                </a:solidFill>
              </a:rPr>
              <a:t>máquinas também</a:t>
            </a:r>
            <a:r>
              <a:rPr lang="pt-BR" sz="1500"/>
              <a:t>. Dessa forma, diversos computadores poderiam solucionar um mesmo problema, apresentando resultados diferentes uns dos outros. Isso posto, damos o nome de comitê de </a:t>
            </a:r>
            <a:r>
              <a:rPr lang="pt-BR" sz="1500">
                <a:solidFill>
                  <a:schemeClr val="dk1"/>
                </a:solidFill>
              </a:rPr>
              <a:t>máquinas</a:t>
            </a:r>
            <a:r>
              <a:rPr lang="pt-BR" sz="1500"/>
              <a:t> à combinação de </a:t>
            </a:r>
            <a:r>
              <a:rPr lang="pt-BR" sz="1500"/>
              <a:t>vários</a:t>
            </a:r>
            <a:r>
              <a:rPr lang="pt-BR" sz="1500"/>
              <a:t> computadores, simulando </a:t>
            </a:r>
            <a:r>
              <a:rPr lang="pt-BR" sz="1500"/>
              <a:t>resoluções</a:t>
            </a:r>
            <a:r>
              <a:rPr lang="pt-BR" sz="1500"/>
              <a:t> distintas para uma mesma </a:t>
            </a:r>
            <a:r>
              <a:rPr lang="pt-BR" sz="1500"/>
              <a:t>problemática</a:t>
            </a:r>
            <a:r>
              <a:rPr lang="pt-BR" sz="1500"/>
              <a:t>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Um </a:t>
            </a:r>
            <a:r>
              <a:rPr b="1" i="1" lang="pt-BR" sz="1500"/>
              <a:t>comitê de máquinas</a:t>
            </a:r>
            <a:r>
              <a:rPr lang="pt-BR" sz="1500"/>
              <a:t> baseia-se na </a:t>
            </a:r>
            <a:r>
              <a:rPr b="1" i="1" lang="pt-BR" sz="1500"/>
              <a:t>combinação</a:t>
            </a:r>
            <a:r>
              <a:rPr lang="pt-BR" sz="1500"/>
              <a:t> de diferentes </a:t>
            </a:r>
            <a:r>
              <a:rPr b="1" i="1" lang="pt-BR" sz="1500"/>
              <a:t>estruturas de decisão</a:t>
            </a:r>
            <a:r>
              <a:rPr lang="pt-BR" sz="1500"/>
              <a:t>. Existem dois tipos de comitês: </a:t>
            </a:r>
            <a:r>
              <a:rPr b="1" i="1" lang="pt-BR" sz="1500"/>
              <a:t>estáticos</a:t>
            </a:r>
            <a:r>
              <a:rPr lang="pt-BR" sz="1500"/>
              <a:t> e </a:t>
            </a:r>
            <a:r>
              <a:rPr b="1" i="1" lang="pt-BR" sz="1500"/>
              <a:t>dinâmicos</a:t>
            </a:r>
            <a:r>
              <a:rPr lang="pt-BR" sz="1500"/>
              <a:t>;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b="1" i="1" lang="pt-BR" sz="1500"/>
              <a:t>Comitês estáticos</a:t>
            </a:r>
            <a:r>
              <a:rPr lang="pt-BR" sz="1500"/>
              <a:t>: não dependem das informações iniciais (dados de entrada) para gerar combinações de respostas;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b="1" i="1" lang="pt-BR" sz="1500"/>
              <a:t>Comitês dinâmicos</a:t>
            </a:r>
            <a:r>
              <a:rPr lang="pt-BR" sz="1500"/>
              <a:t>: dependem das informações iniciais para integrar a resposta dos especialistas;</a:t>
            </a:r>
            <a:endParaRPr sz="1500"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Comitês de Máquinas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Comitês de Máquinas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552125" y="936800"/>
            <a:ext cx="8229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72" y="1922172"/>
            <a:ext cx="3629276" cy="15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122" y="1582347"/>
            <a:ext cx="4054673" cy="1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Comitês Estáticos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552125" y="936800"/>
            <a:ext cx="8229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 sz="1500"/>
              <a:t>Vamos considerar um problema de </a:t>
            </a:r>
            <a:r>
              <a:rPr lang="pt-BR" sz="1500"/>
              <a:t>regressão</a:t>
            </a:r>
            <a:r>
              <a:rPr lang="pt-BR" sz="1500"/>
              <a:t> em que se deseje aproximar uma função ideal </a:t>
            </a:r>
            <a:r>
              <a:rPr b="1" i="1" lang="pt-BR" sz="1500"/>
              <a:t>f(x) </a:t>
            </a:r>
            <a:r>
              <a:rPr lang="pt-BR" sz="1500"/>
              <a:t>a partir dos dados </a:t>
            </a:r>
            <a:r>
              <a:rPr lang="pt-BR" sz="1500"/>
              <a:t>disponíveis. Um comitê com </a:t>
            </a:r>
            <a:r>
              <a:rPr b="1" i="1" lang="pt-BR" sz="1500"/>
              <a:t>M</a:t>
            </a:r>
            <a:r>
              <a:rPr lang="pt-BR" sz="1500"/>
              <a:t> máquinas possuindo modelos de regressão, nos forneceria as respostas estimadas </a:t>
            </a:r>
            <a:r>
              <a:rPr b="1" i="1" lang="pt-BR" sz="1500"/>
              <a:t>y</a:t>
            </a:r>
            <a:r>
              <a:rPr b="1" i="1" lang="pt-BR" sz="1000"/>
              <a:t>1</a:t>
            </a:r>
            <a:r>
              <a:rPr b="1" i="1" lang="pt-BR" sz="1500"/>
              <a:t>(x)</a:t>
            </a:r>
            <a:r>
              <a:rPr lang="pt-BR" sz="1500"/>
              <a:t>,</a:t>
            </a:r>
            <a:r>
              <a:rPr b="1" i="1" lang="pt-BR" sz="1500"/>
              <a:t> </a:t>
            </a:r>
            <a:r>
              <a:rPr b="1" i="1" lang="pt-BR" sz="1500">
                <a:solidFill>
                  <a:schemeClr val="dk1"/>
                </a:solidFill>
              </a:rPr>
              <a:t>y</a:t>
            </a:r>
            <a:r>
              <a:rPr b="1" i="1" lang="pt-BR" sz="1000">
                <a:solidFill>
                  <a:schemeClr val="dk1"/>
                </a:solidFill>
              </a:rPr>
              <a:t>2</a:t>
            </a:r>
            <a:r>
              <a:rPr b="1" i="1" lang="pt-BR" sz="1500">
                <a:solidFill>
                  <a:schemeClr val="dk1"/>
                </a:solidFill>
              </a:rPr>
              <a:t>(x)</a:t>
            </a:r>
            <a:r>
              <a:rPr lang="pt-BR" sz="1500">
                <a:solidFill>
                  <a:schemeClr val="dk1"/>
                </a:solidFill>
              </a:rPr>
              <a:t>,</a:t>
            </a:r>
            <a:r>
              <a:rPr b="1" i="1" lang="pt-BR" sz="1500">
                <a:solidFill>
                  <a:schemeClr val="dk1"/>
                </a:solidFill>
              </a:rPr>
              <a:t> y</a:t>
            </a:r>
            <a:r>
              <a:rPr b="1" i="1" lang="pt-BR" sz="1000">
                <a:solidFill>
                  <a:schemeClr val="dk1"/>
                </a:solidFill>
              </a:rPr>
              <a:t>3</a:t>
            </a:r>
            <a:r>
              <a:rPr b="1" i="1" lang="pt-BR" sz="1500">
                <a:solidFill>
                  <a:schemeClr val="dk1"/>
                </a:solidFill>
              </a:rPr>
              <a:t>(x)</a:t>
            </a:r>
            <a:r>
              <a:rPr lang="pt-BR" sz="1500">
                <a:solidFill>
                  <a:schemeClr val="dk1"/>
                </a:solidFill>
              </a:rPr>
              <a:t>, …,</a:t>
            </a:r>
            <a:r>
              <a:rPr b="1" i="1" lang="pt-BR" sz="1500">
                <a:solidFill>
                  <a:schemeClr val="dk1"/>
                </a:solidFill>
              </a:rPr>
              <a:t> y</a:t>
            </a:r>
            <a:r>
              <a:rPr b="1" i="1" lang="pt-BR" sz="1000">
                <a:solidFill>
                  <a:schemeClr val="dk1"/>
                </a:solidFill>
              </a:rPr>
              <a:t>M</a:t>
            </a:r>
            <a:r>
              <a:rPr b="1" i="1" lang="pt-BR" sz="1500">
                <a:solidFill>
                  <a:schemeClr val="dk1"/>
                </a:solidFill>
              </a:rPr>
              <a:t>(x)</a:t>
            </a:r>
            <a:r>
              <a:rPr lang="pt-BR" sz="1500"/>
              <a:t>;</a:t>
            </a:r>
            <a:endParaRPr sz="1500"/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Vamos considerar que a </a:t>
            </a:r>
            <a:r>
              <a:rPr lang="pt-BR" sz="1500"/>
              <a:t>saída</a:t>
            </a:r>
            <a:r>
              <a:rPr lang="pt-BR" sz="1500"/>
              <a:t> final do comitê é dada pela média </a:t>
            </a:r>
            <a:r>
              <a:rPr lang="pt-BR" sz="1500"/>
              <a:t>aritmética</a:t>
            </a:r>
            <a:r>
              <a:rPr lang="pt-BR" sz="1500"/>
              <a:t> das estimativas de respostas obtidas. Podemos considerar a </a:t>
            </a:r>
            <a:r>
              <a:rPr lang="pt-BR" sz="1500"/>
              <a:t>saída</a:t>
            </a:r>
            <a:r>
              <a:rPr lang="pt-BR" sz="1500"/>
              <a:t> final como sendo:  	</a:t>
            </a:r>
            <a:r>
              <a:rPr lang="pt-BR" sz="1500"/>
              <a:t>			  </a:t>
            </a:r>
            <a:endParaRPr sz="15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➯"/>
            </a:pPr>
            <a:r>
              <a:rPr lang="pt-BR" sz="1500"/>
              <a:t>Dessa forma, a saída do </a:t>
            </a:r>
            <a:r>
              <a:rPr b="1" i="1" lang="pt-BR" sz="1500"/>
              <a:t>m-ésimo</a:t>
            </a:r>
            <a:r>
              <a:rPr lang="pt-BR" sz="1500"/>
              <a:t> modelo é dada por: 			     ; onde </a:t>
            </a:r>
            <a:r>
              <a:rPr b="1" i="1" lang="pt-BR" sz="1500"/>
              <a:t>e</a:t>
            </a:r>
            <a:r>
              <a:rPr b="1" i="1" lang="pt-BR" sz="1000"/>
              <a:t>m</a:t>
            </a:r>
            <a:r>
              <a:rPr b="1" i="1" lang="pt-BR" sz="1500"/>
              <a:t>(x) </a:t>
            </a:r>
            <a:r>
              <a:rPr lang="pt-BR" sz="1500"/>
              <a:t>é o erro associado pelo ao </a:t>
            </a:r>
            <a:r>
              <a:rPr b="1" i="1" lang="pt-BR" sz="1500">
                <a:solidFill>
                  <a:schemeClr val="dk1"/>
                </a:solidFill>
              </a:rPr>
              <a:t>m-ésimo</a:t>
            </a:r>
            <a:r>
              <a:rPr lang="pt-BR" sz="1500">
                <a:solidFill>
                  <a:schemeClr val="dk1"/>
                </a:solidFill>
              </a:rPr>
              <a:t> modelo. Esse erro quadrático pode ser expresso por: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475" y="2600637"/>
            <a:ext cx="1503050" cy="5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275" y="3290700"/>
            <a:ext cx="1590050" cy="2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426" y="4109781"/>
            <a:ext cx="2807000" cy="29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Comitês Estáticos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O erro médio </a:t>
            </a:r>
            <a:r>
              <a:rPr lang="pt-BR" sz="1500"/>
              <a:t>quadrático</a:t>
            </a:r>
            <a:r>
              <a:rPr lang="pt-BR" sz="1500"/>
              <a:t> individual é dado por: 						        ;</a:t>
            </a:r>
            <a:endParaRPr sz="1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O erro médio associado ao comitê é dado por: </a:t>
            </a:r>
            <a:endParaRPr sz="1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b="1" i="1" lang="pt-BR" sz="1500"/>
              <a:t>Vamos supor</a:t>
            </a:r>
            <a:r>
              <a:rPr lang="pt-BR" sz="1500"/>
              <a:t> que os erros </a:t>
            </a:r>
            <a:r>
              <a:rPr b="1" i="1" lang="pt-BR" sz="1500"/>
              <a:t>e</a:t>
            </a:r>
            <a:r>
              <a:rPr b="1" i="1" lang="pt-BR" sz="1000"/>
              <a:t>m</a:t>
            </a:r>
            <a:r>
              <a:rPr b="1" i="1" lang="pt-BR" sz="1500"/>
              <a:t>(x)</a:t>
            </a:r>
            <a:r>
              <a:rPr lang="pt-BR" sz="1500"/>
              <a:t> possuem </a:t>
            </a:r>
            <a:r>
              <a:rPr lang="pt-BR" sz="1500"/>
              <a:t>média</a:t>
            </a:r>
            <a:r>
              <a:rPr lang="pt-BR" sz="1500"/>
              <a:t> nula e que eles </a:t>
            </a:r>
            <a:r>
              <a:rPr lang="pt-BR" sz="1500"/>
              <a:t>não</a:t>
            </a:r>
            <a:r>
              <a:rPr lang="pt-BR" sz="1500"/>
              <a:t> possuem correlação. Dessa forma, podemos inferir que:</a:t>
            </a:r>
            <a:r>
              <a:rPr lang="pt-BR" sz="1500"/>
              <a:t>		</a:t>
            </a:r>
            <a:r>
              <a:rPr lang="pt-BR" sz="1500"/>
              <a:t>  	      ;</a:t>
            </a:r>
            <a:endParaRPr sz="1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Podemos inferir que o </a:t>
            </a:r>
            <a:r>
              <a:rPr b="1" i="1" lang="pt-BR" sz="1500"/>
              <a:t>comitê </a:t>
            </a:r>
            <a:r>
              <a:rPr lang="pt-BR" sz="1500"/>
              <a:t>possui um </a:t>
            </a:r>
            <a:r>
              <a:rPr b="1" i="1" lang="pt-BR" sz="1500"/>
              <a:t>erro quadrático médio</a:t>
            </a:r>
            <a:r>
              <a:rPr lang="pt-BR" sz="1500"/>
              <a:t> menor do que a </a:t>
            </a:r>
            <a:r>
              <a:rPr b="1" i="1" lang="pt-BR" sz="1500"/>
              <a:t>média dos erros individuais</a:t>
            </a:r>
            <a:r>
              <a:rPr lang="pt-BR" sz="1500"/>
              <a:t> (</a:t>
            </a:r>
            <a:r>
              <a:rPr b="1" i="1" lang="pt-BR" sz="1500"/>
              <a:t>EQM</a:t>
            </a:r>
            <a:r>
              <a:rPr b="1" i="1" lang="pt-BR" sz="1000"/>
              <a:t>médio</a:t>
            </a:r>
            <a:r>
              <a:rPr lang="pt-BR" sz="1500"/>
              <a:t>), ou seja, a combinação de máquinas é proveitosa;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Note que, supomos uma descorrelação  entre os erros médios de cada componente do comitê. Isso é necessário para inserir diversidade nos dados para que cada modelo </a:t>
            </a:r>
            <a:r>
              <a:rPr lang="pt-BR" sz="1500"/>
              <a:t>não</a:t>
            </a:r>
            <a:r>
              <a:rPr lang="pt-BR" sz="1500"/>
              <a:t> seja </a:t>
            </a:r>
            <a:r>
              <a:rPr lang="pt-BR" sz="1500"/>
              <a:t>aplicado</a:t>
            </a:r>
            <a:r>
              <a:rPr lang="pt-BR" sz="1500"/>
              <a:t> sempre aos mesmos dados.</a:t>
            </a:r>
            <a:endParaRPr sz="1500"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575" y="886425"/>
            <a:ext cx="2816225" cy="5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75" y="1403325"/>
            <a:ext cx="3623649" cy="5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348" y="2297325"/>
            <a:ext cx="1400300" cy="3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552125" y="936800"/>
            <a:ext cx="8229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Uma alternativa </a:t>
            </a:r>
            <a:r>
              <a:rPr lang="pt-BR" sz="1500"/>
              <a:t>viável</a:t>
            </a:r>
            <a:r>
              <a:rPr lang="pt-BR" sz="1500"/>
              <a:t> para possibilitar a </a:t>
            </a:r>
            <a:r>
              <a:rPr lang="pt-BR" sz="1500"/>
              <a:t>descorrelação</a:t>
            </a:r>
            <a:r>
              <a:rPr lang="pt-BR" sz="1500"/>
              <a:t> entre os erros é a utilização de um procedimento chamado </a:t>
            </a:r>
            <a:r>
              <a:rPr b="1" i="1" lang="pt-BR" sz="1500"/>
              <a:t>bootstrap aggregation </a:t>
            </a:r>
            <a:r>
              <a:rPr lang="pt-BR" sz="1500"/>
              <a:t>ou </a:t>
            </a:r>
            <a:r>
              <a:rPr b="1" i="1" lang="pt-BR" sz="1500"/>
              <a:t>bagging</a:t>
            </a:r>
            <a:r>
              <a:rPr lang="pt-BR" sz="1500"/>
              <a:t>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Grosso modo, a </a:t>
            </a:r>
            <a:r>
              <a:rPr lang="pt-BR" sz="1500"/>
              <a:t>técnica</a:t>
            </a:r>
            <a:r>
              <a:rPr lang="pt-BR" sz="1500"/>
              <a:t> de </a:t>
            </a:r>
            <a:r>
              <a:rPr b="1" i="1" lang="pt-BR" sz="1500"/>
              <a:t>bagging</a:t>
            </a:r>
            <a:r>
              <a:rPr lang="pt-BR" sz="1500"/>
              <a:t> consiste em, dado um conjunto de dados com </a:t>
            </a:r>
            <a:r>
              <a:rPr b="1" i="1" lang="pt-BR" sz="1500"/>
              <a:t>N</a:t>
            </a:r>
            <a:r>
              <a:rPr lang="pt-BR" sz="1500"/>
              <a:t> amostras, gerar </a:t>
            </a:r>
            <a:r>
              <a:rPr b="1" i="1" lang="pt-BR" sz="1500"/>
              <a:t>M </a:t>
            </a:r>
            <a:r>
              <a:rPr lang="pt-BR" sz="1500"/>
              <a:t>(</a:t>
            </a:r>
            <a:r>
              <a:rPr b="1" i="1" lang="pt-BR" sz="1500"/>
              <a:t>número</a:t>
            </a:r>
            <a:r>
              <a:rPr b="1" i="1" lang="pt-BR" sz="1500"/>
              <a:t> de comitês</a:t>
            </a:r>
            <a:r>
              <a:rPr lang="pt-BR" sz="1500"/>
              <a:t>)</a:t>
            </a:r>
            <a:r>
              <a:rPr b="1" i="1" lang="pt-BR" sz="1500"/>
              <a:t> </a:t>
            </a:r>
            <a:r>
              <a:rPr lang="pt-BR" sz="1500"/>
              <a:t>novos dados com a possibilidade de </a:t>
            </a:r>
            <a:r>
              <a:rPr b="1" i="1" lang="pt-BR" sz="1500"/>
              <a:t>reposição de </a:t>
            </a:r>
            <a:r>
              <a:rPr lang="pt-BR" sz="1500"/>
              <a:t>(dados repetidos). </a:t>
            </a:r>
            <a:r>
              <a:rPr lang="pt-BR" sz="1500"/>
              <a:t>Levando-se em consideração dados repetidos, cada modelo treina com informações iniciais diferentes uns dos outros;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Outra alternativa é a utilização do método </a:t>
            </a:r>
            <a:r>
              <a:rPr b="1" i="1" lang="pt-BR" sz="1500"/>
              <a:t>boosting</a:t>
            </a:r>
            <a:r>
              <a:rPr lang="pt-BR" sz="1500"/>
              <a:t>. Essa técnica adota um esquema de </a:t>
            </a:r>
            <a:r>
              <a:rPr b="1" i="1" lang="pt-BR" sz="1500"/>
              <a:t>treinamento sequencial</a:t>
            </a:r>
            <a:r>
              <a:rPr lang="pt-BR" sz="1500"/>
              <a:t>, ou seja, as máquinas realizam um treinamento uma após a outra. A etapa de treinamento se baseia em um </a:t>
            </a:r>
            <a:r>
              <a:rPr b="1" i="1" lang="pt-BR" sz="1500"/>
              <a:t>dataset</a:t>
            </a:r>
            <a:r>
              <a:rPr lang="pt-BR" sz="1500"/>
              <a:t> em que os dados são ponderados de acordo com o desempenho das máquinas anteriores;</a:t>
            </a:r>
            <a:endParaRPr sz="15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Comitês Estáticos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Comitês Estáticos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52125" y="936800"/>
            <a:ext cx="8229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Vamos exemplificar o método </a:t>
            </a:r>
            <a:r>
              <a:rPr b="1" i="1" lang="pt-BR" sz="1500"/>
              <a:t>boosting</a:t>
            </a:r>
            <a:r>
              <a:rPr lang="pt-BR" sz="1500"/>
              <a:t> utilizando um classificador qualquer. Nesse sentido, os dados classificados erroneamente pelos classificadores anteriores tem um peso maior no treinamento do modelo seguinte;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➯"/>
            </a:pPr>
            <a:r>
              <a:rPr lang="pt-BR" sz="1500"/>
              <a:t>Imagine um conjunto com </a:t>
            </a:r>
            <a:r>
              <a:rPr b="1" i="1" lang="pt-BR" sz="1500"/>
              <a:t>N</a:t>
            </a:r>
            <a:r>
              <a:rPr lang="pt-BR" sz="1500"/>
              <a:t> dados. Associamos a esses dados pesos da forma </a:t>
            </a:r>
            <a:r>
              <a:rPr b="1" i="1" lang="pt-BR" sz="1500"/>
              <a:t>W</a:t>
            </a:r>
            <a:r>
              <a:rPr b="1" i="1" lang="pt-BR" sz="1000"/>
              <a:t>n</a:t>
            </a:r>
            <a:r>
              <a:rPr lang="pt-BR" sz="1500"/>
              <a:t>,</a:t>
            </a:r>
            <a:r>
              <a:rPr b="1" i="1" lang="pt-BR" sz="1500"/>
              <a:t> n</a:t>
            </a:r>
            <a:r>
              <a:rPr lang="pt-BR" sz="1500"/>
              <a:t> = </a:t>
            </a:r>
            <a:r>
              <a:rPr i="1" lang="pt-BR" sz="1500"/>
              <a:t>1</a:t>
            </a:r>
            <a:r>
              <a:rPr lang="pt-BR" sz="1500"/>
              <a:t>, </a:t>
            </a:r>
            <a:r>
              <a:rPr i="1" lang="pt-BR" sz="1500"/>
              <a:t>2</a:t>
            </a:r>
            <a:r>
              <a:rPr lang="pt-BR" sz="1500"/>
              <a:t>, …, </a:t>
            </a:r>
            <a:r>
              <a:rPr b="1" i="1" lang="pt-BR" sz="1500"/>
              <a:t>N</a:t>
            </a:r>
            <a:r>
              <a:rPr lang="pt-BR" sz="1500"/>
              <a:t>. Considerando que cada peso corresponde à tarefa de projetar a </a:t>
            </a:r>
            <a:r>
              <a:rPr b="1" i="1" lang="pt-BR" sz="1500"/>
              <a:t>m</a:t>
            </a:r>
            <a:r>
              <a:rPr lang="pt-BR" sz="1500"/>
              <a:t>-</a:t>
            </a:r>
            <a:r>
              <a:rPr b="1" i="1" lang="pt-BR" sz="1500"/>
              <a:t>ésima </a:t>
            </a:r>
            <a:r>
              <a:rPr lang="pt-BR" sz="1500"/>
              <a:t>máquina, chegamos a seguinte notação:                             , com </a:t>
            </a:r>
            <a:r>
              <a:rPr b="1" i="1" lang="pt-BR" sz="1500"/>
              <a:t>m</a:t>
            </a:r>
            <a:r>
              <a:rPr lang="pt-BR" sz="1500"/>
              <a:t> = </a:t>
            </a:r>
            <a:r>
              <a:rPr i="1" lang="pt-BR" sz="1500"/>
              <a:t>1</a:t>
            </a:r>
            <a:r>
              <a:rPr lang="pt-BR" sz="1500"/>
              <a:t>, </a:t>
            </a:r>
            <a:r>
              <a:rPr i="1" lang="pt-BR" sz="1500"/>
              <a:t>2</a:t>
            </a:r>
            <a:r>
              <a:rPr lang="pt-BR" sz="1500"/>
              <a:t>, …, </a:t>
            </a:r>
            <a:r>
              <a:rPr b="1" i="1" lang="pt-BR" sz="1500"/>
              <a:t>M</a:t>
            </a:r>
            <a:r>
              <a:rPr lang="pt-BR" sz="1500"/>
              <a:t>;</a:t>
            </a:r>
            <a:endParaRPr sz="15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64750"/>
            <a:ext cx="1471500" cy="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593" y="2658171"/>
            <a:ext cx="2732820" cy="1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