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6382452a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6382452a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5fd5a743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5fd5a743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5fd5a743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5fd5a743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5fd5a743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75fd5a743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5fd5a743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75fd5a743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5fd5a743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5fd5a743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5fd5a743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75fd5a743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3d68a42d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3d68a42d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5fd5a743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75fd5a743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75fd5a743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75fd5a743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5fb84e481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5fb84e481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762492ff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762492ff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3d68a42d4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3d68a42d4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3d68a42d4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3d68a42d4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6382452a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76382452a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76382452aa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76382452aa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6382452a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76382452a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6019a91c16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6019a91c16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e5866f2fe1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e5866f2fe1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762492ff2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762492ff2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5866f2fe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5866f2fe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fb84e481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fb84e481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75c9b59ed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75c9b59ed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fb84e481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fb84e481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5c9b59ed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5c9b59ed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5fd5a743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5fd5a743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/>
          <p:nvPr/>
        </p:nvSpPr>
        <p:spPr>
          <a:xfrm>
            <a:off x="1422300" y="2055250"/>
            <a:ext cx="6575100" cy="784800"/>
          </a:xfrm>
          <a:prstGeom prst="roundRect">
            <a:avLst>
              <a:gd fmla="val 18036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823650" y="211890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eorgia"/>
              <a:buNone/>
              <a:defRPr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477900" y="434835"/>
            <a:ext cx="8229600" cy="419700"/>
          </a:xfrm>
          <a:prstGeom prst="roundRect">
            <a:avLst>
              <a:gd fmla="val 18036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552125" y="936800"/>
            <a:ext cx="8229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➯"/>
              <a:defRPr sz="1800">
                <a:solidFill>
                  <a:srgbClr val="000000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 sz="1800">
                <a:solidFill>
                  <a:srgbClr val="000000"/>
                </a:solidFill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>
                <a:solidFill>
                  <a:srgbClr val="000000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chemeClr val="dk2"/>
                </a:solidFill>
              </a:defRPr>
            </a:lvl1pPr>
            <a:lvl2pPr lvl="1" rtl="0" algn="ctr">
              <a:buNone/>
              <a:defRPr sz="1300">
                <a:solidFill>
                  <a:schemeClr val="dk2"/>
                </a:solidFill>
              </a:defRPr>
            </a:lvl2pPr>
            <a:lvl3pPr lvl="2" rtl="0" algn="ctr">
              <a:buNone/>
              <a:defRPr sz="1300">
                <a:solidFill>
                  <a:schemeClr val="dk2"/>
                </a:solidFill>
              </a:defRPr>
            </a:lvl3pPr>
            <a:lvl4pPr lvl="3" rtl="0" algn="ctr">
              <a:buNone/>
              <a:defRPr sz="1300">
                <a:solidFill>
                  <a:schemeClr val="dk2"/>
                </a:solidFill>
              </a:defRPr>
            </a:lvl4pPr>
            <a:lvl5pPr lvl="4" rtl="0" algn="ctr">
              <a:buNone/>
              <a:defRPr sz="1300">
                <a:solidFill>
                  <a:schemeClr val="dk2"/>
                </a:solidFill>
              </a:defRPr>
            </a:lvl5pPr>
            <a:lvl6pPr lvl="5" rtl="0" algn="ctr">
              <a:buNone/>
              <a:defRPr sz="1300">
                <a:solidFill>
                  <a:schemeClr val="dk2"/>
                </a:solidFill>
              </a:defRPr>
            </a:lvl6pPr>
            <a:lvl7pPr lvl="6" rtl="0" algn="ctr">
              <a:buNone/>
              <a:defRPr sz="1300">
                <a:solidFill>
                  <a:schemeClr val="dk2"/>
                </a:solidFill>
              </a:defRPr>
            </a:lvl7pPr>
            <a:lvl8pPr lvl="7" rtl="0" algn="ctr">
              <a:buNone/>
              <a:defRPr sz="1300">
                <a:solidFill>
                  <a:schemeClr val="dk2"/>
                </a:solidFill>
              </a:defRPr>
            </a:lvl8pPr>
            <a:lvl9pPr lvl="8" rtl="0" algn="ct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178875" y="46472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7200" y="1200150"/>
            <a:ext cx="3994500" cy="3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➯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784549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➯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chemeClr val="dk2"/>
                </a:solidFill>
              </a:defRPr>
            </a:lvl1pPr>
            <a:lvl2pPr lvl="1" rtl="0" algn="ctr">
              <a:buNone/>
              <a:defRPr sz="1300">
                <a:solidFill>
                  <a:schemeClr val="dk2"/>
                </a:solidFill>
              </a:defRPr>
            </a:lvl2pPr>
            <a:lvl3pPr lvl="2" rtl="0" algn="ctr">
              <a:buNone/>
              <a:defRPr sz="1300">
                <a:solidFill>
                  <a:schemeClr val="dk2"/>
                </a:solidFill>
              </a:defRPr>
            </a:lvl3pPr>
            <a:lvl4pPr lvl="3" rtl="0" algn="ctr">
              <a:buNone/>
              <a:defRPr sz="1300">
                <a:solidFill>
                  <a:schemeClr val="dk2"/>
                </a:solidFill>
              </a:defRPr>
            </a:lvl4pPr>
            <a:lvl5pPr lvl="4" rtl="0" algn="ctr">
              <a:buNone/>
              <a:defRPr sz="1300">
                <a:solidFill>
                  <a:schemeClr val="dk2"/>
                </a:solidFill>
              </a:defRPr>
            </a:lvl5pPr>
            <a:lvl6pPr lvl="5" rtl="0" algn="ctr">
              <a:buNone/>
              <a:defRPr sz="1300">
                <a:solidFill>
                  <a:schemeClr val="dk2"/>
                </a:solidFill>
              </a:defRPr>
            </a:lvl6pPr>
            <a:lvl7pPr lvl="6" rtl="0" algn="ctr">
              <a:buNone/>
              <a:defRPr sz="1300">
                <a:solidFill>
                  <a:schemeClr val="dk2"/>
                </a:solidFill>
              </a:defRPr>
            </a:lvl7pPr>
            <a:lvl8pPr lvl="7" rtl="0" algn="ctr">
              <a:buNone/>
              <a:defRPr sz="1300">
                <a:solidFill>
                  <a:schemeClr val="dk2"/>
                </a:solidFill>
              </a:defRPr>
            </a:lvl8pPr>
            <a:lvl9pPr lvl="8" rtl="0" algn="ct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754575" y="1538654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chemeClr val="dk2"/>
                </a:solidFill>
              </a:defRPr>
            </a:lvl1pPr>
            <a:lvl2pPr lvl="1" rtl="0" algn="ctr">
              <a:buNone/>
              <a:defRPr sz="1300">
                <a:solidFill>
                  <a:schemeClr val="dk2"/>
                </a:solidFill>
              </a:defRPr>
            </a:lvl2pPr>
            <a:lvl3pPr lvl="2" rtl="0" algn="ctr">
              <a:buNone/>
              <a:defRPr sz="1300">
                <a:solidFill>
                  <a:schemeClr val="dk2"/>
                </a:solidFill>
              </a:defRPr>
            </a:lvl3pPr>
            <a:lvl4pPr lvl="3" rtl="0" algn="ctr">
              <a:buNone/>
              <a:defRPr sz="1300">
                <a:solidFill>
                  <a:schemeClr val="dk2"/>
                </a:solidFill>
              </a:defRPr>
            </a:lvl4pPr>
            <a:lvl5pPr lvl="4" rtl="0" algn="ctr">
              <a:buNone/>
              <a:defRPr sz="1300">
                <a:solidFill>
                  <a:schemeClr val="dk2"/>
                </a:solidFill>
              </a:defRPr>
            </a:lvl5pPr>
            <a:lvl6pPr lvl="5" rtl="0" algn="ctr">
              <a:buNone/>
              <a:defRPr sz="1300">
                <a:solidFill>
                  <a:schemeClr val="dk2"/>
                </a:solidFill>
              </a:defRPr>
            </a:lvl6pPr>
            <a:lvl7pPr lvl="6" rtl="0" algn="ctr">
              <a:buNone/>
              <a:defRPr sz="1300">
                <a:solidFill>
                  <a:schemeClr val="dk2"/>
                </a:solidFill>
              </a:defRPr>
            </a:lvl7pPr>
            <a:lvl8pPr lvl="7" rtl="0" algn="ctr">
              <a:buNone/>
              <a:defRPr sz="1300">
                <a:solidFill>
                  <a:schemeClr val="dk2"/>
                </a:solidFill>
              </a:defRPr>
            </a:lvl8pPr>
            <a:lvl9pPr lvl="8" rtl="0" algn="ct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4406307"/>
            <a:ext cx="82296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chemeClr val="dk2"/>
                </a:solidFill>
              </a:defRPr>
            </a:lvl1pPr>
            <a:lvl2pPr lvl="1" rtl="0" algn="ctr">
              <a:buNone/>
              <a:defRPr sz="1300">
                <a:solidFill>
                  <a:schemeClr val="dk2"/>
                </a:solidFill>
              </a:defRPr>
            </a:lvl2pPr>
            <a:lvl3pPr lvl="2" rtl="0" algn="ctr">
              <a:buNone/>
              <a:defRPr sz="1300">
                <a:solidFill>
                  <a:schemeClr val="dk2"/>
                </a:solidFill>
              </a:defRPr>
            </a:lvl3pPr>
            <a:lvl4pPr lvl="3" rtl="0" algn="ctr">
              <a:buNone/>
              <a:defRPr sz="1300">
                <a:solidFill>
                  <a:schemeClr val="dk2"/>
                </a:solidFill>
              </a:defRPr>
            </a:lvl4pPr>
            <a:lvl5pPr lvl="4" rtl="0" algn="ctr">
              <a:buNone/>
              <a:defRPr sz="1300">
                <a:solidFill>
                  <a:schemeClr val="dk2"/>
                </a:solidFill>
              </a:defRPr>
            </a:lvl5pPr>
            <a:lvl6pPr lvl="5" rtl="0" algn="ctr">
              <a:buNone/>
              <a:defRPr sz="1300">
                <a:solidFill>
                  <a:schemeClr val="dk2"/>
                </a:solidFill>
              </a:defRPr>
            </a:lvl6pPr>
            <a:lvl7pPr lvl="6" rtl="0" algn="ctr">
              <a:buNone/>
              <a:defRPr sz="1300">
                <a:solidFill>
                  <a:schemeClr val="dk2"/>
                </a:solidFill>
              </a:defRPr>
            </a:lvl7pPr>
            <a:lvl8pPr lvl="7" rtl="0" algn="ctr">
              <a:buNone/>
              <a:defRPr sz="1300">
                <a:solidFill>
                  <a:schemeClr val="dk2"/>
                </a:solidFill>
              </a:defRPr>
            </a:lvl8pPr>
            <a:lvl9pPr lvl="8" rtl="0" algn="ct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chemeClr val="dk2"/>
                </a:solidFill>
              </a:defRPr>
            </a:lvl1pPr>
            <a:lvl2pPr lvl="1" rtl="0" algn="ctr">
              <a:buNone/>
              <a:defRPr sz="1300">
                <a:solidFill>
                  <a:schemeClr val="dk2"/>
                </a:solidFill>
              </a:defRPr>
            </a:lvl2pPr>
            <a:lvl3pPr lvl="2" rtl="0" algn="ctr">
              <a:buNone/>
              <a:defRPr sz="1300">
                <a:solidFill>
                  <a:schemeClr val="dk2"/>
                </a:solidFill>
              </a:defRPr>
            </a:lvl3pPr>
            <a:lvl4pPr lvl="3" rtl="0" algn="ctr">
              <a:buNone/>
              <a:defRPr sz="1300">
                <a:solidFill>
                  <a:schemeClr val="dk2"/>
                </a:solidFill>
              </a:defRPr>
            </a:lvl4pPr>
            <a:lvl5pPr lvl="4" rtl="0" algn="ctr">
              <a:buNone/>
              <a:defRPr sz="1300">
                <a:solidFill>
                  <a:schemeClr val="dk2"/>
                </a:solidFill>
              </a:defRPr>
            </a:lvl5pPr>
            <a:lvl6pPr lvl="5" rtl="0" algn="ctr">
              <a:buNone/>
              <a:defRPr sz="1300">
                <a:solidFill>
                  <a:schemeClr val="dk2"/>
                </a:solidFill>
              </a:defRPr>
            </a:lvl6pPr>
            <a:lvl7pPr lvl="6" rtl="0" algn="ctr">
              <a:buNone/>
              <a:defRPr sz="1300">
                <a:solidFill>
                  <a:schemeClr val="dk2"/>
                </a:solidFill>
              </a:defRPr>
            </a:lvl7pPr>
            <a:lvl8pPr lvl="7" rtl="0" algn="ctr">
              <a:buNone/>
              <a:defRPr sz="1300">
                <a:solidFill>
                  <a:schemeClr val="dk2"/>
                </a:solidFill>
              </a:defRPr>
            </a:lvl8pPr>
            <a:lvl9pPr lvl="8" rtl="0" algn="ct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2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" name="Google Shape;42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54575" y="153865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7888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➯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8" name="Google Shape;8;p1"/>
          <p:cNvGrpSpPr/>
          <p:nvPr/>
        </p:nvGrpSpPr>
        <p:grpSpPr>
          <a:xfrm>
            <a:off x="-12400" y="-32800"/>
            <a:ext cx="9177375" cy="241436"/>
            <a:chOff x="9500" y="-12885"/>
            <a:chExt cx="9113580" cy="898200"/>
          </a:xfrm>
        </p:grpSpPr>
        <p:sp>
          <p:nvSpPr>
            <p:cNvPr id="9" name="Google Shape;9;p1"/>
            <p:cNvSpPr/>
            <p:nvPr/>
          </p:nvSpPr>
          <p:spPr>
            <a:xfrm>
              <a:off x="9500" y="-12885"/>
              <a:ext cx="4631100" cy="898200"/>
            </a:xfrm>
            <a:prstGeom prst="rect">
              <a:avLst/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4539680" y="-12885"/>
              <a:ext cx="4583400" cy="8982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" name="Google Shape;11;p1"/>
          <p:cNvSpPr txBox="1"/>
          <p:nvPr/>
        </p:nvSpPr>
        <p:spPr>
          <a:xfrm>
            <a:off x="4560200" y="-32825"/>
            <a:ext cx="45786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</a:rPr>
              <a:t>Universidade Federal do Ceará - UFC</a:t>
            </a:r>
            <a:endParaRPr sz="1300">
              <a:solidFill>
                <a:srgbClr val="FFFFFF"/>
              </a:solidFill>
            </a:endParaRPr>
          </a:p>
        </p:txBody>
      </p:sp>
      <p:grpSp>
        <p:nvGrpSpPr>
          <p:cNvPr id="12" name="Google Shape;12;p1"/>
          <p:cNvGrpSpPr/>
          <p:nvPr/>
        </p:nvGrpSpPr>
        <p:grpSpPr>
          <a:xfrm>
            <a:off x="-16625" y="4887965"/>
            <a:ext cx="9177025" cy="280770"/>
            <a:chOff x="-5616" y="4864236"/>
            <a:chExt cx="9177025" cy="304820"/>
          </a:xfrm>
        </p:grpSpPr>
        <p:sp>
          <p:nvSpPr>
            <p:cNvPr id="13" name="Google Shape;13;p1"/>
            <p:cNvSpPr/>
            <p:nvPr/>
          </p:nvSpPr>
          <p:spPr>
            <a:xfrm>
              <a:off x="-5616" y="4864256"/>
              <a:ext cx="4582800" cy="3048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4571209" y="4864236"/>
              <a:ext cx="4600200" cy="30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Google Shape;15;p1"/>
          <p:cNvSpPr txBox="1"/>
          <p:nvPr/>
        </p:nvSpPr>
        <p:spPr>
          <a:xfrm>
            <a:off x="-12275" y="4887850"/>
            <a:ext cx="45786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</a:rPr>
              <a:t>Lucas de Oliveira Santos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4560300" y="4887650"/>
            <a:ext cx="45786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</a:rPr>
              <a:t>Agosto</a:t>
            </a:r>
            <a:r>
              <a:rPr lang="pt-BR" sz="1300">
                <a:solidFill>
                  <a:schemeClr val="lt1"/>
                </a:solidFill>
              </a:rPr>
              <a:t>, 22 de 2023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-12400" y="-32831"/>
            <a:ext cx="4578600" cy="24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</a:rPr>
              <a:t>Programa de Pós-Graduação em Engenharia Elétrica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chemeClr val="dk2"/>
                </a:solidFill>
              </a:defRPr>
            </a:lvl1pPr>
            <a:lvl2pPr lvl="1" rtl="0" algn="ctr">
              <a:buNone/>
              <a:defRPr sz="1300">
                <a:solidFill>
                  <a:schemeClr val="dk2"/>
                </a:solidFill>
              </a:defRPr>
            </a:lvl2pPr>
            <a:lvl3pPr lvl="2" rtl="0" algn="ctr">
              <a:buNone/>
              <a:defRPr sz="1300">
                <a:solidFill>
                  <a:schemeClr val="dk2"/>
                </a:solidFill>
              </a:defRPr>
            </a:lvl3pPr>
            <a:lvl4pPr lvl="3" rtl="0" algn="ctr">
              <a:buNone/>
              <a:defRPr sz="1300">
                <a:solidFill>
                  <a:schemeClr val="dk2"/>
                </a:solidFill>
              </a:defRPr>
            </a:lvl4pPr>
            <a:lvl5pPr lvl="4" rtl="0" algn="ctr">
              <a:buNone/>
              <a:defRPr sz="1300">
                <a:solidFill>
                  <a:schemeClr val="dk2"/>
                </a:solidFill>
              </a:defRPr>
            </a:lvl5pPr>
            <a:lvl6pPr lvl="5" rtl="0" algn="ctr">
              <a:buNone/>
              <a:defRPr sz="1300">
                <a:solidFill>
                  <a:schemeClr val="dk2"/>
                </a:solidFill>
              </a:defRPr>
            </a:lvl6pPr>
            <a:lvl7pPr lvl="6" rtl="0" algn="ctr">
              <a:buNone/>
              <a:defRPr sz="1300">
                <a:solidFill>
                  <a:schemeClr val="dk2"/>
                </a:solidFill>
              </a:defRPr>
            </a:lvl7pPr>
            <a:lvl8pPr lvl="7" rtl="0" algn="ctr">
              <a:buNone/>
              <a:defRPr sz="1300">
                <a:solidFill>
                  <a:schemeClr val="dk2"/>
                </a:solidFill>
              </a:defRPr>
            </a:lvl8pPr>
            <a:lvl9pPr lvl="8" rtl="0" algn="ct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mc:AlternateContent>
    <mc:Choice Requires="p14">
      <p:transition p14:dur="2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14.png"/><Relationship Id="rId7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37.png"/><Relationship Id="rId5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32.png"/><Relationship Id="rId6" Type="http://schemas.openxmlformats.org/officeDocument/2006/relationships/image" Target="../media/image25.png"/><Relationship Id="rId7" Type="http://schemas.openxmlformats.org/officeDocument/2006/relationships/image" Target="../media/image22.png"/><Relationship Id="rId8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6.png"/><Relationship Id="rId4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Relationship Id="rId4" Type="http://schemas.openxmlformats.org/officeDocument/2006/relationships/image" Target="../media/image26.png"/><Relationship Id="rId5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605400" y="925000"/>
            <a:ext cx="7933200" cy="1193100"/>
          </a:xfrm>
          <a:prstGeom prst="roundRect">
            <a:avLst>
              <a:gd fmla="val 10099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9" name="Google Shape;4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5935" y="1144575"/>
            <a:ext cx="1495190" cy="78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9463" y="1128075"/>
            <a:ext cx="2906980" cy="786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375" y="1233223"/>
            <a:ext cx="2379603" cy="57664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/>
          <p:nvPr/>
        </p:nvSpPr>
        <p:spPr>
          <a:xfrm>
            <a:off x="710375" y="2571750"/>
            <a:ext cx="7828200" cy="532200"/>
          </a:xfrm>
          <a:prstGeom prst="roundRect">
            <a:avLst>
              <a:gd fmla="val 1009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/>
              <a:t>Regressão</a:t>
            </a:r>
            <a:endParaRPr b="1" sz="2500"/>
          </a:p>
        </p:txBody>
      </p:sp>
      <p:sp>
        <p:nvSpPr>
          <p:cNvPr id="53" name="Google Shape;53;p9"/>
          <p:cNvSpPr/>
          <p:nvPr/>
        </p:nvSpPr>
        <p:spPr>
          <a:xfrm>
            <a:off x="710375" y="3606050"/>
            <a:ext cx="7933200" cy="576600"/>
          </a:xfrm>
          <a:prstGeom prst="roundRect">
            <a:avLst>
              <a:gd fmla="val 1009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Lucas de Oliveira Santos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accent1"/>
                </a:solidFill>
              </a:rPr>
              <a:t>lucas.santos@lapisco.ifce.edu.br</a:t>
            </a:r>
            <a:endParaRPr sz="11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Regressão Linear Simples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552125" y="936800"/>
            <a:ext cx="8229600" cy="3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➯"/>
            </a:pPr>
            <a:r>
              <a:rPr lang="pt-BR" sz="1500"/>
              <a:t>Algumas curiosidades sobre o Método dos Mínimos Quadrados - MQO</a:t>
            </a:r>
            <a:endParaRPr sz="1500"/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 sz="1500"/>
              <a:t>Foi proposto em 1795 por </a:t>
            </a:r>
            <a:r>
              <a:rPr b="1" lang="pt-BR" sz="1500"/>
              <a:t>Carl Friedrich Gauss</a:t>
            </a:r>
            <a:r>
              <a:rPr lang="pt-BR" sz="1500"/>
              <a:t>;</a:t>
            </a:r>
            <a:endParaRPr sz="1500"/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 sz="1500"/>
              <a:t>Inicialmente, o método foi aplicado no </a:t>
            </a:r>
            <a:r>
              <a:rPr lang="pt-BR" sz="1500"/>
              <a:t>cálculo</a:t>
            </a:r>
            <a:r>
              <a:rPr lang="pt-BR" sz="1500"/>
              <a:t> de órbitas de planetas e cometas a partir de medidas obtidas por </a:t>
            </a:r>
            <a:r>
              <a:rPr lang="pt-BR" sz="1500"/>
              <a:t>telescópios</a:t>
            </a:r>
            <a:r>
              <a:rPr lang="pt-BR" sz="1500"/>
              <a:t>;</a:t>
            </a:r>
            <a:endParaRPr sz="1500"/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pt-BR" sz="1500"/>
              <a:t>Adrien Marie Legendre</a:t>
            </a:r>
            <a:r>
              <a:rPr lang="pt-BR" sz="1500"/>
              <a:t> desenvolveu de forma independente o mesmo método e o publicou primeiro em 1806;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Regressão Linear Simples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552125" y="936800"/>
            <a:ext cx="8229600" cy="3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Aplicando o conceito de regressão linear nos dados dos 10 alunos selecionados.</a:t>
            </a:r>
            <a:endParaRPr sz="1500">
              <a:solidFill>
                <a:schemeClr val="dk1"/>
              </a:solidFill>
            </a:endParaRPr>
          </a:p>
          <a:p>
            <a:pPr indent="-323850" lvl="6" marL="3200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Encontrando os coeficientes </a:t>
            </a:r>
            <a:r>
              <a:rPr b="1" lang="pt-BR" sz="1500">
                <a:solidFill>
                  <a:schemeClr val="dk1"/>
                </a:solidFill>
              </a:rPr>
              <a:t>𝛽</a:t>
            </a:r>
            <a:r>
              <a:rPr b="1" lang="pt-BR" sz="500">
                <a:solidFill>
                  <a:schemeClr val="dk1"/>
                </a:solidFill>
              </a:rPr>
              <a:t>0</a:t>
            </a:r>
            <a:r>
              <a:rPr lang="pt-BR" sz="1500">
                <a:solidFill>
                  <a:schemeClr val="dk1"/>
                </a:solidFill>
              </a:rPr>
              <a:t> e </a:t>
            </a:r>
            <a:r>
              <a:rPr b="1" lang="pt-BR" sz="1500">
                <a:solidFill>
                  <a:schemeClr val="dk1"/>
                </a:solidFill>
              </a:rPr>
              <a:t>𝛽</a:t>
            </a:r>
            <a:r>
              <a:rPr b="1" lang="pt-BR" sz="500">
                <a:solidFill>
                  <a:schemeClr val="dk1"/>
                </a:solidFill>
              </a:rPr>
              <a:t>1</a:t>
            </a:r>
            <a:r>
              <a:rPr lang="pt-BR" sz="1500">
                <a:solidFill>
                  <a:schemeClr val="dk1"/>
                </a:solidFill>
              </a:rPr>
              <a:t> utilizando o MQO 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A equação de regressão ajustada aos dados é dada por: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O operador </a:t>
            </a:r>
            <a:r>
              <a:rPr i="1" lang="pt-BR" sz="1500">
                <a:solidFill>
                  <a:schemeClr val="dk1"/>
                </a:solidFill>
              </a:rPr>
              <a:t>^</a:t>
            </a:r>
            <a:r>
              <a:rPr lang="pt-BR" sz="1500">
                <a:solidFill>
                  <a:schemeClr val="dk1"/>
                </a:solidFill>
              </a:rPr>
              <a:t> indica que o valor encontrado é uma aproximação, uma estimativa.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O erro de predição </a:t>
            </a:r>
            <a:r>
              <a:rPr b="1" i="1" lang="pt-BR" sz="1500">
                <a:solidFill>
                  <a:schemeClr val="dk1"/>
                </a:solidFill>
              </a:rPr>
              <a:t>𝜺</a:t>
            </a:r>
            <a:r>
              <a:rPr lang="pt-BR" sz="1500">
                <a:solidFill>
                  <a:schemeClr val="dk1"/>
                </a:solidFill>
              </a:rPr>
              <a:t> é dado por: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 					          </a:t>
            </a:r>
            <a:endParaRPr sz="13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			</a:t>
            </a:r>
            <a:endParaRPr sz="1500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50" y="1356175"/>
            <a:ext cx="3178426" cy="172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0925" y="1625945"/>
            <a:ext cx="3604149" cy="451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0924" y="2273974"/>
            <a:ext cx="3586524" cy="451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49900" y="3131525"/>
            <a:ext cx="1747575" cy="305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06425" y="3717000"/>
            <a:ext cx="745100" cy="1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Regressão Linear Simples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628325" y="936800"/>
            <a:ext cx="8229600" cy="3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Gráfico de dispersão com a plotagem da reta de regressão linear encontrada anteriormente</a:t>
            </a:r>
            <a:r>
              <a:rPr lang="pt-BR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 					          </a:t>
            </a:r>
            <a:endParaRPr sz="13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			</a:t>
            </a:r>
            <a:endParaRPr sz="1500"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825" y="1589225"/>
            <a:ext cx="2723800" cy="147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2025" y="1355550"/>
            <a:ext cx="4352400" cy="27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Regressão Linear Simples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552125" y="936800"/>
            <a:ext cx="8229600" cy="3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A seguir, vemos o gráfico de dispersão dos dados de um </a:t>
            </a:r>
            <a:r>
              <a:rPr lang="pt-BR" sz="1500">
                <a:solidFill>
                  <a:schemeClr val="dk1"/>
                </a:solidFill>
              </a:rPr>
              <a:t>aerogerador com </a:t>
            </a:r>
            <a:r>
              <a:rPr b="1" i="1" lang="pt-BR" sz="1500">
                <a:solidFill>
                  <a:schemeClr val="dk1"/>
                </a:solidFill>
              </a:rPr>
              <a:t>N </a:t>
            </a:r>
            <a:r>
              <a:rPr lang="pt-BR" sz="1500">
                <a:solidFill>
                  <a:schemeClr val="dk1"/>
                </a:solidFill>
              </a:rPr>
              <a:t>= 2250</a:t>
            </a:r>
            <a:r>
              <a:rPr lang="pt-BR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Aplicando-se o método MQO, obtemos os coeficientes  </a:t>
            </a:r>
            <a:r>
              <a:rPr b="1" lang="pt-BR" sz="1500">
                <a:solidFill>
                  <a:schemeClr val="dk1"/>
                </a:solidFill>
              </a:rPr>
              <a:t>𝛽</a:t>
            </a:r>
            <a:r>
              <a:rPr b="1" lang="pt-BR" sz="500">
                <a:solidFill>
                  <a:schemeClr val="dk1"/>
                </a:solidFill>
              </a:rPr>
              <a:t>0</a:t>
            </a:r>
            <a:r>
              <a:rPr lang="pt-BR" sz="1500">
                <a:solidFill>
                  <a:schemeClr val="dk1"/>
                </a:solidFill>
              </a:rPr>
              <a:t> = -217.69, </a:t>
            </a:r>
            <a:r>
              <a:rPr b="1" lang="pt-BR" sz="1500">
                <a:solidFill>
                  <a:schemeClr val="dk1"/>
                </a:solidFill>
              </a:rPr>
              <a:t>𝛽</a:t>
            </a:r>
            <a:r>
              <a:rPr b="1" lang="pt-BR" sz="500">
                <a:solidFill>
                  <a:schemeClr val="dk1"/>
                </a:solidFill>
              </a:rPr>
              <a:t>1</a:t>
            </a:r>
            <a:r>
              <a:rPr lang="pt-BR" sz="1500">
                <a:solidFill>
                  <a:schemeClr val="dk1"/>
                </a:solidFill>
              </a:rPr>
              <a:t> = 56.44</a:t>
            </a:r>
            <a:r>
              <a:rPr lang="pt-BR" sz="1500">
                <a:solidFill>
                  <a:schemeClr val="dk1"/>
                </a:solidFill>
              </a:rPr>
              <a:t> e </a:t>
            </a:r>
            <a:r>
              <a:rPr b="1" i="1" lang="pt-BR" sz="1500">
                <a:solidFill>
                  <a:schemeClr val="dk1"/>
                </a:solidFill>
              </a:rPr>
              <a:t>r²</a:t>
            </a:r>
            <a:r>
              <a:rPr lang="pt-BR" sz="1500">
                <a:solidFill>
                  <a:schemeClr val="dk1"/>
                </a:solidFill>
              </a:rPr>
              <a:t> = 0.93.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Considerações: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O alto valor de </a:t>
            </a:r>
            <a:r>
              <a:rPr b="1" i="1" lang="pt-BR" sz="1500">
                <a:solidFill>
                  <a:schemeClr val="dk1"/>
                </a:solidFill>
              </a:rPr>
              <a:t>r²</a:t>
            </a:r>
            <a:r>
              <a:rPr lang="pt-BR" sz="1500">
                <a:solidFill>
                  <a:schemeClr val="dk1"/>
                </a:solidFill>
              </a:rPr>
              <a:t> não deve ser o mais relevante na abordagem da regressão;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Embora o r² seja alto, nota-se visualmente que uma reta não ideal para representar os dados;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					   </a:t>
            </a:r>
            <a:r>
              <a:rPr lang="pt-BR" sz="800">
                <a:solidFill>
                  <a:schemeClr val="dk1"/>
                </a:solidFill>
              </a:rPr>
              <a:t>a) Plotagem dos dados                                      b) Plotagem da reta de regressão linear simples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 					          </a:t>
            </a:r>
            <a:endParaRPr sz="13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			</a:t>
            </a:r>
            <a:endParaRPr sz="1500"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4826" y="2740755"/>
            <a:ext cx="2139225" cy="1562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2950" y="2740762"/>
            <a:ext cx="2063713" cy="150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Regressão Linear Simples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552125" y="936800"/>
            <a:ext cx="8229600" cy="3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Abordagens tomadas a partir da observação dos dados plotados</a:t>
            </a:r>
            <a:r>
              <a:rPr lang="pt-BR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Utilizar a ideia de </a:t>
            </a:r>
            <a:r>
              <a:rPr lang="pt-BR" sz="1500">
                <a:solidFill>
                  <a:schemeClr val="dk1"/>
                </a:solidFill>
              </a:rPr>
              <a:t>regressão</a:t>
            </a:r>
            <a:r>
              <a:rPr lang="pt-BR" sz="1500">
                <a:solidFill>
                  <a:schemeClr val="dk1"/>
                </a:solidFill>
              </a:rPr>
              <a:t> linear simples por partes;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pt-BR" sz="1500">
                <a:solidFill>
                  <a:schemeClr val="dk1"/>
                </a:solidFill>
              </a:rPr>
              <a:t>Deve-se dividir o gráfico de dispersão em sub-regiões onde a </a:t>
            </a:r>
            <a:r>
              <a:rPr lang="pt-BR" sz="1500">
                <a:solidFill>
                  <a:schemeClr val="dk1"/>
                </a:solidFill>
              </a:rPr>
              <a:t>regressão</a:t>
            </a:r>
            <a:r>
              <a:rPr lang="pt-BR" sz="1500">
                <a:solidFill>
                  <a:schemeClr val="dk1"/>
                </a:solidFill>
              </a:rPr>
              <a:t> linear seja adequada;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				     </a:t>
            </a:r>
            <a:r>
              <a:rPr lang="pt-BR" sz="800">
                <a:solidFill>
                  <a:schemeClr val="dk1"/>
                </a:solidFill>
              </a:rPr>
              <a:t>a) Plotagem dos dados                               </a:t>
            </a:r>
            <a:r>
              <a:rPr lang="pt-BR" sz="800">
                <a:solidFill>
                  <a:schemeClr val="dk1"/>
                </a:solidFill>
              </a:rPr>
              <a:t>                </a:t>
            </a:r>
            <a:r>
              <a:rPr lang="pt-BR" sz="800">
                <a:solidFill>
                  <a:schemeClr val="dk1"/>
                </a:solidFill>
              </a:rPr>
              <a:t>b) Divisão do gráfico em 3 sub-regiões e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</a:rPr>
              <a:t> 								                             plotagem da reta de regressão linear simples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 					          </a:t>
            </a:r>
            <a:endParaRPr sz="13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			</a:t>
            </a:r>
            <a:endParaRPr sz="1500"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272" y="2319000"/>
            <a:ext cx="2499651" cy="182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8825" y="2319008"/>
            <a:ext cx="2499651" cy="1825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Regressão Múltipla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552125" y="936800"/>
            <a:ext cx="8229600" cy="3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Em muitas situações do cotidiano, mais de uma variável </a:t>
            </a:r>
            <a:r>
              <a:rPr b="1" i="1" lang="pt-BR" sz="1500">
                <a:solidFill>
                  <a:schemeClr val="dk1"/>
                </a:solidFill>
              </a:rPr>
              <a:t>x </a:t>
            </a:r>
            <a:r>
              <a:rPr lang="pt-BR" sz="1500">
                <a:solidFill>
                  <a:schemeClr val="dk1"/>
                </a:solidFill>
              </a:rPr>
              <a:t>está se relacionando com apenas uma variável de resultado </a:t>
            </a:r>
            <a:r>
              <a:rPr b="1" i="1" lang="pt-BR" sz="1500">
                <a:solidFill>
                  <a:schemeClr val="dk1"/>
                </a:solidFill>
              </a:rPr>
              <a:t>y</a:t>
            </a:r>
            <a:r>
              <a:rPr lang="pt-BR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Nesse sentido, a aplicação da regressão linear passa a ser expressa pela seguinte equação: 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Onde os valores representados por </a:t>
            </a:r>
            <a:r>
              <a:rPr b="1" i="1" lang="pt-BR" sz="1500">
                <a:solidFill>
                  <a:schemeClr val="dk1"/>
                </a:solidFill>
              </a:rPr>
              <a:t>x</a:t>
            </a:r>
            <a:r>
              <a:rPr b="1" i="1" lang="pt-BR" sz="700">
                <a:solidFill>
                  <a:schemeClr val="dk1"/>
                </a:solidFill>
              </a:rPr>
              <a:t>k  </a:t>
            </a:r>
            <a:r>
              <a:rPr lang="pt-BR" sz="1500">
                <a:solidFill>
                  <a:schemeClr val="dk1"/>
                </a:solidFill>
              </a:rPr>
              <a:t>são as </a:t>
            </a:r>
            <a:r>
              <a:rPr b="1" i="1" lang="pt-BR" sz="1500">
                <a:solidFill>
                  <a:schemeClr val="dk1"/>
                </a:solidFill>
              </a:rPr>
              <a:t>k</a:t>
            </a:r>
            <a:r>
              <a:rPr i="1" lang="pt-BR" sz="1500">
                <a:solidFill>
                  <a:schemeClr val="dk1"/>
                </a:solidFill>
              </a:rPr>
              <a:t> </a:t>
            </a:r>
            <a:r>
              <a:rPr lang="pt-BR" sz="1500">
                <a:solidFill>
                  <a:schemeClr val="dk1"/>
                </a:solidFill>
              </a:rPr>
              <a:t>variáveis independentes, </a:t>
            </a:r>
            <a:r>
              <a:rPr b="1" i="1" lang="pt-BR" sz="1500">
                <a:solidFill>
                  <a:schemeClr val="dk1"/>
                </a:solidFill>
              </a:rPr>
              <a:t>y</a:t>
            </a:r>
            <a:r>
              <a:rPr lang="pt-BR" sz="1500">
                <a:solidFill>
                  <a:schemeClr val="dk1"/>
                </a:solidFill>
              </a:rPr>
              <a:t> representa a variável dependente e </a:t>
            </a:r>
            <a:r>
              <a:rPr b="1" i="1" lang="pt-BR" sz="1500">
                <a:solidFill>
                  <a:schemeClr val="dk1"/>
                </a:solidFill>
              </a:rPr>
              <a:t>𝜺 </a:t>
            </a:r>
            <a:r>
              <a:rPr lang="pt-BR" sz="1500">
                <a:solidFill>
                  <a:schemeClr val="dk1"/>
                </a:solidFill>
              </a:rPr>
              <a:t>denota os erros associados aos </a:t>
            </a:r>
            <a:r>
              <a:rPr b="1" i="1" lang="pt-BR" sz="1500">
                <a:solidFill>
                  <a:schemeClr val="dk1"/>
                </a:solidFill>
              </a:rPr>
              <a:t>k</a:t>
            </a:r>
            <a:r>
              <a:rPr lang="pt-BR" sz="1500">
                <a:solidFill>
                  <a:schemeClr val="dk1"/>
                </a:solidFill>
              </a:rPr>
              <a:t> elementos.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	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 					          </a:t>
            </a:r>
            <a:endParaRPr sz="13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			</a:t>
            </a:r>
            <a:endParaRPr sz="1500"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525" y="1957350"/>
            <a:ext cx="3089681" cy="33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Regressão Múltipla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552125" y="936800"/>
            <a:ext cx="8229600" cy="3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Os coeficientes (</a:t>
            </a:r>
            <a:r>
              <a:rPr b="1" lang="pt-BR" sz="1500">
                <a:solidFill>
                  <a:schemeClr val="dk1"/>
                </a:solidFill>
              </a:rPr>
              <a:t>𝛽</a:t>
            </a:r>
            <a:r>
              <a:rPr b="1" lang="pt-BR" sz="500">
                <a:solidFill>
                  <a:schemeClr val="dk1"/>
                </a:solidFill>
              </a:rPr>
              <a:t>0</a:t>
            </a:r>
            <a:r>
              <a:rPr lang="pt-BR" sz="1500">
                <a:solidFill>
                  <a:schemeClr val="dk1"/>
                </a:solidFill>
              </a:rPr>
              <a:t>, </a:t>
            </a:r>
            <a:r>
              <a:rPr b="1" lang="pt-BR" sz="1500">
                <a:solidFill>
                  <a:schemeClr val="dk1"/>
                </a:solidFill>
              </a:rPr>
              <a:t>𝛽</a:t>
            </a:r>
            <a:r>
              <a:rPr b="1" lang="pt-BR" sz="500">
                <a:solidFill>
                  <a:schemeClr val="dk1"/>
                </a:solidFill>
              </a:rPr>
              <a:t>1</a:t>
            </a:r>
            <a:r>
              <a:rPr lang="pt-BR" sz="1500">
                <a:solidFill>
                  <a:schemeClr val="dk1"/>
                </a:solidFill>
              </a:rPr>
              <a:t>, </a:t>
            </a:r>
            <a:r>
              <a:rPr b="1" lang="pt-BR" sz="1500">
                <a:solidFill>
                  <a:schemeClr val="dk1"/>
                </a:solidFill>
              </a:rPr>
              <a:t>𝛽</a:t>
            </a:r>
            <a:r>
              <a:rPr b="1" lang="pt-BR" sz="500">
                <a:solidFill>
                  <a:schemeClr val="dk1"/>
                </a:solidFill>
              </a:rPr>
              <a:t>2</a:t>
            </a:r>
            <a:r>
              <a:rPr lang="pt-BR" sz="1500">
                <a:solidFill>
                  <a:schemeClr val="dk1"/>
                </a:solidFill>
              </a:rPr>
              <a:t>, …, </a:t>
            </a:r>
            <a:r>
              <a:rPr b="1" lang="pt-BR" sz="1500">
                <a:solidFill>
                  <a:schemeClr val="dk1"/>
                </a:solidFill>
              </a:rPr>
              <a:t>𝛽</a:t>
            </a:r>
            <a:r>
              <a:rPr b="1" lang="pt-BR" sz="500">
                <a:solidFill>
                  <a:schemeClr val="dk1"/>
                </a:solidFill>
              </a:rPr>
              <a:t>p</a:t>
            </a:r>
            <a:r>
              <a:rPr lang="pt-BR" sz="1500">
                <a:solidFill>
                  <a:schemeClr val="dk1"/>
                </a:solidFill>
              </a:rPr>
              <a:t>) são calculados usando-se o método MQO, que é dado pela expressão a seguir: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A função de soma dos quadrados é dada por: 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Ela pode ser decomposta em função das derivadas parciais de cada um dos coeficientes da seguinte forma: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	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 					          </a:t>
            </a:r>
            <a:endParaRPr sz="13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			</a:t>
            </a:r>
            <a:endParaRPr sz="1500"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7695" y="1430245"/>
            <a:ext cx="2987275" cy="5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2321" y="2111400"/>
            <a:ext cx="3523750" cy="49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6575" y="3034752"/>
            <a:ext cx="3793399" cy="1581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Regressão Múltipla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552125" y="936800"/>
            <a:ext cx="8229600" cy="3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A formulação matricial desses conceitos é importante do ponto de vista computacional.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Nesse sentido, o modelo de regressão múltipla pode ser definido como: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Expandindo os termos da matriz, temos: 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A estimativa de MQO do ponto de vista matricial é dada pela minimização da expressão:</a:t>
            </a:r>
            <a:endParaRPr sz="1500">
              <a:solidFill>
                <a:schemeClr val="dk1"/>
              </a:solidFill>
            </a:endParaRPr>
          </a:p>
          <a:p>
            <a:pPr indent="457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, sendo que </a:t>
            </a:r>
            <a:r>
              <a:rPr b="1" i="1" lang="pt-BR" sz="1500">
                <a:solidFill>
                  <a:schemeClr val="dk1"/>
                </a:solidFill>
              </a:rPr>
              <a:t>e </a:t>
            </a:r>
            <a:r>
              <a:rPr lang="pt-BR" sz="1500">
                <a:solidFill>
                  <a:schemeClr val="dk1"/>
                </a:solidFill>
              </a:rPr>
              <a:t>é dado por:		      . Dessa forma, podemos reescrever a</a:t>
            </a:r>
            <a:endParaRPr sz="1500">
              <a:solidFill>
                <a:schemeClr val="dk1"/>
              </a:solidFill>
            </a:endParaRPr>
          </a:p>
          <a:p>
            <a:pPr indent="457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  equação:  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Por fim, a estimativa de MQO é dada por: 				  . Essa equação é conhecida como o método da pseudo-inversa.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	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 					          </a:t>
            </a:r>
            <a:endParaRPr sz="13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			</a:t>
            </a:r>
            <a:endParaRPr sz="1500"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075" y="1730525"/>
            <a:ext cx="3194603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000" y="1388425"/>
            <a:ext cx="944850" cy="342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1075" y="3040625"/>
            <a:ext cx="722131" cy="41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64075" y="3065851"/>
            <a:ext cx="805700" cy="23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71425" y="3323350"/>
            <a:ext cx="1759640" cy="2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31075" y="3555625"/>
            <a:ext cx="1512525" cy="2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Regressão Múltipla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628325" y="936800"/>
            <a:ext cx="8229600" cy="3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Exemplo: Coletou-se as notas de 10 alunos do IFCE nas disciplinas de cálculo I, física I e estatística. A tabela abaixo mostra a distribuição dessas notas. Procura-se entender se existe alguma correlação entre as notas obtidas entre as disciplinas e qual a sua natureza.  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 					          </a:t>
            </a:r>
            <a:endParaRPr sz="13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			</a:t>
            </a:r>
            <a:endParaRPr sz="1500"/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675" y="2000300"/>
            <a:ext cx="2940500" cy="27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0225" y="2222025"/>
            <a:ext cx="2743325" cy="247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Regressão Múltipla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552125" y="936800"/>
            <a:ext cx="8229600" cy="3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Exemplo: Coletou-se as notas de 10 alunos do IFCE nas disciplinas de cálculo I, física I e estatística. A tabela abaixo mostra a distribuição dessas notas. Procura-se entender se existe alguma correlação entre as notas obtidas entre as disciplinas e qual a sua natureza.  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												    </a:t>
            </a:r>
            <a:r>
              <a:rPr lang="pt-BR" sz="900">
                <a:solidFill>
                  <a:schemeClr val="dk1"/>
                </a:solidFill>
              </a:rPr>
              <a:t>Equação do plano: </a:t>
            </a:r>
            <a:endParaRPr sz="900">
              <a:solidFill>
                <a:schemeClr val="dk1"/>
              </a:solidFill>
            </a:endParaRPr>
          </a:p>
          <a:p>
            <a:pPr indent="0" lvl="0" marL="5943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        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 													       </a:t>
            </a:r>
            <a:r>
              <a:rPr b="1" i="1" lang="pt-BR" sz="900">
                <a:solidFill>
                  <a:schemeClr val="dk1"/>
                </a:solidFill>
              </a:rPr>
              <a:t> y = 1.49 + 0.57*X + 0.26*Z</a:t>
            </a:r>
            <a:endParaRPr b="1" i="1" sz="9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													      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 													       Coeficiente </a:t>
            </a:r>
            <a:r>
              <a:rPr b="1" i="1" lang="pt-BR" sz="900">
                <a:solidFill>
                  <a:schemeClr val="dk1"/>
                </a:solidFill>
              </a:rPr>
              <a:t>r</a:t>
            </a:r>
            <a:r>
              <a:rPr lang="pt-BR" sz="900">
                <a:solidFill>
                  <a:schemeClr val="dk1"/>
                </a:solidFill>
              </a:rPr>
              <a:t> = 0.916 e </a:t>
            </a:r>
            <a:r>
              <a:rPr b="1" i="1" lang="pt-BR" sz="900">
                <a:solidFill>
                  <a:schemeClr val="dk1"/>
                </a:solidFill>
              </a:rPr>
              <a:t>r²</a:t>
            </a:r>
            <a:r>
              <a:rPr lang="pt-BR" sz="900">
                <a:solidFill>
                  <a:schemeClr val="dk1"/>
                </a:solidFill>
              </a:rPr>
              <a:t> =</a:t>
            </a:r>
            <a:r>
              <a:rPr lang="pt-BR" sz="900">
                <a:solidFill>
                  <a:schemeClr val="dk1"/>
                </a:solidFill>
              </a:rPr>
              <a:t> 0.84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 					          </a:t>
            </a:r>
            <a:endParaRPr sz="13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			</a:t>
            </a:r>
            <a:endParaRPr sz="1500"/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025" y="2345050"/>
            <a:ext cx="2573141" cy="24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8550" y="2316375"/>
            <a:ext cx="2573150" cy="241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Assuntos abordados</a:t>
            </a:r>
            <a:endParaRPr/>
          </a:p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552125" y="936800"/>
            <a:ext cx="8229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➯"/>
            </a:pPr>
            <a:r>
              <a:rPr lang="pt-BR">
                <a:solidFill>
                  <a:schemeClr val="dk1"/>
                </a:solidFill>
              </a:rPr>
              <a:t>Introdução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➯"/>
            </a:pPr>
            <a:r>
              <a:rPr lang="pt-BR">
                <a:solidFill>
                  <a:schemeClr val="dk1"/>
                </a:solidFill>
              </a:rPr>
              <a:t>Correlação entre variáveis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➯"/>
            </a:pPr>
            <a:r>
              <a:rPr lang="pt-BR">
                <a:solidFill>
                  <a:schemeClr val="dk1"/>
                </a:solidFill>
              </a:rPr>
              <a:t>Regressão Linear Simples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➯"/>
            </a:pPr>
            <a:r>
              <a:rPr lang="pt-BR">
                <a:solidFill>
                  <a:schemeClr val="dk1"/>
                </a:solidFill>
              </a:rPr>
              <a:t>Regressão Múltipla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➯"/>
            </a:pPr>
            <a:r>
              <a:rPr lang="pt-BR">
                <a:solidFill>
                  <a:schemeClr val="dk1"/>
                </a:solidFill>
              </a:rPr>
              <a:t>Regressão Polinomial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➯"/>
            </a:pPr>
            <a:r>
              <a:rPr lang="pt-BR">
                <a:solidFill>
                  <a:schemeClr val="dk1"/>
                </a:solidFill>
              </a:rPr>
              <a:t>Conclusões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Regressão Polinomial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552125" y="936800"/>
            <a:ext cx="8229600" cy="3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Vamos analisar abaixo o </a:t>
            </a:r>
            <a:r>
              <a:rPr lang="pt-BR" sz="1500">
                <a:solidFill>
                  <a:schemeClr val="dk1"/>
                </a:solidFill>
              </a:rPr>
              <a:t>gráfico</a:t>
            </a:r>
            <a:r>
              <a:rPr lang="pt-BR" sz="1500">
                <a:solidFill>
                  <a:schemeClr val="dk1"/>
                </a:solidFill>
              </a:rPr>
              <a:t> de </a:t>
            </a:r>
            <a:r>
              <a:rPr lang="pt-BR" sz="1500">
                <a:solidFill>
                  <a:schemeClr val="dk1"/>
                </a:solidFill>
              </a:rPr>
              <a:t>dispersão</a:t>
            </a:r>
            <a:r>
              <a:rPr lang="pt-BR" sz="1500">
                <a:solidFill>
                  <a:schemeClr val="dk1"/>
                </a:solidFill>
              </a:rPr>
              <a:t> dos dados de velocidade do vento (m/s) e </a:t>
            </a:r>
            <a:r>
              <a:rPr lang="pt-BR" sz="1500">
                <a:solidFill>
                  <a:schemeClr val="dk1"/>
                </a:solidFill>
              </a:rPr>
              <a:t>potência</a:t>
            </a:r>
            <a:r>
              <a:rPr lang="pt-BR" sz="1500">
                <a:solidFill>
                  <a:schemeClr val="dk1"/>
                </a:solidFill>
              </a:rPr>
              <a:t> (kW) de um aerogerador.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Podemos inferir que a natureza da relação entre esses dados é </a:t>
            </a:r>
            <a:r>
              <a:rPr lang="pt-BR" sz="1500">
                <a:solidFill>
                  <a:schemeClr val="dk1"/>
                </a:solidFill>
              </a:rPr>
              <a:t>não</a:t>
            </a:r>
            <a:r>
              <a:rPr lang="pt-BR" sz="1500">
                <a:solidFill>
                  <a:schemeClr val="dk1"/>
                </a:solidFill>
              </a:rPr>
              <a:t>-linear.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Dessa forma, o modelo de regressão linear simples ou </a:t>
            </a:r>
            <a:r>
              <a:rPr lang="pt-BR" sz="1500">
                <a:solidFill>
                  <a:schemeClr val="dk1"/>
                </a:solidFill>
              </a:rPr>
              <a:t>múltipla</a:t>
            </a:r>
            <a:r>
              <a:rPr lang="pt-BR" sz="1500">
                <a:solidFill>
                  <a:schemeClr val="dk1"/>
                </a:solidFill>
              </a:rPr>
              <a:t> pode </a:t>
            </a:r>
            <a:r>
              <a:rPr lang="pt-BR" sz="1500">
                <a:solidFill>
                  <a:schemeClr val="dk1"/>
                </a:solidFill>
              </a:rPr>
              <a:t>não</a:t>
            </a:r>
            <a:r>
              <a:rPr lang="pt-BR" sz="1500">
                <a:solidFill>
                  <a:schemeClr val="dk1"/>
                </a:solidFill>
              </a:rPr>
              <a:t> representar fidedignamente a distribuição desses dados.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Para representar da melhor maneira </a:t>
            </a:r>
            <a:r>
              <a:rPr lang="pt-BR" sz="1500">
                <a:solidFill>
                  <a:schemeClr val="dk1"/>
                </a:solidFill>
              </a:rPr>
              <a:t>possível</a:t>
            </a:r>
            <a:r>
              <a:rPr lang="pt-BR" sz="1500">
                <a:solidFill>
                  <a:schemeClr val="dk1"/>
                </a:solidFill>
              </a:rPr>
              <a:t> esses dados, iremos trabalhar com a </a:t>
            </a:r>
            <a:r>
              <a:rPr lang="pt-BR" sz="1500">
                <a:solidFill>
                  <a:schemeClr val="dk1"/>
                </a:solidFill>
              </a:rPr>
              <a:t>regressão</a:t>
            </a:r>
            <a:r>
              <a:rPr lang="pt-BR" sz="1500">
                <a:solidFill>
                  <a:schemeClr val="dk1"/>
                </a:solidFill>
              </a:rPr>
              <a:t> polinomial de ordem k.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 					          </a:t>
            </a:r>
            <a:endParaRPr sz="13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			</a:t>
            </a:r>
            <a:endParaRPr sz="1500"/>
          </a:p>
        </p:txBody>
      </p:sp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8275" y="2736250"/>
            <a:ext cx="2687400" cy="19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Regressão Polinomial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552125" y="936800"/>
            <a:ext cx="8229600" cy="3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A formulação </a:t>
            </a:r>
            <a:r>
              <a:rPr lang="pt-BR" sz="1500">
                <a:solidFill>
                  <a:schemeClr val="dk1"/>
                </a:solidFill>
              </a:rPr>
              <a:t>matemática</a:t>
            </a:r>
            <a:r>
              <a:rPr lang="pt-BR" sz="1500">
                <a:solidFill>
                  <a:schemeClr val="dk1"/>
                </a:solidFill>
              </a:rPr>
              <a:t> da </a:t>
            </a:r>
            <a:r>
              <a:rPr lang="pt-BR" sz="1500">
                <a:solidFill>
                  <a:schemeClr val="dk1"/>
                </a:solidFill>
              </a:rPr>
              <a:t>regressão</a:t>
            </a:r>
            <a:r>
              <a:rPr lang="pt-BR" sz="1500">
                <a:solidFill>
                  <a:schemeClr val="dk1"/>
                </a:solidFill>
              </a:rPr>
              <a:t> polinomial é: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A formulação matricial é dada por: 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De forma análoga ao problema de </a:t>
            </a:r>
            <a:r>
              <a:rPr lang="pt-BR" sz="1500">
                <a:solidFill>
                  <a:schemeClr val="dk1"/>
                </a:solidFill>
              </a:rPr>
              <a:t>regressão</a:t>
            </a:r>
            <a:r>
              <a:rPr lang="pt-BR" sz="1500">
                <a:solidFill>
                  <a:schemeClr val="dk1"/>
                </a:solidFill>
              </a:rPr>
              <a:t> </a:t>
            </a:r>
            <a:r>
              <a:rPr lang="pt-BR" sz="1500">
                <a:solidFill>
                  <a:schemeClr val="dk1"/>
                </a:solidFill>
              </a:rPr>
              <a:t>múltipla</a:t>
            </a:r>
            <a:r>
              <a:rPr lang="pt-BR" sz="1500">
                <a:solidFill>
                  <a:schemeClr val="dk1"/>
                </a:solidFill>
              </a:rPr>
              <a:t>, podemos estimar os coeficientes beta usando MQO utilizando a seguinte </a:t>
            </a:r>
            <a:r>
              <a:rPr lang="pt-BR" sz="1500">
                <a:solidFill>
                  <a:schemeClr val="dk1"/>
                </a:solidFill>
              </a:rPr>
              <a:t>expressão</a:t>
            </a:r>
            <a:r>
              <a:rPr lang="pt-BR" sz="1500">
                <a:solidFill>
                  <a:schemeClr val="dk1"/>
                </a:solidFill>
              </a:rPr>
              <a:t>: 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 					          </a:t>
            </a:r>
            <a:endParaRPr sz="13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			</a:t>
            </a:r>
            <a:endParaRPr sz="1500"/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875" y="984463"/>
            <a:ext cx="3049800" cy="2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5350" y="1254601"/>
            <a:ext cx="3914200" cy="117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6163" y="2867225"/>
            <a:ext cx="1512525" cy="2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Regressão Polinomial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9" name="Google Shape;219;p30"/>
          <p:cNvSpPr txBox="1"/>
          <p:nvPr>
            <p:ph idx="1" type="body"/>
          </p:nvPr>
        </p:nvSpPr>
        <p:spPr>
          <a:xfrm>
            <a:off x="552125" y="936800"/>
            <a:ext cx="8229600" cy="3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Utilizando os dados do aerogerador, ajustou-se o seguinte modelo polinomial de quarta ordem (</a:t>
            </a:r>
            <a:r>
              <a:rPr b="1" i="1" lang="pt-BR" sz="1500">
                <a:solidFill>
                  <a:schemeClr val="dk1"/>
                </a:solidFill>
              </a:rPr>
              <a:t>q</a:t>
            </a:r>
            <a:r>
              <a:rPr lang="pt-BR" sz="1500">
                <a:solidFill>
                  <a:schemeClr val="dk1"/>
                </a:solidFill>
              </a:rPr>
              <a:t>=4):									      , com </a:t>
            </a:r>
            <a:r>
              <a:rPr b="1" i="1" lang="pt-BR" sz="1500">
                <a:solidFill>
                  <a:schemeClr val="dk1"/>
                </a:solidFill>
              </a:rPr>
              <a:t>r² </a:t>
            </a:r>
            <a:r>
              <a:rPr lang="pt-BR" sz="1500">
                <a:solidFill>
                  <a:schemeClr val="dk1"/>
                </a:solidFill>
              </a:rPr>
              <a:t>= 0.974.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A plotagem da curva do modelo </a:t>
            </a:r>
            <a:r>
              <a:rPr lang="pt-BR" sz="1500">
                <a:solidFill>
                  <a:schemeClr val="dk1"/>
                </a:solidFill>
              </a:rPr>
              <a:t>sobreposto</a:t>
            </a:r>
            <a:r>
              <a:rPr lang="pt-BR" sz="1500">
                <a:solidFill>
                  <a:schemeClr val="dk1"/>
                </a:solidFill>
              </a:rPr>
              <a:t> ao gráfico de </a:t>
            </a:r>
            <a:r>
              <a:rPr lang="pt-BR" sz="1500">
                <a:solidFill>
                  <a:schemeClr val="dk1"/>
                </a:solidFill>
              </a:rPr>
              <a:t>dispersão</a:t>
            </a:r>
            <a:r>
              <a:rPr lang="pt-BR" sz="1500">
                <a:solidFill>
                  <a:schemeClr val="dk1"/>
                </a:solidFill>
              </a:rPr>
              <a:t> é mostrada abaixo.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 					          </a:t>
            </a:r>
            <a:endParaRPr sz="13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			</a:t>
            </a:r>
            <a:endParaRPr sz="1500"/>
          </a:p>
        </p:txBody>
      </p:sp>
      <p:pic>
        <p:nvPicPr>
          <p:cNvPr id="220" name="Google Shape;2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9875" y="1281225"/>
            <a:ext cx="4137725" cy="27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9847" y="1986525"/>
            <a:ext cx="3900678" cy="26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Regressão Polinomial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7" name="Google Shape;227;p31"/>
          <p:cNvSpPr txBox="1"/>
          <p:nvPr>
            <p:ph idx="1" type="body"/>
          </p:nvPr>
        </p:nvSpPr>
        <p:spPr>
          <a:xfrm>
            <a:off x="552125" y="936800"/>
            <a:ext cx="8229600" cy="3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Deve-se tomar cuidado com o grau do </a:t>
            </a:r>
            <a:r>
              <a:rPr lang="pt-BR" sz="1500">
                <a:solidFill>
                  <a:schemeClr val="dk1"/>
                </a:solidFill>
              </a:rPr>
              <a:t>polinômio</a:t>
            </a:r>
            <a:r>
              <a:rPr lang="pt-BR" sz="1500">
                <a:solidFill>
                  <a:schemeClr val="dk1"/>
                </a:solidFill>
              </a:rPr>
              <a:t> escolhido, pois existem duas </a:t>
            </a:r>
            <a:r>
              <a:rPr lang="pt-BR" sz="1500">
                <a:solidFill>
                  <a:schemeClr val="dk1"/>
                </a:solidFill>
              </a:rPr>
              <a:t>problemáticas</a:t>
            </a:r>
            <a:r>
              <a:rPr lang="pt-BR" sz="1500">
                <a:solidFill>
                  <a:schemeClr val="dk1"/>
                </a:solidFill>
              </a:rPr>
              <a:t> relacionadas a ordem do modelo gerado.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i="1" lang="pt-BR" sz="1500">
                <a:solidFill>
                  <a:schemeClr val="dk1"/>
                </a:solidFill>
              </a:rPr>
              <a:t>Overfitting: </a:t>
            </a:r>
            <a:endParaRPr i="1" sz="1500">
              <a:solidFill>
                <a:schemeClr val="dk1"/>
              </a:solidFill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Quando o modelo de </a:t>
            </a:r>
            <a:r>
              <a:rPr lang="pt-BR" sz="1500">
                <a:solidFill>
                  <a:schemeClr val="dk1"/>
                </a:solidFill>
              </a:rPr>
              <a:t>regressão</a:t>
            </a:r>
            <a:r>
              <a:rPr lang="pt-BR" sz="1500">
                <a:solidFill>
                  <a:schemeClr val="dk1"/>
                </a:solidFill>
              </a:rPr>
              <a:t> tem um desempenho </a:t>
            </a:r>
            <a:r>
              <a:rPr lang="pt-BR" sz="1500">
                <a:solidFill>
                  <a:schemeClr val="dk1"/>
                </a:solidFill>
              </a:rPr>
              <a:t>ótimo</a:t>
            </a:r>
            <a:r>
              <a:rPr lang="pt-BR" sz="1500">
                <a:solidFill>
                  <a:schemeClr val="dk1"/>
                </a:solidFill>
              </a:rPr>
              <a:t> na </a:t>
            </a:r>
            <a:r>
              <a:rPr b="1" lang="pt-BR" sz="1500">
                <a:solidFill>
                  <a:schemeClr val="dk1"/>
                </a:solidFill>
              </a:rPr>
              <a:t>etapa de treinamento</a:t>
            </a:r>
            <a:r>
              <a:rPr lang="pt-BR" sz="1500">
                <a:solidFill>
                  <a:schemeClr val="dk1"/>
                </a:solidFill>
              </a:rPr>
              <a:t>, </a:t>
            </a:r>
            <a:r>
              <a:rPr lang="pt-BR" sz="1500">
                <a:solidFill>
                  <a:schemeClr val="dk1"/>
                </a:solidFill>
              </a:rPr>
              <a:t>porém</a:t>
            </a:r>
            <a:r>
              <a:rPr lang="pt-BR" sz="1500">
                <a:solidFill>
                  <a:schemeClr val="dk1"/>
                </a:solidFill>
              </a:rPr>
              <a:t> ao receber novos dados (dados de teste), o desempenho é afetado significativamente. Diz-se </a:t>
            </a:r>
            <a:r>
              <a:rPr lang="pt-BR" sz="1500">
                <a:solidFill>
                  <a:schemeClr val="dk1"/>
                </a:solidFill>
              </a:rPr>
              <a:t>então</a:t>
            </a:r>
            <a:r>
              <a:rPr lang="pt-BR" sz="1500">
                <a:solidFill>
                  <a:schemeClr val="dk1"/>
                </a:solidFill>
              </a:rPr>
              <a:t> que o modelo </a:t>
            </a:r>
            <a:r>
              <a:rPr b="1" lang="pt-BR" sz="1500">
                <a:solidFill>
                  <a:schemeClr val="dk1"/>
                </a:solidFill>
              </a:rPr>
              <a:t>decorou os dados na etapa de treinamento</a:t>
            </a:r>
            <a:r>
              <a:rPr lang="pt-BR" sz="1500">
                <a:solidFill>
                  <a:schemeClr val="dk1"/>
                </a:solidFill>
              </a:rPr>
              <a:t>;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O </a:t>
            </a:r>
            <a:r>
              <a:rPr b="1" i="1" lang="pt-BR" sz="1500">
                <a:solidFill>
                  <a:schemeClr val="dk1"/>
                </a:solidFill>
              </a:rPr>
              <a:t>overfitting </a:t>
            </a:r>
            <a:r>
              <a:rPr lang="pt-BR" sz="1500">
                <a:solidFill>
                  <a:schemeClr val="dk1"/>
                </a:solidFill>
              </a:rPr>
              <a:t>é comum quando o grau do </a:t>
            </a:r>
            <a:r>
              <a:rPr lang="pt-BR" sz="1500">
                <a:solidFill>
                  <a:schemeClr val="dk1"/>
                </a:solidFill>
              </a:rPr>
              <a:t>polinômio</a:t>
            </a:r>
            <a:r>
              <a:rPr lang="pt-BR" sz="1500">
                <a:solidFill>
                  <a:schemeClr val="dk1"/>
                </a:solidFill>
              </a:rPr>
              <a:t> é muito elevado;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i="1" lang="pt-BR" sz="1500">
                <a:solidFill>
                  <a:schemeClr val="dk1"/>
                </a:solidFill>
              </a:rPr>
              <a:t>Underfitting:</a:t>
            </a:r>
            <a:endParaRPr i="1" sz="1500">
              <a:solidFill>
                <a:schemeClr val="dk1"/>
              </a:solidFill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Quando o modelo de </a:t>
            </a:r>
            <a:r>
              <a:rPr lang="pt-BR" sz="1500">
                <a:solidFill>
                  <a:schemeClr val="dk1"/>
                </a:solidFill>
              </a:rPr>
              <a:t>regressão</a:t>
            </a:r>
            <a:r>
              <a:rPr lang="pt-BR" sz="1500">
                <a:solidFill>
                  <a:schemeClr val="dk1"/>
                </a:solidFill>
              </a:rPr>
              <a:t> não tem um bom desempenho na</a:t>
            </a:r>
            <a:r>
              <a:rPr i="1" lang="pt-BR" sz="1500">
                <a:solidFill>
                  <a:schemeClr val="dk1"/>
                </a:solidFill>
              </a:rPr>
              <a:t> </a:t>
            </a:r>
            <a:r>
              <a:rPr b="1" i="1" lang="pt-BR" sz="1500">
                <a:solidFill>
                  <a:schemeClr val="dk1"/>
                </a:solidFill>
              </a:rPr>
              <a:t>etapa de treinamento</a:t>
            </a:r>
            <a:r>
              <a:rPr b="1" lang="pt-BR" sz="1500">
                <a:solidFill>
                  <a:schemeClr val="dk1"/>
                </a:solidFill>
              </a:rPr>
              <a:t>, </a:t>
            </a:r>
            <a:r>
              <a:rPr lang="pt-BR" sz="1500">
                <a:solidFill>
                  <a:schemeClr val="dk1"/>
                </a:solidFill>
              </a:rPr>
              <a:t>diz-se haver um </a:t>
            </a:r>
            <a:r>
              <a:rPr b="1" i="1" lang="pt-BR" sz="1500">
                <a:solidFill>
                  <a:schemeClr val="dk1"/>
                </a:solidFill>
              </a:rPr>
              <a:t>underfitting. </a:t>
            </a:r>
            <a:r>
              <a:rPr lang="pt-BR" sz="1500">
                <a:solidFill>
                  <a:schemeClr val="dk1"/>
                </a:solidFill>
              </a:rPr>
              <a:t>Nesse sentido, o modelo de </a:t>
            </a:r>
            <a:r>
              <a:rPr lang="pt-BR" sz="1500">
                <a:solidFill>
                  <a:schemeClr val="dk1"/>
                </a:solidFill>
              </a:rPr>
              <a:t>regressão</a:t>
            </a:r>
            <a:r>
              <a:rPr lang="pt-BR" sz="1500">
                <a:solidFill>
                  <a:schemeClr val="dk1"/>
                </a:solidFill>
              </a:rPr>
              <a:t> gerado pode ser descartado, pois </a:t>
            </a:r>
            <a:r>
              <a:rPr lang="pt-BR" sz="1500">
                <a:solidFill>
                  <a:schemeClr val="dk1"/>
                </a:solidFill>
              </a:rPr>
              <a:t>não</a:t>
            </a:r>
            <a:r>
              <a:rPr lang="pt-BR" sz="1500">
                <a:solidFill>
                  <a:schemeClr val="dk1"/>
                </a:solidFill>
              </a:rPr>
              <a:t> apresenta uma boa generalização dos dados.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Regressão Polinomial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552125" y="936800"/>
            <a:ext cx="8229600" cy="3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Exemplo de overfitting e underfitting em um </a:t>
            </a:r>
            <a:r>
              <a:rPr lang="pt-BR" sz="1500">
                <a:solidFill>
                  <a:schemeClr val="dk1"/>
                </a:solidFill>
              </a:rPr>
              <a:t>gráfico</a:t>
            </a:r>
            <a:r>
              <a:rPr lang="pt-BR" sz="1500">
                <a:solidFill>
                  <a:schemeClr val="dk1"/>
                </a:solidFill>
              </a:rPr>
              <a:t> de dispersão qualquer.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34" name="Google Shape;2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425" y="1316900"/>
            <a:ext cx="7811776" cy="34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Conclusões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0" name="Google Shape;240;p33"/>
          <p:cNvSpPr txBox="1"/>
          <p:nvPr>
            <p:ph idx="1" type="body"/>
          </p:nvPr>
        </p:nvSpPr>
        <p:spPr>
          <a:xfrm>
            <a:off x="552125" y="936800"/>
            <a:ext cx="8229600" cy="3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A análise de regressão abrange uma </a:t>
            </a:r>
            <a:r>
              <a:rPr lang="pt-BR" sz="1500">
                <a:solidFill>
                  <a:schemeClr val="dk1"/>
                </a:solidFill>
              </a:rPr>
              <a:t>série</a:t>
            </a:r>
            <a:r>
              <a:rPr lang="pt-BR" sz="1500">
                <a:solidFill>
                  <a:schemeClr val="dk1"/>
                </a:solidFill>
              </a:rPr>
              <a:t> de </a:t>
            </a:r>
            <a:r>
              <a:rPr lang="pt-BR" sz="1500">
                <a:solidFill>
                  <a:schemeClr val="dk1"/>
                </a:solidFill>
              </a:rPr>
              <a:t>técnicas</a:t>
            </a:r>
            <a:r>
              <a:rPr lang="pt-BR" sz="1500">
                <a:solidFill>
                  <a:schemeClr val="dk1"/>
                </a:solidFill>
              </a:rPr>
              <a:t> voltadas para a modelagem e a investigação de relações entre duas ou mais </a:t>
            </a:r>
            <a:r>
              <a:rPr lang="pt-BR" sz="1500">
                <a:solidFill>
                  <a:schemeClr val="dk1"/>
                </a:solidFill>
              </a:rPr>
              <a:t>variáveis</a:t>
            </a:r>
            <a:r>
              <a:rPr lang="pt-BR" sz="1500">
                <a:solidFill>
                  <a:schemeClr val="dk1"/>
                </a:solidFill>
              </a:rPr>
              <a:t> </a:t>
            </a:r>
            <a:r>
              <a:rPr lang="pt-BR" sz="1500">
                <a:solidFill>
                  <a:schemeClr val="dk1"/>
                </a:solidFill>
              </a:rPr>
              <a:t>aleatórias;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Podemos usar a </a:t>
            </a:r>
            <a:r>
              <a:rPr lang="pt-BR" sz="1500">
                <a:solidFill>
                  <a:schemeClr val="dk1"/>
                </a:solidFill>
              </a:rPr>
              <a:t>análise</a:t>
            </a:r>
            <a:r>
              <a:rPr lang="pt-BR" sz="1500">
                <a:solidFill>
                  <a:schemeClr val="dk1"/>
                </a:solidFill>
              </a:rPr>
              <a:t> de </a:t>
            </a:r>
            <a:r>
              <a:rPr lang="pt-BR" sz="1500">
                <a:solidFill>
                  <a:schemeClr val="dk1"/>
                </a:solidFill>
              </a:rPr>
              <a:t>regressão</a:t>
            </a:r>
            <a:r>
              <a:rPr lang="pt-BR" sz="1500">
                <a:solidFill>
                  <a:schemeClr val="dk1"/>
                </a:solidFill>
              </a:rPr>
              <a:t> para construir um modelo </a:t>
            </a:r>
            <a:r>
              <a:rPr lang="pt-BR" sz="1500">
                <a:solidFill>
                  <a:schemeClr val="dk1"/>
                </a:solidFill>
              </a:rPr>
              <a:t>matemático</a:t>
            </a:r>
            <a:r>
              <a:rPr lang="pt-BR" sz="1500">
                <a:solidFill>
                  <a:schemeClr val="dk1"/>
                </a:solidFill>
              </a:rPr>
              <a:t> que represente fidedignamente a relação </a:t>
            </a:r>
            <a:r>
              <a:rPr lang="pt-BR" sz="1500">
                <a:solidFill>
                  <a:schemeClr val="dk1"/>
                </a:solidFill>
              </a:rPr>
              <a:t>determinística</a:t>
            </a:r>
            <a:r>
              <a:rPr lang="pt-BR" sz="1500">
                <a:solidFill>
                  <a:schemeClr val="dk1"/>
                </a:solidFill>
              </a:rPr>
              <a:t> (de causa e efeito) entre duas ou mais variáveis entrada-saída;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O modelo de </a:t>
            </a:r>
            <a:r>
              <a:rPr lang="pt-BR" sz="1500">
                <a:solidFill>
                  <a:schemeClr val="dk1"/>
                </a:solidFill>
              </a:rPr>
              <a:t>regressão</a:t>
            </a:r>
            <a:r>
              <a:rPr lang="pt-BR" sz="1500">
                <a:solidFill>
                  <a:schemeClr val="dk1"/>
                </a:solidFill>
              </a:rPr>
              <a:t> gerado pode ser usado para predizer novos valores;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46" name="Google Shape;246;p34"/>
          <p:cNvSpPr txBox="1"/>
          <p:nvPr>
            <p:ph idx="1" type="body"/>
          </p:nvPr>
        </p:nvSpPr>
        <p:spPr>
          <a:xfrm>
            <a:off x="552125" y="936800"/>
            <a:ext cx="8229600" cy="3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➯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[1] W. Hines, D. Montgomery, D. Goldsman, and C. Borror, “Probabilidade e estatística na engenharia, 4a 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edição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, ed,” LTC, Rio de Janeiro-RJ, 2006.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[2] O. Helene, 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Métodos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 dos 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Mínimos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 Quadrados. Editora Livraria da Física, 2006.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[3] A. E. Hoerl and R. W. Kennard, “Ridge regression: Biased 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e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stimation</a:t>
            </a:r>
            <a:r>
              <a:rPr lang="pt-BR" sz="1500">
                <a:solidFill>
                  <a:schemeClr val="dk1"/>
                </a:solidFill>
              </a:rPr>
              <a:t> 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for nonorthogonal problems,” Technometrics, vol. 12, no. 1, pp. 55–67, 1970.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[4] D. Astolfi and R. Pandit, “Multivariate wind turbine power curve model based on data clustering and polynomial lasso regression,” Applied Sciences , vol. 12, no. 1, p. 72, 2021.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[5] S. Shokrzadeh, M. J. Jozani, and E. Bibeau, “Wind turbine power curve modeling using advanced parametric and nonparametric methods,” IEEE Transactions on Sustainable Energy , vol. 5, no. 4, pp. 1262–1269, 2014.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[6] A. E. Hoerl and R. W. Kennard, “Ridge regression: Biased estimation for nonorthogonal problems,” Technometrics , vol. 12, no. 1, pp. 55–67, 1970.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/>
        </p:nvSpPr>
        <p:spPr>
          <a:xfrm>
            <a:off x="2162250" y="1349850"/>
            <a:ext cx="4819500" cy="24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Obrigado pela atenção!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Dúvidas?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Lucas de Oliveira Santos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accent1"/>
                </a:solidFill>
              </a:rPr>
              <a:t>lucas.santos@lapisco.ifce.edu.br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552125" y="936800"/>
            <a:ext cx="8229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➯"/>
            </a:pPr>
            <a:r>
              <a:rPr lang="pt-BR"/>
              <a:t>Em suma, a</a:t>
            </a:r>
            <a:r>
              <a:rPr lang="pt-BR"/>
              <a:t> regressão busca modelar a relação entre variáveis do tipo entrada-saída, permitindo a previsão de valores contínuos. 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➯"/>
            </a:pPr>
            <a:r>
              <a:rPr lang="pt-BR"/>
              <a:t>Ao explorarmos a evolução desse método, podemos compreender melhor como eles têm contribuído para a evolução da interpretação e da previsão de dados, impactando campos tão diversos quanto medicina, finanças e ciência dos dados.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552125" y="936800"/>
            <a:ext cx="8229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/>
              <a:t>Supondo um conjunto de dados com </a:t>
            </a:r>
            <a:r>
              <a:rPr b="1" i="1" lang="pt-BR" sz="1500"/>
              <a:t>N amostras</a:t>
            </a:r>
            <a:r>
              <a:rPr lang="pt-BR" sz="1500"/>
              <a:t>, os pares ordenados </a:t>
            </a:r>
            <a:r>
              <a:rPr b="1" i="1" lang="pt-BR" sz="1500"/>
              <a:t>(x, y)</a:t>
            </a:r>
            <a:r>
              <a:rPr lang="pt-BR" sz="1500"/>
              <a:t> podem ser usados para </a:t>
            </a:r>
            <a:r>
              <a:rPr lang="pt-BR" sz="1500"/>
              <a:t>representá</a:t>
            </a:r>
            <a:r>
              <a:rPr lang="pt-BR" sz="1500"/>
              <a:t>-las.</a:t>
            </a:r>
            <a:endParaRPr sz="1500"/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➯"/>
            </a:pPr>
            <a:r>
              <a:rPr b="1" i="1" lang="pt-BR" sz="1500"/>
              <a:t>x</a:t>
            </a:r>
            <a:r>
              <a:rPr lang="pt-BR" sz="1500"/>
              <a:t> é a </a:t>
            </a:r>
            <a:r>
              <a:rPr lang="pt-BR" sz="1500"/>
              <a:t>variável</a:t>
            </a:r>
            <a:r>
              <a:rPr lang="pt-BR" sz="1500"/>
              <a:t> independente (ou </a:t>
            </a:r>
            <a:r>
              <a:rPr lang="pt-BR" sz="1500"/>
              <a:t>explanatória</a:t>
            </a:r>
            <a:r>
              <a:rPr lang="pt-BR" sz="1500"/>
              <a:t>) e </a:t>
            </a:r>
            <a:r>
              <a:rPr b="1" i="1" lang="pt-BR" sz="1500"/>
              <a:t>y</a:t>
            </a:r>
            <a:r>
              <a:rPr lang="pt-BR" sz="1500"/>
              <a:t> é a </a:t>
            </a:r>
            <a:r>
              <a:rPr lang="pt-BR" sz="1500"/>
              <a:t>variável</a:t>
            </a:r>
            <a:r>
              <a:rPr lang="pt-BR" sz="1500"/>
              <a:t> dependente.</a:t>
            </a:r>
            <a:endParaRPr sz="1500"/>
          </a:p>
          <a:p>
            <a:pPr indent="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71" name="Google Shape;71;p12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Correlação entre variáveis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Correlação entre variáveis</a:t>
            </a:r>
            <a:endParaRPr/>
          </a:p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552125" y="936800"/>
            <a:ext cx="8229600" cy="38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➯"/>
            </a:pPr>
            <a:r>
              <a:rPr lang="pt-BR" sz="1500"/>
              <a:t>Exemplo: Coletou-se as notas de </a:t>
            </a:r>
            <a:r>
              <a:rPr lang="pt-BR" sz="1500"/>
              <a:t>10</a:t>
            </a:r>
            <a:r>
              <a:rPr lang="pt-BR" sz="1500"/>
              <a:t> alunos do IFCE nas disciplinas de cálculo I e física I. A tabela abaixo mostra a </a:t>
            </a:r>
            <a:r>
              <a:rPr lang="pt-BR" sz="1500"/>
              <a:t>distribuição</a:t>
            </a:r>
            <a:r>
              <a:rPr lang="pt-BR" sz="1500"/>
              <a:t> dessas notas. Procura-se entender se existe alguma </a:t>
            </a:r>
            <a:r>
              <a:rPr lang="pt-BR" sz="1500"/>
              <a:t>correlação</a:t>
            </a:r>
            <a:r>
              <a:rPr lang="pt-BR" sz="1500"/>
              <a:t> entre as notas obtidas entre as disciplinas e qual a sua natureza. </a:t>
            </a:r>
            <a:endParaRPr sz="15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700" y="2122425"/>
            <a:ext cx="1762850" cy="22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Correlação entre variáveis</a:t>
            </a:r>
            <a:endParaRPr/>
          </a:p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552125" y="936800"/>
            <a:ext cx="8229600" cy="38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➯"/>
            </a:pPr>
            <a:r>
              <a:rPr lang="pt-BR" sz="1500"/>
              <a:t>Exemplo: Coletou-se as notas de 10 alunos do IFCE nas disciplinas de cálculo I e física I. A tabela abaixo mostra a distribuição dessas notas. Procura-se entender se existe alguma correlação entre as notas obtidas entre as disciplinas e qual a sua natureza. </a:t>
            </a:r>
            <a:endParaRPr sz="15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700" y="2122425"/>
            <a:ext cx="1762850" cy="221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7050" y="2122425"/>
            <a:ext cx="3537525" cy="22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Correlação entre variáveis</a:t>
            </a:r>
            <a:endParaRPr/>
          </a:p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552125" y="936800"/>
            <a:ext cx="8229600" cy="3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➯"/>
            </a:pPr>
            <a:r>
              <a:rPr lang="pt-BR" sz="1500"/>
              <a:t>Para correlacionar as </a:t>
            </a:r>
            <a:r>
              <a:rPr lang="pt-BR" sz="1500"/>
              <a:t>variáveis</a:t>
            </a:r>
            <a:r>
              <a:rPr lang="pt-BR" sz="1500"/>
              <a:t>, utiliza-se o Coeficiente de Correlação Linear;</a:t>
            </a:r>
            <a:endParaRPr sz="1500"/>
          </a:p>
          <a:p>
            <a:pPr indent="-32385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 sz="1500"/>
              <a:t>A </a:t>
            </a:r>
            <a:r>
              <a:rPr lang="pt-BR" sz="1500"/>
              <a:t>fórmula</a:t>
            </a:r>
            <a:r>
              <a:rPr lang="pt-BR" sz="1500"/>
              <a:t> do coeficiente é: 					      ;</a:t>
            </a:r>
            <a:endParaRPr sz="15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 sz="1500"/>
              <a:t>O intervalo esperado </a:t>
            </a:r>
            <a:r>
              <a:rPr lang="pt-BR" sz="1500"/>
              <a:t>está</a:t>
            </a:r>
            <a:r>
              <a:rPr lang="pt-BR" sz="1500"/>
              <a:t> entre </a:t>
            </a:r>
            <a:r>
              <a:rPr lang="pt-BR" sz="1500"/>
              <a:t>-1</a:t>
            </a:r>
            <a:r>
              <a:rPr lang="pt-BR" sz="1500"/>
              <a:t> e 1;</a:t>
            </a:r>
            <a:endParaRPr sz="1500"/>
          </a:p>
          <a:p>
            <a:pPr indent="-32385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 sz="1500"/>
              <a:t>Se r = 0, nao existe correlação entre as </a:t>
            </a:r>
            <a:r>
              <a:rPr lang="pt-BR" sz="1500"/>
              <a:t>variáveis</a:t>
            </a:r>
            <a:r>
              <a:rPr lang="pt-BR" sz="1500"/>
              <a:t>;</a:t>
            </a:r>
            <a:endParaRPr sz="1500"/>
          </a:p>
          <a:p>
            <a:pPr indent="-32385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Se 0 &lt; r &lt; 0.5, existe uma correlação fraca entre as variáveis;</a:t>
            </a:r>
            <a:endParaRPr sz="1500">
              <a:solidFill>
                <a:schemeClr val="dk1"/>
              </a:solidFill>
            </a:endParaRPr>
          </a:p>
          <a:p>
            <a:pPr indent="-32385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Se 0.5 &lt; r &lt; 1, existe uma correlação forte entre as variáveis;</a:t>
            </a:r>
            <a:endParaRPr sz="1500">
              <a:solidFill>
                <a:schemeClr val="dk1"/>
              </a:solidFill>
            </a:endParaRPr>
          </a:p>
          <a:p>
            <a:pPr indent="-32385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Se r = 1, existe uma correlação perfeita entre as variáveis;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Para medir o quanto a variação observada em y é explicada pelas variáveis x, usa-se o </a:t>
            </a:r>
            <a:r>
              <a:rPr b="1" i="1" lang="pt-BR" sz="1500">
                <a:solidFill>
                  <a:schemeClr val="dk1"/>
                </a:solidFill>
              </a:rPr>
              <a:t>r² </a:t>
            </a:r>
            <a:r>
              <a:rPr lang="pt-BR" sz="1500">
                <a:solidFill>
                  <a:schemeClr val="dk1"/>
                </a:solidFill>
              </a:rPr>
              <a:t>que é uma métrica estatística.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O valor de </a:t>
            </a:r>
            <a:r>
              <a:rPr b="1" i="1" lang="pt-BR" sz="1500">
                <a:solidFill>
                  <a:schemeClr val="dk1"/>
                </a:solidFill>
              </a:rPr>
              <a:t>r² </a:t>
            </a:r>
            <a:r>
              <a:rPr lang="pt-BR" sz="1500">
                <a:solidFill>
                  <a:schemeClr val="dk1"/>
                </a:solidFill>
              </a:rPr>
              <a:t>varia entre 0 e 1 e pode ser classificado da seguinte forma: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pt-BR" sz="1500">
                <a:solidFill>
                  <a:schemeClr val="dk1"/>
                </a:solidFill>
              </a:rPr>
              <a:t>Se </a:t>
            </a:r>
            <a:r>
              <a:rPr b="1" i="1" lang="pt-BR" sz="1500">
                <a:solidFill>
                  <a:schemeClr val="dk1"/>
                </a:solidFill>
              </a:rPr>
              <a:t>r² </a:t>
            </a:r>
            <a:r>
              <a:rPr lang="pt-BR" sz="1500">
                <a:solidFill>
                  <a:schemeClr val="dk1"/>
                </a:solidFill>
              </a:rPr>
              <a:t>= 0, o modelo não explica nenhuma variação nos dados;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pt-BR" sz="1500">
                <a:solidFill>
                  <a:schemeClr val="dk1"/>
                </a:solidFill>
              </a:rPr>
              <a:t>Se </a:t>
            </a:r>
            <a:r>
              <a:rPr b="1" i="1" lang="pt-BR" sz="1500">
                <a:solidFill>
                  <a:schemeClr val="dk1"/>
                </a:solidFill>
              </a:rPr>
              <a:t>r² </a:t>
            </a:r>
            <a:r>
              <a:rPr lang="pt-BR" sz="1500">
                <a:solidFill>
                  <a:schemeClr val="dk1"/>
                </a:solidFill>
              </a:rPr>
              <a:t>= 1, o modelo explica toda a variação nos dados;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500" y="1263175"/>
            <a:ext cx="2599466" cy="4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552125" y="936800"/>
            <a:ext cx="8229600" cy="3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➯"/>
            </a:pPr>
            <a:r>
              <a:rPr lang="pt-BR" sz="1500"/>
              <a:t>Aplicação do Coeficiente de Correlação no exemplo das notas dos alunos.</a:t>
            </a:r>
            <a:endParaRPr sz="15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O valor de </a:t>
            </a:r>
            <a:r>
              <a:rPr b="1" i="1" lang="pt-BR" sz="1500"/>
              <a:t>r²</a:t>
            </a:r>
            <a:r>
              <a:rPr b="1" lang="pt-BR" sz="1500"/>
              <a:t> </a:t>
            </a:r>
            <a:r>
              <a:rPr lang="pt-BR" sz="1500"/>
              <a:t>é igual a</a:t>
            </a:r>
            <a:r>
              <a:rPr b="1" lang="pt-BR" sz="1500"/>
              <a:t> 0.8303</a:t>
            </a:r>
            <a:r>
              <a:rPr lang="pt-BR" sz="1500"/>
              <a:t>, isso indica que as variáveis em </a:t>
            </a:r>
            <a:r>
              <a:rPr b="1" i="1" lang="pt-BR" sz="1500"/>
              <a:t>x</a:t>
            </a:r>
            <a:r>
              <a:rPr lang="pt-BR" sz="1500"/>
              <a:t> explicam </a:t>
            </a:r>
            <a:r>
              <a:rPr b="1" lang="pt-BR" sz="1500"/>
              <a:t>83.03% </a:t>
            </a:r>
            <a:r>
              <a:rPr lang="pt-BR" sz="1500"/>
              <a:t>os resultados observados em </a:t>
            </a:r>
            <a:r>
              <a:rPr b="1" i="1" lang="pt-BR" sz="1500"/>
              <a:t>y</a:t>
            </a:r>
            <a:r>
              <a:rPr lang="pt-BR" sz="1500"/>
              <a:t>.</a:t>
            </a:r>
            <a:endParaRPr sz="1500"/>
          </a:p>
          <a:p>
            <a:pPr indent="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 					          </a:t>
            </a:r>
            <a:endParaRPr sz="13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			</a:t>
            </a:r>
            <a:endParaRPr sz="1500"/>
          </a:p>
        </p:txBody>
      </p:sp>
      <p:sp>
        <p:nvSpPr>
          <p:cNvPr id="99" name="Google Shape;99;p16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Correlação entre variáveis</a:t>
            </a:r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50" y="1376850"/>
            <a:ext cx="2852925" cy="1549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025" y="1376850"/>
            <a:ext cx="2123950" cy="342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0025" y="1923388"/>
            <a:ext cx="2427001" cy="341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10025" y="2468200"/>
            <a:ext cx="3030725" cy="371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Regressão Linear Simples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552125" y="936800"/>
            <a:ext cx="8229600" cy="3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A </a:t>
            </a:r>
            <a:r>
              <a:rPr lang="pt-BR" sz="1500">
                <a:solidFill>
                  <a:schemeClr val="dk1"/>
                </a:solidFill>
              </a:rPr>
              <a:t>regressão</a:t>
            </a:r>
            <a:r>
              <a:rPr lang="pt-BR" sz="1500">
                <a:solidFill>
                  <a:schemeClr val="dk1"/>
                </a:solidFill>
              </a:rPr>
              <a:t> linear simples é uma </a:t>
            </a:r>
            <a:r>
              <a:rPr lang="pt-BR" sz="1500">
                <a:solidFill>
                  <a:schemeClr val="dk1"/>
                </a:solidFill>
              </a:rPr>
              <a:t>técnica</a:t>
            </a:r>
            <a:r>
              <a:rPr lang="pt-BR" sz="1500">
                <a:solidFill>
                  <a:schemeClr val="dk1"/>
                </a:solidFill>
              </a:rPr>
              <a:t> </a:t>
            </a:r>
            <a:r>
              <a:rPr lang="pt-BR" sz="1500">
                <a:solidFill>
                  <a:schemeClr val="dk1"/>
                </a:solidFill>
              </a:rPr>
              <a:t>estatística</a:t>
            </a:r>
            <a:r>
              <a:rPr lang="pt-BR" sz="1500">
                <a:solidFill>
                  <a:schemeClr val="dk1"/>
                </a:solidFill>
              </a:rPr>
              <a:t> usada para modelar a </a:t>
            </a:r>
            <a:r>
              <a:rPr b="1" i="1" lang="pt-BR" sz="1500">
                <a:solidFill>
                  <a:schemeClr val="dk1"/>
                </a:solidFill>
              </a:rPr>
              <a:t>relação entre duas </a:t>
            </a:r>
            <a:r>
              <a:rPr b="1" i="1" lang="pt-BR" sz="1500">
                <a:solidFill>
                  <a:schemeClr val="dk1"/>
                </a:solidFill>
              </a:rPr>
              <a:t>variáveis</a:t>
            </a:r>
            <a:r>
              <a:rPr lang="pt-BR" sz="1500">
                <a:solidFill>
                  <a:schemeClr val="dk1"/>
                </a:solidFill>
              </a:rPr>
              <a:t>: uma variável independente </a:t>
            </a:r>
            <a:r>
              <a:rPr b="1" i="1" lang="pt-BR" sz="1500">
                <a:solidFill>
                  <a:schemeClr val="dk1"/>
                </a:solidFill>
              </a:rPr>
              <a:t>x</a:t>
            </a:r>
            <a:r>
              <a:rPr lang="pt-BR" sz="1500">
                <a:solidFill>
                  <a:schemeClr val="dk1"/>
                </a:solidFill>
              </a:rPr>
              <a:t> e uma dependente </a:t>
            </a:r>
            <a:r>
              <a:rPr b="1" i="1" lang="pt-BR" sz="1500">
                <a:solidFill>
                  <a:schemeClr val="dk1"/>
                </a:solidFill>
              </a:rPr>
              <a:t>y</a:t>
            </a:r>
            <a:r>
              <a:rPr lang="pt-BR" sz="1500">
                <a:solidFill>
                  <a:schemeClr val="dk1"/>
                </a:solidFill>
              </a:rPr>
              <a:t>;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Condição: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Assume-se que a relação existente pode ser aproximada por uma equação linear, ou seja, uma reta.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A equação da regressão linear simples é representada pela fórmula: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pt-BR" sz="1500">
                <a:solidFill>
                  <a:schemeClr val="dk1"/>
                </a:solidFill>
              </a:rPr>
              <a:t>𝛽</a:t>
            </a:r>
            <a:r>
              <a:rPr b="1" lang="pt-BR" sz="500">
                <a:solidFill>
                  <a:schemeClr val="dk1"/>
                </a:solidFill>
              </a:rPr>
              <a:t>0</a:t>
            </a:r>
            <a:r>
              <a:rPr lang="pt-BR" sz="500">
                <a:solidFill>
                  <a:schemeClr val="dk1"/>
                </a:solidFill>
              </a:rPr>
              <a:t> </a:t>
            </a:r>
            <a:r>
              <a:rPr lang="pt-BR" sz="1500">
                <a:solidFill>
                  <a:schemeClr val="dk1"/>
                </a:solidFill>
              </a:rPr>
              <a:t> é o coeficiente de interceptação;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pt-BR" sz="1500">
                <a:solidFill>
                  <a:schemeClr val="dk1"/>
                </a:solidFill>
              </a:rPr>
              <a:t>𝛽</a:t>
            </a:r>
            <a:r>
              <a:rPr b="1" lang="pt-BR" sz="500">
                <a:solidFill>
                  <a:schemeClr val="dk1"/>
                </a:solidFill>
              </a:rPr>
              <a:t>1</a:t>
            </a:r>
            <a:r>
              <a:rPr lang="pt-BR" sz="500">
                <a:solidFill>
                  <a:schemeClr val="dk1"/>
                </a:solidFill>
              </a:rPr>
              <a:t>    </a:t>
            </a:r>
            <a:r>
              <a:rPr lang="pt-BR" sz="1500">
                <a:solidFill>
                  <a:schemeClr val="dk1"/>
                </a:solidFill>
              </a:rPr>
              <a:t>é o coeficiente de inclinação da reta;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i="1" lang="pt-BR" sz="1500">
                <a:solidFill>
                  <a:schemeClr val="dk1"/>
                </a:solidFill>
              </a:rPr>
              <a:t>𝜺</a:t>
            </a:r>
            <a:r>
              <a:rPr lang="pt-BR" sz="1500">
                <a:solidFill>
                  <a:schemeClr val="dk1"/>
                </a:solidFill>
              </a:rPr>
              <a:t>  é o termo de erro, que representa a parte não explicada pela relação linear entre </a:t>
            </a:r>
            <a:r>
              <a:rPr b="1" i="1" lang="pt-BR" sz="1500">
                <a:solidFill>
                  <a:schemeClr val="dk1"/>
                </a:solidFill>
              </a:rPr>
              <a:t>X</a:t>
            </a:r>
            <a:r>
              <a:rPr lang="pt-BR" sz="1500">
                <a:solidFill>
                  <a:schemeClr val="dk1"/>
                </a:solidFill>
              </a:rPr>
              <a:t> e </a:t>
            </a:r>
            <a:r>
              <a:rPr b="1" i="1" lang="pt-BR" sz="1500">
                <a:solidFill>
                  <a:schemeClr val="dk1"/>
                </a:solidFill>
              </a:rPr>
              <a:t>Y</a:t>
            </a:r>
            <a:endParaRPr b="1" i="1"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O método utilizado para calcular coeficientes</a:t>
            </a:r>
            <a:r>
              <a:rPr b="1" lang="pt-BR" sz="1500">
                <a:solidFill>
                  <a:schemeClr val="dk1"/>
                </a:solidFill>
              </a:rPr>
              <a:t> 𝛽</a:t>
            </a:r>
            <a:r>
              <a:rPr b="1" lang="pt-BR" sz="500">
                <a:solidFill>
                  <a:schemeClr val="dk1"/>
                </a:solidFill>
              </a:rPr>
              <a:t>0</a:t>
            </a:r>
            <a:r>
              <a:rPr b="1" lang="pt-BR" sz="1500">
                <a:solidFill>
                  <a:schemeClr val="dk1"/>
                </a:solidFill>
              </a:rPr>
              <a:t> </a:t>
            </a:r>
            <a:r>
              <a:rPr lang="pt-BR" sz="1500">
                <a:solidFill>
                  <a:schemeClr val="dk1"/>
                </a:solidFill>
              </a:rPr>
              <a:t>e </a:t>
            </a:r>
            <a:r>
              <a:rPr b="1" lang="pt-BR" sz="1500">
                <a:solidFill>
                  <a:schemeClr val="dk1"/>
                </a:solidFill>
              </a:rPr>
              <a:t>𝛽</a:t>
            </a:r>
            <a:r>
              <a:rPr b="1" lang="pt-BR" sz="500">
                <a:solidFill>
                  <a:schemeClr val="dk1"/>
                </a:solidFill>
              </a:rPr>
              <a:t>1</a:t>
            </a:r>
            <a:r>
              <a:rPr lang="pt-BR" sz="500">
                <a:solidFill>
                  <a:schemeClr val="dk1"/>
                </a:solidFill>
              </a:rPr>
              <a:t>  </a:t>
            </a:r>
            <a:r>
              <a:rPr lang="pt-BR" sz="1500">
                <a:solidFill>
                  <a:schemeClr val="dk1"/>
                </a:solidFill>
              </a:rPr>
              <a:t>é chamado de Estimador de Mínimos Quadrados - MQO. Ele requer que as condições abaixo sejam verificadas.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 					          </a:t>
            </a:r>
            <a:endParaRPr sz="13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			</a:t>
            </a:r>
            <a:endParaRPr sz="1500"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8250" y="2364075"/>
            <a:ext cx="1597750" cy="293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6825" y="4263975"/>
            <a:ext cx="1597746" cy="4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8475" y="4263982"/>
            <a:ext cx="1882650" cy="49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