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5866f2fe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5866f2fe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fb84e481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fb84e481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6073ec9b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6073ec9b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b602668a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b602668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614171f2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614171f2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b602668a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b602668a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b602668a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b602668a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b602668a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b602668a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019a91c1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019a91c1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1422300" y="2055250"/>
            <a:ext cx="6575100" cy="784800"/>
          </a:xfrm>
          <a:prstGeom prst="roundRect">
            <a:avLst>
              <a:gd fmla="val 18036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823650" y="211890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None/>
              <a:defRPr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477900" y="434835"/>
            <a:ext cx="8229600" cy="419700"/>
          </a:xfrm>
          <a:prstGeom prst="roundRect">
            <a:avLst>
              <a:gd fmla="val 18036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552125" y="936800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➯"/>
              <a:defRPr sz="1800">
                <a:solidFill>
                  <a:srgbClr val="000000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 sz="1800">
                <a:solidFill>
                  <a:srgbClr val="000000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78875" y="46472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200150"/>
            <a:ext cx="3994500" cy="3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➯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784549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➯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54575" y="1538654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4406307"/>
            <a:ext cx="82296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54575" y="153865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7888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➯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-12400" y="-32800"/>
            <a:ext cx="9177375" cy="241436"/>
            <a:chOff x="9500" y="-12885"/>
            <a:chExt cx="9113580" cy="898200"/>
          </a:xfrm>
        </p:grpSpPr>
        <p:sp>
          <p:nvSpPr>
            <p:cNvPr id="9" name="Google Shape;9;p1"/>
            <p:cNvSpPr/>
            <p:nvPr/>
          </p:nvSpPr>
          <p:spPr>
            <a:xfrm>
              <a:off x="9500" y="-12885"/>
              <a:ext cx="4631100" cy="898200"/>
            </a:xfrm>
            <a:prstGeom prst="rect">
              <a:avLst/>
            </a:prstGeom>
            <a:solidFill>
              <a:srgbClr val="9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4539680" y="-12885"/>
              <a:ext cx="4583400" cy="8982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" name="Google Shape;11;p1"/>
          <p:cNvSpPr txBox="1"/>
          <p:nvPr/>
        </p:nvSpPr>
        <p:spPr>
          <a:xfrm>
            <a:off x="4560200" y="-32825"/>
            <a:ext cx="45786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</a:rPr>
              <a:t>Universidade Federal do Ceará - UFC</a:t>
            </a:r>
            <a:endParaRPr sz="1300">
              <a:solidFill>
                <a:srgbClr val="FFFFFF"/>
              </a:solidFill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-16625" y="4887965"/>
            <a:ext cx="9177025" cy="280770"/>
            <a:chOff x="-5616" y="4864236"/>
            <a:chExt cx="9177025" cy="304820"/>
          </a:xfrm>
        </p:grpSpPr>
        <p:sp>
          <p:nvSpPr>
            <p:cNvPr id="13" name="Google Shape;13;p1"/>
            <p:cNvSpPr/>
            <p:nvPr/>
          </p:nvSpPr>
          <p:spPr>
            <a:xfrm>
              <a:off x="-5616" y="4864256"/>
              <a:ext cx="4582800" cy="304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71209" y="4864236"/>
              <a:ext cx="4600200" cy="30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1"/>
          <p:cNvSpPr txBox="1"/>
          <p:nvPr/>
        </p:nvSpPr>
        <p:spPr>
          <a:xfrm>
            <a:off x="-12275" y="4887850"/>
            <a:ext cx="4578600" cy="280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</a:rPr>
              <a:t>Prof. Matheus A. dos Santos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4560300" y="4887650"/>
            <a:ext cx="4578600" cy="2808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</a:rPr>
              <a:t>05 </a:t>
            </a:r>
            <a:r>
              <a:rPr lang="pt-BR" sz="1300">
                <a:solidFill>
                  <a:schemeClr val="lt1"/>
                </a:solidFill>
              </a:rPr>
              <a:t>de Setembro de 2023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-12400" y="-32831"/>
            <a:ext cx="4578600" cy="2427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</a:rPr>
              <a:t>PPGEE - IFCE - LAPISCO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chemeClr val="dk2"/>
                </a:solidFill>
              </a:defRPr>
            </a:lvl1pPr>
            <a:lvl2pPr lvl="1" rtl="0" algn="ctr">
              <a:buNone/>
              <a:defRPr sz="1300">
                <a:solidFill>
                  <a:schemeClr val="dk2"/>
                </a:solidFill>
              </a:defRPr>
            </a:lvl2pPr>
            <a:lvl3pPr lvl="2" rtl="0" algn="ctr">
              <a:buNone/>
              <a:defRPr sz="1300">
                <a:solidFill>
                  <a:schemeClr val="dk2"/>
                </a:solidFill>
              </a:defRPr>
            </a:lvl3pPr>
            <a:lvl4pPr lvl="3" rtl="0" algn="ctr">
              <a:buNone/>
              <a:defRPr sz="1300">
                <a:solidFill>
                  <a:schemeClr val="dk2"/>
                </a:solidFill>
              </a:defRPr>
            </a:lvl4pPr>
            <a:lvl5pPr lvl="4" rtl="0" algn="ctr">
              <a:buNone/>
              <a:defRPr sz="1300">
                <a:solidFill>
                  <a:schemeClr val="dk2"/>
                </a:solidFill>
              </a:defRPr>
            </a:lvl5pPr>
            <a:lvl6pPr lvl="5" rtl="0" algn="ctr">
              <a:buNone/>
              <a:defRPr sz="1300">
                <a:solidFill>
                  <a:schemeClr val="dk2"/>
                </a:solidFill>
              </a:defRPr>
            </a:lvl6pPr>
            <a:lvl7pPr lvl="6" rtl="0" algn="ctr">
              <a:buNone/>
              <a:defRPr sz="1300">
                <a:solidFill>
                  <a:schemeClr val="dk2"/>
                </a:solidFill>
              </a:defRPr>
            </a:lvl7pPr>
            <a:lvl8pPr lvl="7" rtl="0" algn="ctr">
              <a:buNone/>
              <a:defRPr sz="1300">
                <a:solidFill>
                  <a:schemeClr val="dk2"/>
                </a:solidFill>
              </a:defRPr>
            </a:lvl8pPr>
            <a:lvl9pPr lvl="8" rtl="0" algn="ct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mc:AlternateContent>
    <mc:Choice Requires="p14">
      <p:transition p14:dur="20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605400" y="925000"/>
            <a:ext cx="7933200" cy="1193100"/>
          </a:xfrm>
          <a:prstGeom prst="roundRect">
            <a:avLst>
              <a:gd fmla="val 10099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935" y="1144575"/>
            <a:ext cx="1495190" cy="78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9463" y="1128075"/>
            <a:ext cx="2906980" cy="786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375" y="1233223"/>
            <a:ext cx="2379603" cy="57664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/>
          <p:nvPr/>
        </p:nvSpPr>
        <p:spPr>
          <a:xfrm>
            <a:off x="710375" y="2571750"/>
            <a:ext cx="7828200" cy="532200"/>
          </a:xfrm>
          <a:prstGeom prst="roundRect">
            <a:avLst>
              <a:gd fmla="val 1009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Boas Práticas de </a:t>
            </a:r>
            <a:r>
              <a:rPr b="1" i="1" lang="pt-BR" sz="2500"/>
              <a:t>Machine Learning</a:t>
            </a:r>
            <a:endParaRPr b="1" i="1" sz="2500"/>
          </a:p>
        </p:txBody>
      </p:sp>
      <p:sp>
        <p:nvSpPr>
          <p:cNvPr id="53" name="Google Shape;53;p9"/>
          <p:cNvSpPr/>
          <p:nvPr/>
        </p:nvSpPr>
        <p:spPr>
          <a:xfrm>
            <a:off x="710375" y="3606050"/>
            <a:ext cx="7933200" cy="576600"/>
          </a:xfrm>
          <a:prstGeom prst="roundRect">
            <a:avLst>
              <a:gd fmla="val 1009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Prof. Matheus Santos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1"/>
                </a:solidFill>
              </a:rPr>
              <a:t>matheus.santos@lapisco.ifce.edu.br</a:t>
            </a:r>
            <a:endParaRPr sz="1100">
              <a:solidFill>
                <a:schemeClr val="accent1"/>
              </a:solidFill>
            </a:endParaRPr>
          </a:p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2162250" y="1349850"/>
            <a:ext cx="4819500" cy="2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Obrigado pela atenção!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Dúvidas?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Prof. Matheus Santos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accent1"/>
                </a:solidFill>
              </a:rPr>
              <a:t>matheus.santos@lapisco.ifce.edu.br</a:t>
            </a:r>
            <a:endParaRPr b="1" sz="1800"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4294967295" type="body"/>
          </p:nvPr>
        </p:nvSpPr>
        <p:spPr>
          <a:xfrm>
            <a:off x="560525" y="651525"/>
            <a:ext cx="8229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i="1" lang="pt-BR" sz="2200"/>
              <a:t>Grid Search</a:t>
            </a:r>
            <a:r>
              <a:rPr lang="pt-BR" sz="2200"/>
              <a:t> X </a:t>
            </a:r>
            <a:r>
              <a:rPr i="1" lang="pt-BR" sz="2200"/>
              <a:t>Random Search</a:t>
            </a:r>
            <a:endParaRPr i="1"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t-BR" sz="2200"/>
              <a:t>Divisão do </a:t>
            </a:r>
            <a:r>
              <a:rPr i="1" lang="pt-BR" sz="2200"/>
              <a:t>Dataset</a:t>
            </a:r>
            <a:endParaRPr i="1"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i="1" lang="pt-BR" sz="2200"/>
              <a:t>Cross-Validation </a:t>
            </a:r>
            <a:r>
              <a:rPr lang="pt-BR" sz="2200"/>
              <a:t>e cálculo de métricas</a:t>
            </a:r>
            <a:endParaRPr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pt-BR" sz="2200"/>
              <a:t>Superfície de decisão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1"/>
                </a:solidFill>
              </a:rPr>
              <a:t>Grid Search</a:t>
            </a:r>
            <a:r>
              <a:rPr lang="pt-BR">
                <a:solidFill>
                  <a:schemeClr val="dk1"/>
                </a:solidFill>
              </a:rPr>
              <a:t> X </a:t>
            </a:r>
            <a:r>
              <a:rPr i="1" lang="pt-BR">
                <a:solidFill>
                  <a:schemeClr val="dk1"/>
                </a:solidFill>
              </a:rPr>
              <a:t>Random Search</a:t>
            </a:r>
            <a:endParaRPr i="1"/>
          </a:p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457200" y="926675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Combinação em grade pré-definida X Combinação aleatória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Eficiência computacional com grande espaço de hiperparâmetros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Chance de encontrar hiperparâmetros ótimos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8" name="Google Shape;6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264" y="2464095"/>
            <a:ext cx="4849475" cy="238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1"/>
                </a:solidFill>
              </a:rPr>
              <a:t>Grid Search</a:t>
            </a:r>
            <a:r>
              <a:rPr lang="pt-BR">
                <a:solidFill>
                  <a:schemeClr val="dk1"/>
                </a:solidFill>
              </a:rPr>
              <a:t> X </a:t>
            </a:r>
            <a:r>
              <a:rPr i="1" lang="pt-BR">
                <a:solidFill>
                  <a:schemeClr val="dk1"/>
                </a:solidFill>
              </a:rPr>
              <a:t>Random Search</a:t>
            </a:r>
            <a:endParaRPr i="1"/>
          </a:p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457200" y="926675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Exemplo para MLP com Dataset Iris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Número de neurônios da camada oculta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Grid Search [2, 500]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>
                <a:solidFill>
                  <a:schemeClr val="dk1"/>
                </a:solidFill>
              </a:rPr>
              <a:t>Tempo: 23 segundos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>
                <a:solidFill>
                  <a:schemeClr val="dk1"/>
                </a:solidFill>
              </a:rPr>
              <a:t>Resultado: 98% (Acc)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Random Search 498 iterações [2, 500]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>
                <a:solidFill>
                  <a:schemeClr val="dk1"/>
                </a:solidFill>
              </a:rPr>
              <a:t>Tempo: </a:t>
            </a:r>
            <a:r>
              <a:rPr lang="pt-BR">
                <a:solidFill>
                  <a:schemeClr val="dk1"/>
                </a:solidFill>
              </a:rPr>
              <a:t>24 segundos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>
                <a:solidFill>
                  <a:schemeClr val="dk1"/>
                </a:solidFill>
              </a:rPr>
              <a:t>Resultado: </a:t>
            </a:r>
            <a:r>
              <a:rPr lang="pt-BR">
                <a:solidFill>
                  <a:schemeClr val="dk1"/>
                </a:solidFill>
              </a:rPr>
              <a:t>98% (Acc)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Divisão do </a:t>
            </a:r>
            <a:r>
              <a:rPr i="1" lang="pt-BR">
                <a:solidFill>
                  <a:schemeClr val="dk1"/>
                </a:solidFill>
              </a:rPr>
              <a:t>Dataset</a:t>
            </a:r>
            <a:endParaRPr i="1"/>
          </a:p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59050" y="926688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i="1" lang="pt-BR">
                <a:solidFill>
                  <a:schemeClr val="dk1"/>
                </a:solidFill>
              </a:rPr>
              <a:t>Hold-Out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i="1" lang="pt-BR">
                <a:solidFill>
                  <a:schemeClr val="dk1"/>
                </a:solidFill>
              </a:rPr>
              <a:t>Leave-One-Out</a:t>
            </a:r>
            <a:r>
              <a:rPr lang="pt-BR">
                <a:solidFill>
                  <a:schemeClr val="dk1"/>
                </a:solidFill>
              </a:rPr>
              <a:t> (LOO)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i="1" lang="pt-BR">
                <a:solidFill>
                  <a:schemeClr val="dk1"/>
                </a:solidFill>
              </a:rPr>
              <a:t>Bootstrapping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i="1" lang="pt-BR">
                <a:solidFill>
                  <a:schemeClr val="dk1"/>
                </a:solidFill>
              </a:rPr>
              <a:t>Cross-Validation</a:t>
            </a:r>
            <a:r>
              <a:rPr lang="pt-BR">
                <a:solidFill>
                  <a:schemeClr val="dk1"/>
                </a:solidFill>
              </a:rPr>
              <a:t> (</a:t>
            </a:r>
            <a:r>
              <a:rPr i="1" lang="pt-BR">
                <a:solidFill>
                  <a:schemeClr val="dk1"/>
                </a:solidFill>
              </a:rPr>
              <a:t>K-Fold</a:t>
            </a:r>
            <a:r>
              <a:rPr lang="pt-BR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i="1" lang="pt-BR">
                <a:solidFill>
                  <a:schemeClr val="dk1"/>
                </a:solidFill>
              </a:rPr>
              <a:t>Cross-Validation</a:t>
            </a:r>
            <a:r>
              <a:rPr lang="pt-BR">
                <a:solidFill>
                  <a:schemeClr val="dk1"/>
                </a:solidFill>
              </a:rPr>
              <a:t> (</a:t>
            </a:r>
            <a:r>
              <a:rPr i="1" lang="pt-BR">
                <a:solidFill>
                  <a:schemeClr val="dk1"/>
                </a:solidFill>
              </a:rPr>
              <a:t>Stratified K-Fold</a:t>
            </a:r>
            <a:r>
              <a:rPr lang="pt-BR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Etc.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500" y="4049325"/>
            <a:ext cx="1087399" cy="3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1"/>
                </a:solidFill>
              </a:rPr>
              <a:t>Cross-Validation</a:t>
            </a:r>
            <a:r>
              <a:rPr lang="pt-BR">
                <a:solidFill>
                  <a:schemeClr val="dk1"/>
                </a:solidFill>
              </a:rPr>
              <a:t> e cálculo de métricas</a:t>
            </a:r>
            <a:endParaRPr i="1"/>
          </a:p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459050" y="926688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i="1" lang="pt-BR">
                <a:solidFill>
                  <a:schemeClr val="dk1"/>
                </a:solidFill>
              </a:rPr>
              <a:t>K-fold </a:t>
            </a:r>
            <a:r>
              <a:rPr lang="pt-BR">
                <a:solidFill>
                  <a:schemeClr val="dk1"/>
                </a:solidFill>
              </a:rPr>
              <a:t>e </a:t>
            </a:r>
            <a:r>
              <a:rPr i="1" lang="pt-BR">
                <a:solidFill>
                  <a:schemeClr val="dk1"/>
                </a:solidFill>
              </a:rPr>
              <a:t>Stratified K-fold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Treino, teste, validação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Métricas de validação - média e desvio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Métricas de teste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Teste estatístico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500" y="4049325"/>
            <a:ext cx="1087399" cy="3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1"/>
                </a:solidFill>
              </a:rPr>
              <a:t>Cross-Validation</a:t>
            </a:r>
            <a:r>
              <a:rPr lang="pt-BR">
                <a:solidFill>
                  <a:schemeClr val="dk1"/>
                </a:solidFill>
              </a:rPr>
              <a:t> e cálculo de métricas</a:t>
            </a:r>
            <a:endParaRPr i="1"/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9050" y="926688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Métricas de Avaliação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Acurácia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Precisão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i="1" lang="pt-BR">
                <a:solidFill>
                  <a:schemeClr val="dk1"/>
                </a:solidFill>
              </a:rPr>
              <a:t>Recall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i="1" lang="pt-BR">
                <a:solidFill>
                  <a:schemeClr val="dk1"/>
                </a:solidFill>
              </a:rPr>
              <a:t>F1-Score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Acurácia balanceada, Kappa, MCC,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Matriz de confusão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500" y="4049325"/>
            <a:ext cx="1087399" cy="3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Superfície de Decisão</a:t>
            </a:r>
            <a:endParaRPr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9050" y="926688"/>
            <a:ext cx="8229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Separação entre classes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Linear e não linear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pt-BR">
                <a:solidFill>
                  <a:schemeClr val="dk1"/>
                </a:solidFill>
              </a:rPr>
              <a:t>Plot 2D e 3D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500" y="4049325"/>
            <a:ext cx="1087399" cy="3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532950" y="432650"/>
            <a:ext cx="6007800" cy="4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552125" y="936800"/>
            <a:ext cx="82296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A. Webb. Statistical Pattern Recognition. John Wiley &amp; Sons, 2nd edition, 2002.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HAYKIN, Simon. Redes Neurais: Princípios e prática. Bookman, 2nd edition, 2001.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Y. LeCun, L. Bottou, Y. Bengio, and P. Haffner. "Gradient-based learning applied to document recognition." Proceedings of the IEEE, 86(11):2278-2324, November 1998.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M.-L. Zhang and Z.-H. Zhou, “A review on multi-label learning algorithms", IEEE transactions on knowledge and data engineering, vol. 26, no. 8, pp. 1819–1837, 2013.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Hastie, T., Tibshirani, R., Friedman, J., The elements of statistical learning: Data mining, inference, and prediction. Springer, 2009.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</a:rPr>
              <a:t>FISHER, Ronald A.; MARSHALL, Michael. Iris data set. RA Fisher, UC Irvine Machine Learning Repository, v. 440, p. 87, 1936.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4461034" y="485333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FFFF00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