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073ec9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6073ec9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6073ec9b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6073ec9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6073ec9b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6073ec9b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6073ec9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6073ec9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6073ec9b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6073ec9b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6073ec9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6073ec9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6074e5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6074e5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6074e5b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6074e5b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610d2b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610d2b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610d2b3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610d2b3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610d2b3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610d2b3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614171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614171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614171f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614171f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614171f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614171f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614171f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614171f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614171f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614171f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614171f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614171f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614171f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614171f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614171f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614171f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614171f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614171f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2492f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2492f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614171f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614171f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614171f2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614171f2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614171f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614171f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614171f2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614171f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614171f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614171f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6073ec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6073ec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6073ec9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6073ec9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6073ec9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6073ec9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073ec9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6073ec9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073ec9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6073ec9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6073ec9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6073ec9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Prof. Matheus A. dos Santos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29 de Agosto 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PPGEE - IFCE - LAPISCO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Redes Neurais</a:t>
            </a:r>
            <a:endParaRPr b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Matheus Santos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matheus.santos@lapisco.ifce.edu.br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Neurônio Artificial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Neurônio Artificial de McCulloch-Pitts (1943)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00" y="1610459"/>
            <a:ext cx="3729274" cy="16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00" y="2807000"/>
            <a:ext cx="4237260" cy="18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Neurônio Artificial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Neurônio Artificial de McCulloch-Pitts (1943): Análise Geométrica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Dado o neurônio: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Sua ativação é dada por: </a:t>
            </a:r>
            <a:endParaRPr sz="16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63" y="2098895"/>
            <a:ext cx="5146476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4059063"/>
            <a:ext cx="2971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Neurônio Artificial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Neurônio Artificial de McCulloch-Pitts (1943): Análise Geométrica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5" y="1630450"/>
            <a:ext cx="4089900" cy="2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99" y="1718538"/>
            <a:ext cx="4509450" cy="22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Neurônio Artificial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Neurônio Artificial de McCulloch-Pitts (1943): Análise Geométrica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384" y="1607950"/>
            <a:ext cx="4887225" cy="3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Redes Neurais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Contribuições após o neurônio MCP</a:t>
            </a:r>
            <a:endParaRPr b="1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Teoria do aprendizado de Hebb (1949)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Perceptron de Rosenblatt (1958)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3" y="1832075"/>
            <a:ext cx="8067675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175" y="2885475"/>
            <a:ext cx="7425626" cy="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Redes Neurais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" y="926688"/>
            <a:ext cx="8200601" cy="38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Visão Histórica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Perceptron Simples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Rede Neural Perceptron Simples: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Neurônio de MCP + Regra de Aprendizagem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A regra de aprendizagem torna o Perceptron inteligente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Aprendizagem Supervisionada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Função-Objetivo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pt-BR" sz="1600">
                <a:solidFill>
                  <a:schemeClr val="dk1"/>
                </a:solidFill>
              </a:rPr>
              <a:t>Taxa de Aprendizagem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Perceptron Simples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Rede Neural Perceptron Simples: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1378563"/>
            <a:ext cx="50577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Perceptron Simples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Rede Neural Perceptron Simples: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Variáveis e pesos como vetores daqui em diante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25" y="2159048"/>
            <a:ext cx="662195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Perceptron Simples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Rede Neural Perceptron Simples: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Ativação = Produto Escalar (medida de similaridade entre vetores)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Definição 1: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Definição 2: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013" y="1930625"/>
            <a:ext cx="37623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 b="54387" l="0" r="44034" t="0"/>
          <a:stretch/>
        </p:blipFill>
        <p:spPr>
          <a:xfrm>
            <a:off x="2447925" y="1962150"/>
            <a:ext cx="2206900" cy="5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513" y="3264863"/>
            <a:ext cx="29813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338" y="2549738"/>
            <a:ext cx="3800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4294967295" type="body"/>
          </p:nvPr>
        </p:nvSpPr>
        <p:spPr>
          <a:xfrm>
            <a:off x="560525" y="651525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Introdução às Redes Neurais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/>
              <a:t>Neurônio Artificial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Redes Neurais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/>
              <a:t>Perceptron Simples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/>
              <a:t>Regra de Aprendizagem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/>
              <a:t>Aplicações</a:t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Regra de Aprendizagem</a:t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A forma vetorial da ativação (u) nos ajudará no processo de obtenção de uma regra de aprendizagem.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O processo de aprendizagem consiste na modificação dos pesos e do limiar até que ele resolva o problema de interesse ou que o período de aprendizagem tenha finalizado.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Função a partir de dois fatores: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Erro entre a saída desejada (</a:t>
            </a:r>
            <a:r>
              <a:rPr i="1" lang="pt-BR">
                <a:solidFill>
                  <a:schemeClr val="dk1"/>
                </a:solidFill>
              </a:rPr>
              <a:t>d</a:t>
            </a:r>
            <a:r>
              <a:rPr lang="pt-BR">
                <a:solidFill>
                  <a:schemeClr val="dk1"/>
                </a:solidFill>
              </a:rPr>
              <a:t>) e a saída da rede (</a:t>
            </a:r>
            <a:r>
              <a:rPr i="1" lang="pt-BR">
                <a:solidFill>
                  <a:schemeClr val="dk1"/>
                </a:solidFill>
              </a:rPr>
              <a:t>y</a:t>
            </a:r>
            <a:r>
              <a:rPr lang="pt-BR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Vetor de entrada (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10952" r="0" t="0"/>
          <a:stretch/>
        </p:blipFill>
        <p:spPr>
          <a:xfrm>
            <a:off x="6961774" y="3441275"/>
            <a:ext cx="11111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Regra de Aprendizagem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geral, uma regra de aprendizagem tem a seguinte forma: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Sendo: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63" y="1546438"/>
            <a:ext cx="7634774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5123" r="0" t="0"/>
          <a:stretch/>
        </p:blipFill>
        <p:spPr>
          <a:xfrm>
            <a:off x="1381825" y="3839225"/>
            <a:ext cx="27110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Regra de Aprendizagem</a:t>
            </a:r>
            <a:endParaRPr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base na função do incremento de </a:t>
            </a:r>
            <a:r>
              <a:rPr i="1" lang="pt-BR">
                <a:solidFill>
                  <a:schemeClr val="dk1"/>
                </a:solidFill>
              </a:rPr>
              <a:t>w</a:t>
            </a:r>
            <a:r>
              <a:rPr lang="pt-BR">
                <a:solidFill>
                  <a:schemeClr val="dk1"/>
                </a:solidFill>
              </a:rPr>
              <a:t>, temos: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fim de tornar o ajuste do vetor dos pesos mais estável, utiliza-se um fator chamado </a:t>
            </a:r>
            <a:r>
              <a:rPr b="1" lang="pt-BR">
                <a:solidFill>
                  <a:schemeClr val="dk1"/>
                </a:solidFill>
              </a:rPr>
              <a:t>taxa de aprendizagem</a:t>
            </a:r>
            <a:r>
              <a:rPr lang="pt-BR">
                <a:solidFill>
                  <a:schemeClr val="dk1"/>
                </a:solidFill>
              </a:rPr>
              <a:t> (η), frequentemente variado de 0 a 1.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671438"/>
            <a:ext cx="33337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300" y="3694675"/>
            <a:ext cx="3581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Regra de Aprendizagem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Lembrando que um neurônio categoriza apenas duas classes de dados. Ao tratar múltiplas classes, deve-se usar  </a:t>
            </a:r>
            <a:r>
              <a:rPr lang="pt-BR" sz="1600">
                <a:solidFill>
                  <a:schemeClr val="dk1"/>
                </a:solidFill>
              </a:rPr>
              <a:t>neurônios em paralelo.</a:t>
            </a:r>
            <a:endParaRPr sz="1600"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85" y="1812523"/>
            <a:ext cx="5285225" cy="2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Regra de Aprendizagem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Em resumo, o i-ésimo neurônio de uma rede Perceptron é representado da seguinte forma:</a:t>
            </a:r>
            <a:endParaRPr sz="1600"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87" y="1445400"/>
            <a:ext cx="5726425" cy="33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48" y="1889600"/>
            <a:ext cx="3151625" cy="5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Implementação para dados (Iris)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Implementação para imagens (MNIST)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Portas lógicas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50" y="2518270"/>
            <a:ext cx="2617500" cy="20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175" y="2518283"/>
            <a:ext cx="2817400" cy="185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6">
            <a:alphaModFix/>
          </a:blip>
          <a:srcRect b="0" l="0" r="11024" t="0"/>
          <a:stretch/>
        </p:blipFill>
        <p:spPr>
          <a:xfrm>
            <a:off x="3076550" y="2518275"/>
            <a:ext cx="2904650" cy="20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5783" y="4049320"/>
            <a:ext cx="144316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pt-BR">
                <a:solidFill>
                  <a:schemeClr val="dk1"/>
                </a:solidFill>
              </a:rPr>
              <a:t>Exemplo: </a:t>
            </a:r>
            <a:r>
              <a:rPr lang="pt-BR">
                <a:solidFill>
                  <a:schemeClr val="dk1"/>
                </a:solidFill>
              </a:rPr>
              <a:t>Porta OR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200" y="1408075"/>
            <a:ext cx="6843601" cy="33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364" y="894687"/>
            <a:ext cx="6927275" cy="3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525" y="928550"/>
            <a:ext cx="6651683" cy="38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85" name="Google Shape;285;p3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925" y="905238"/>
            <a:ext cx="6802150" cy="39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O Neurônio Biológico</a:t>
            </a:r>
            <a:endParaRPr b="1"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925" y="1562898"/>
            <a:ext cx="6452150" cy="28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750" y="890900"/>
            <a:ext cx="6926500" cy="39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38" y="991638"/>
            <a:ext cx="7517936" cy="37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025" y="1013350"/>
            <a:ext cx="6319953" cy="383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838" y="928550"/>
            <a:ext cx="6442315" cy="3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Aplicações</a:t>
            </a:r>
            <a:endParaRPr/>
          </a:p>
        </p:txBody>
      </p:sp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pt-BR">
                <a:solidFill>
                  <a:schemeClr val="dk1"/>
                </a:solidFill>
              </a:rPr>
              <a:t>Problema</a:t>
            </a:r>
            <a:r>
              <a:rPr b="1"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Porta XOR (?)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12" y="1484373"/>
            <a:ext cx="7890375" cy="32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552125" y="936800"/>
            <a:ext cx="8229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A. Webb. Statistical Pattern Recognition. John Wiley &amp; Sons, 2nd edition, 2002.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HAYKIN, Simon. Redes Neurais: Princípios e prática. Bookman, 2nd edition, 2001.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Y. LeCun, L. Bottou, Y. Bengio, and P. Haffner. "Gradient-based learning applied to document recognition." Proceedings of the IEEE, 86(11):2278-2324, November 1998.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M.-L. Zhang and Z.-H. Zhou, “A review on multi-label learning algorithms", IEEE transactions on knowledge and data engineering, vol. 26, no. 8, pp. 1819–1837, 2013.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Hastie, T., Tibshirani, R., Friedman, J., The elements of statistical learning: Data mining, inference, and prediction. Springer, 2009.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FISHER, Ronald A.; MARSHALL, Michael. Iris data set. RA Fisher, UC Irvine Machine Learning Repository, v. 440, p. 87, 1936.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/>
        </p:nvSpPr>
        <p:spPr>
          <a:xfrm>
            <a:off x="2162250" y="1349850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Prof. Matheus Santos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matheus.santos@lapisco.ifce.edu.br</a:t>
            </a:r>
            <a:endParaRPr b="1" sz="1800"/>
          </a:p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O Neurônio Biológico</a:t>
            </a:r>
            <a:endParaRPr b="1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b="1" lang="pt-BR" sz="1600"/>
              <a:t>Dentritos:</a:t>
            </a:r>
            <a:r>
              <a:rPr b="1" lang="pt-BR" sz="1600"/>
              <a:t> </a:t>
            </a:r>
            <a:r>
              <a:rPr lang="pt-BR" sz="1600"/>
              <a:t>Ramificações correspondentes aos canais de entrada de informação (sinais elétricos, mV).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pt-BR" sz="1600"/>
              <a:t>Corpo celular: </a:t>
            </a:r>
            <a:r>
              <a:rPr lang="pt-BR" sz="1600"/>
              <a:t>Local onde é feito o balanço energético da célula nervosa (soma das contribuições de energia).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pt-BR" sz="1600"/>
              <a:t>Axônio: </a:t>
            </a:r>
            <a:r>
              <a:rPr lang="pt-BR" sz="1600"/>
              <a:t>Canal de saída do neurônio, ou seja, caminho de propagação dos impulsos nervosos em direção a outros neurônios ou músculos.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pt-BR" sz="1600"/>
              <a:t>Sinapses: </a:t>
            </a:r>
            <a:r>
              <a:rPr lang="pt-BR" sz="1600"/>
              <a:t>Pontos de contato entre neurônios onde há passagem de neurotransmissores do axônio de um neurônio para os dendritos de outro neurônio.</a:t>
            </a:r>
            <a:endParaRPr sz="1600"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O Neurônio Biológico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Impulso elétrico do axônio apenas se o balanço energético realizado no corpo celular for maior que um certo limiar. Assim, o neurônio </a:t>
            </a:r>
            <a:r>
              <a:rPr b="1" lang="pt-BR" sz="1600"/>
              <a:t>dispara </a:t>
            </a:r>
            <a:r>
              <a:rPr lang="pt-BR" sz="1600"/>
              <a:t>ou está </a:t>
            </a:r>
            <a:r>
              <a:rPr b="1" lang="pt-BR" sz="1600"/>
              <a:t>ativa</a:t>
            </a:r>
            <a:r>
              <a:rPr lang="pt-BR" sz="1600"/>
              <a:t>.</a:t>
            </a:r>
            <a:endParaRPr sz="1600"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O Neurônio Biológico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5801" l="7726" r="14693" t="3115"/>
          <a:stretch/>
        </p:blipFill>
        <p:spPr>
          <a:xfrm>
            <a:off x="1863020" y="1508526"/>
            <a:ext cx="5133056" cy="3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O Neurônio Biológico: Curiosidades</a:t>
            </a:r>
            <a:endParaRPr b="1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Cerca de 80 a 100 bilhões deles no cérebro humano.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Cada neurônio tem cerca de 10.000 sinapses com outros neurônios.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O cérebro produz sim novos neurônios (ex.: hipocampo).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Logo, a freqüência de disparo de um neurônio é da ordem de kHz.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O peso do cérebro é aprox. 2% do peso de uma pessoa. Mesmo em repouso, o cérebro consome 20% de sua energia.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O cérebro consome 10 vezes mais energia que o resto do corpo por grama de tecido.  </a:t>
            </a:r>
            <a:endParaRPr sz="1600"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Neurônio Artificial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Neurônio Artificial de McCulloch-Pitts (1943)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25" y="2198923"/>
            <a:ext cx="5880349" cy="2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613" y="1481625"/>
            <a:ext cx="7120775" cy="5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Neurônio Artificial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52125" y="936800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Neurônio Artificial de McCulloch-Pitts (1943)</a:t>
            </a:r>
            <a:endParaRPr b="1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Cada dendrito é modelado como um canal de transmissão por onde flui a informação de entrada</a:t>
            </a:r>
            <a:r>
              <a:rPr lang="pt-BR" sz="1600"/>
              <a:t>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A força (ou eficiência) das conexões sinápticas é modelada como um fator (peso sináptico), cujo papel é modular o fluxo de informações de entrada.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A função do corpo celular é realizar o acúmulo energético (somatório) sobre as entradas moduladas pelos pesos sinápticos.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O axônio é modelado como uma chave ON-OFF, que indica se o neurônio respondeu ao estímulo. Em outras palavras, atingiu ou não o potencial de ação.</a:t>
            </a:r>
            <a:endParaRPr sz="16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FFFF00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