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4" r:id="rId3"/>
    <p:sldId id="257" r:id="rId4"/>
    <p:sldId id="265" r:id="rId5"/>
    <p:sldId id="267" r:id="rId6"/>
    <p:sldId id="268" r:id="rId7"/>
    <p:sldId id="269" r:id="rId8"/>
    <p:sldId id="270" r:id="rId9"/>
    <p:sldId id="271" r:id="rId10"/>
    <p:sldId id="266" r:id="rId11"/>
    <p:sldId id="258" r:id="rId12"/>
    <p:sldId id="259" r:id="rId13"/>
    <p:sldId id="260" r:id="rId14"/>
    <p:sldId id="261" r:id="rId15"/>
    <p:sldId id="262" r:id="rId16"/>
    <p:sldId id="263" r:id="rId17"/>
  </p:sldIdLst>
  <p:sldSz cx="9144000" cy="5143500" type="screen16x9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6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1" autoAdjust="0"/>
    <p:restoredTop sz="94660"/>
  </p:normalViewPr>
  <p:slideViewPr>
    <p:cSldViewPr snapToGrid="0">
      <p:cViewPr>
        <p:scale>
          <a:sx n="100" d="100"/>
          <a:sy n="100" d="100"/>
        </p:scale>
        <p:origin x="99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656F91-DB47-4FBC-C661-7CEA31430F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1429A-80CF-CBA3-DABB-EBE8ED27F7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DAEBB-763F-4AE6-A37D-8CC9BE14BFA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BE78B-86CE-7515-85CC-18EC84F435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9FA8D-D0B9-14A4-7678-65A0A61EAC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59D3D-CFE8-4AAE-8683-19BA3E45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4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76428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500" b="1" strike="noStrike" spc="-1">
                <a:solidFill>
                  <a:srgbClr val="FFFFFF"/>
                </a:solidFill>
                <a:latin typeface="Arial"/>
              </a:rPr>
              <a:t>Clique para mover o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Clique para editar o formato de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&lt;cabeçalho&gt;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0468721-45BA-4725-A277-BB3DF36A3957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3950" cy="3490912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4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725E90-645B-46EF-92F2-96A7E7FA0C73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3950" cy="3490912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4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725E90-645B-46EF-92F2-96A7E7FA0C73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525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3950" cy="3490912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5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13BB079-389E-42D0-963B-1C9E7C38AC6F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11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DCAD47BB-175A-82A1-3DD0-2EC5C2FED5CD}"/>
              </a:ext>
            </a:extLst>
          </p:cNvPr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CD79287F-D6A9-52FD-B3AA-34D83FE4292E}"/>
              </a:ext>
            </a:extLst>
          </p:cNvPr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2DA6B863-D5AE-211F-F594-5B7F46C2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40" y="2119238"/>
            <a:ext cx="6152323" cy="993775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>
            <a:lvl1pPr>
              <a:defRPr lang="en-US" sz="2800" b="0" strike="noStrike" cap="all" spc="-1" dirty="0">
                <a:solidFill>
                  <a:srgbClr val="BF5700"/>
                </a:solidFill>
                <a:latin typeface="Arial Black"/>
                <a:ea typeface="Arial"/>
                <a:cs typeface="+mn-cs"/>
              </a:defRPr>
            </a:lvl1pPr>
          </a:lstStyle>
          <a:p>
            <a:pPr marL="0" lvl="0">
              <a:spcBef>
                <a:spcPts val="1001"/>
              </a:spcBef>
              <a:tabLst>
                <a:tab pos="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4">
            <a:extLst>
              <a:ext uri="{FF2B5EF4-FFF2-40B4-BE49-F238E27FC236}">
                <a16:creationId xmlns:a16="http://schemas.microsoft.com/office/drawing/2014/main" id="{0A678337-6C14-2A4C-6A80-30B57A27E093}"/>
              </a:ext>
            </a:extLst>
          </p:cNvPr>
          <p:cNvCxnSpPr/>
          <p:nvPr userDrawn="1"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060E9F56-F1A2-2C21-B86F-70E74B83ABFE}"/>
              </a:ext>
            </a:extLst>
          </p:cNvPr>
          <p:cNvSpPr/>
          <p:nvPr userDrawn="1"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651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7F8C97-F0A8-FD1C-C757-6805357EB1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  <a:prstGeom prst="rect">
            <a:avLst/>
          </a:prstGeom>
        </p:spPr>
        <p:txBody>
          <a:bodyPr>
            <a:normAutofit/>
          </a:bodyPr>
          <a:lstStyle>
            <a:lvl1pPr marL="92075" indent="-92075">
              <a:lnSpc>
                <a:spcPct val="100000"/>
              </a:lnSpc>
              <a:spcBef>
                <a:spcPts val="1200"/>
              </a:spcBef>
              <a:buFont typeface="Calibri" panose="020F0502020204030204" pitchFamily="34" charset="0"/>
              <a:buChar char="▫"/>
              <a:defRPr sz="1200" b="1"/>
            </a:lvl1pPr>
            <a:lvl2pPr marL="176213" indent="-7778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2pPr>
            <a:lvl3pPr marL="268288" indent="-7143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3pPr>
            <a:lvl4pPr marL="358775" indent="-6508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4pPr>
            <a:lvl5pPr marL="468000" indent="-7143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CB9E3FE-060C-B167-994B-20CF2EC6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39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A8233CF-E1C9-BD4F-A4A9-658F8E8B1CF8}"/>
              </a:ext>
            </a:extLst>
          </p:cNvPr>
          <p:cNvSpPr/>
          <p:nvPr/>
        </p:nvSpPr>
        <p:spPr>
          <a:xfrm>
            <a:off x="7200" y="0"/>
            <a:ext cx="7079400" cy="295920"/>
          </a:xfrm>
          <a:prstGeom prst="rect">
            <a:avLst/>
          </a:prstGeom>
          <a:gradFill rotWithShape="0">
            <a:gsLst>
              <a:gs pos="0">
                <a:srgbClr val="BE5700"/>
              </a:gs>
              <a:gs pos="100000">
                <a:srgbClr val="F7961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6378499-A36E-B1E5-C8D6-7AB761EB4FD2}"/>
              </a:ext>
            </a:extLst>
          </p:cNvPr>
          <p:cNvSpPr/>
          <p:nvPr/>
        </p:nvSpPr>
        <p:spPr>
          <a:xfrm>
            <a:off x="7086600" y="0"/>
            <a:ext cx="1135800" cy="295920"/>
          </a:xfrm>
          <a:prstGeom prst="rect">
            <a:avLst/>
          </a:prstGeom>
          <a:gradFill rotWithShape="0">
            <a:gsLst>
              <a:gs pos="0">
                <a:srgbClr val="F7961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97A291FC-4FB0-B2AE-CCD4-287493642A3E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220960" y="-72000"/>
            <a:ext cx="995040" cy="484560"/>
          </a:xfrm>
          <a:prstGeom prst="rect">
            <a:avLst/>
          </a:prstGeom>
          <a:ln w="0">
            <a:noFill/>
          </a:ln>
          <a:effectLst>
            <a:outerShdw blurRad="139680" dist="103350" dir="2700000" rotWithShape="0">
              <a:srgbClr val="808080"/>
            </a:outerShdw>
          </a:effectLst>
        </p:spPr>
      </p:pic>
      <p:sp>
        <p:nvSpPr>
          <p:cNvPr id="2" name="Retângulo 6">
            <a:extLst>
              <a:ext uri="{FF2B5EF4-FFF2-40B4-BE49-F238E27FC236}">
                <a16:creationId xmlns:a16="http://schemas.microsoft.com/office/drawing/2014/main" id="{0C7FAC28-6E97-02FD-1960-F5E484D95FC6}"/>
              </a:ext>
            </a:extLst>
          </p:cNvPr>
          <p:cNvSpPr/>
          <p:nvPr userDrawn="1"/>
        </p:nvSpPr>
        <p:spPr>
          <a:xfrm>
            <a:off x="7200" y="0"/>
            <a:ext cx="7079400" cy="295920"/>
          </a:xfrm>
          <a:prstGeom prst="rect">
            <a:avLst/>
          </a:prstGeom>
          <a:gradFill rotWithShape="0">
            <a:gsLst>
              <a:gs pos="0">
                <a:srgbClr val="BE5700"/>
              </a:gs>
              <a:gs pos="100000">
                <a:srgbClr val="F7961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Retângulo 7">
            <a:extLst>
              <a:ext uri="{FF2B5EF4-FFF2-40B4-BE49-F238E27FC236}">
                <a16:creationId xmlns:a16="http://schemas.microsoft.com/office/drawing/2014/main" id="{ADCEDE10-9E17-CFAC-7414-A2962D81C362}"/>
              </a:ext>
            </a:extLst>
          </p:cNvPr>
          <p:cNvSpPr/>
          <p:nvPr userDrawn="1"/>
        </p:nvSpPr>
        <p:spPr>
          <a:xfrm>
            <a:off x="7086600" y="0"/>
            <a:ext cx="1135800" cy="295920"/>
          </a:xfrm>
          <a:prstGeom prst="rect">
            <a:avLst/>
          </a:prstGeom>
          <a:gradFill rotWithShape="0">
            <a:gsLst>
              <a:gs pos="0">
                <a:srgbClr val="F7961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9A16AFC4-D0AD-7C88-C4A7-47C6A899CAE5}"/>
              </a:ext>
            </a:extLst>
          </p:cNvPr>
          <p:cNvPicPr/>
          <p:nvPr userDrawn="1"/>
        </p:nvPicPr>
        <p:blipFill>
          <a:blip r:embed="rId5"/>
          <a:stretch/>
        </p:blipFill>
        <p:spPr>
          <a:xfrm>
            <a:off x="8220960" y="-72000"/>
            <a:ext cx="995040" cy="484560"/>
          </a:xfrm>
          <a:prstGeom prst="rect">
            <a:avLst/>
          </a:prstGeom>
          <a:ln w="0">
            <a:noFill/>
          </a:ln>
          <a:effectLst>
            <a:outerShdw blurRad="139680" dist="103350" dir="2700000" rotWithShape="0">
              <a:srgbClr val="808080"/>
            </a:outerShdw>
          </a:effectLst>
        </p:spPr>
      </p:pic>
    </p:spTree>
    <p:extLst>
      <p:ext uri="{BB962C8B-B14F-4D97-AF65-F5344CB8AC3E}">
        <p14:creationId xmlns:p14="http://schemas.microsoft.com/office/powerpoint/2010/main" val="116979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4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9" name="Text Placeholder 14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Placeholder 15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 dirty="0" err="1">
                <a:solidFill>
                  <a:srgbClr val="BF5700"/>
                </a:solidFill>
                <a:latin typeface="Arial Black"/>
                <a:ea typeface="Arial"/>
              </a:rPr>
              <a:t>feb</a:t>
            </a:r>
            <a:r>
              <a:rPr lang="en-US" sz="120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E7DEF72-42EB-D377-2A01-6CEDBA40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25658"/>
            <a:ext cx="6152323" cy="993775"/>
          </a:xfrm>
        </p:spPr>
        <p:txBody>
          <a:bodyPr/>
          <a:lstStyle/>
          <a:p>
            <a:r>
              <a:rPr lang="pt-BR" dirty="0"/>
              <a:t>tracks overview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646901-E1F7-C9FC-22CC-30300204CA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 of study</a:t>
            </a:r>
          </a:p>
          <a:p>
            <a:pPr lvl="1"/>
            <a:r>
              <a:rPr lang="en-US" dirty="0"/>
              <a:t>Conventional carbonate field, naturally fractured, mixed wet</a:t>
            </a:r>
          </a:p>
          <a:p>
            <a:pPr lvl="1"/>
            <a:r>
              <a:rPr lang="en-US" dirty="0"/>
              <a:t>Large models, field scale</a:t>
            </a:r>
          </a:p>
          <a:p>
            <a:pPr lvl="1"/>
            <a:r>
              <a:rPr lang="en-US" dirty="0"/>
              <a:t>Permeable matrix</a:t>
            </a:r>
          </a:p>
          <a:p>
            <a:pPr lvl="1"/>
            <a:r>
              <a:rPr lang="en-US" dirty="0"/>
              <a:t>Wells are acidized (not fractured)</a:t>
            </a:r>
          </a:p>
          <a:p>
            <a:pPr lvl="1"/>
            <a:r>
              <a:rPr lang="en-US" dirty="0"/>
              <a:t>Fractures provide additional permeability</a:t>
            </a:r>
          </a:p>
          <a:p>
            <a:r>
              <a:rPr lang="en-US" dirty="0"/>
              <a:t>The problem</a:t>
            </a:r>
          </a:p>
          <a:p>
            <a:pPr lvl="1"/>
            <a:r>
              <a:rPr lang="en-US" dirty="0"/>
              <a:t>Description of the natural fracture network ignores important physics</a:t>
            </a:r>
          </a:p>
          <a:p>
            <a:pPr lvl="1"/>
            <a:r>
              <a:rPr lang="en-US" dirty="0"/>
              <a:t>Mass transference parameters are mostly based on history matching</a:t>
            </a:r>
          </a:p>
          <a:p>
            <a:pPr lvl="1"/>
            <a:r>
              <a:rPr lang="en-US" dirty="0"/>
              <a:t>Multiphase flow is not adequately treated in the interface fracture-matrix</a:t>
            </a:r>
          </a:p>
          <a:p>
            <a:pPr lvl="1"/>
            <a:r>
              <a:rPr lang="en-US" dirty="0"/>
              <a:t>Models with detailed fractures are numerical impractical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Enhance the understanding of the field based on numerical simulation</a:t>
            </a:r>
          </a:p>
          <a:p>
            <a:pPr lvl="1"/>
            <a:r>
              <a:rPr lang="en-US" dirty="0"/>
              <a:t>Promote better communication between geoscientists and numerical simulation</a:t>
            </a:r>
          </a:p>
          <a:p>
            <a:pPr lvl="1"/>
            <a:r>
              <a:rPr lang="en-US" dirty="0"/>
              <a:t>Enable the description of a fracture network based on high level parameters (wettability, fracture network density, fracture genesis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Assimilation of geological understanding to the numerical models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Understand geological geometries and hydraulic characteristics of natural fractures</a:t>
            </a:r>
          </a:p>
          <a:p>
            <a:pPr lvl="1"/>
            <a:r>
              <a:rPr lang="en-US" dirty="0"/>
              <a:t>Understand the limitations of current models, especially multiphase and closed fractures</a:t>
            </a:r>
          </a:p>
          <a:p>
            <a:pPr lvl="1"/>
            <a:r>
              <a:rPr lang="en-US" dirty="0"/>
              <a:t>Implement a preprocessor to embed fractures optimally, keeping the model numerically reasonable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C60A47-EBB6-091D-C027-1403C1B6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#2 - FLOW IN FRACTURES</a:t>
            </a:r>
          </a:p>
        </p:txBody>
      </p:sp>
    </p:spTree>
    <p:extLst>
      <p:ext uri="{BB962C8B-B14F-4D97-AF65-F5344CB8AC3E}">
        <p14:creationId xmlns:p14="http://schemas.microsoft.com/office/powerpoint/2010/main" val="31402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96" name="Text Placeholder 9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 Placeholder 9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Dec 2023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itle Placeholder 7"/>
          <p:cNvSpPr/>
          <p:nvPr/>
        </p:nvSpPr>
        <p:spPr>
          <a:xfrm>
            <a:off x="502920" y="1199880"/>
            <a:ext cx="7886520" cy="175212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ts val="4000"/>
              </a:lnSpc>
            </a:pPr>
            <a:r>
              <a:rPr lang="en-US" sz="3200" b="1" strike="noStrike" cap="all" spc="-1" dirty="0">
                <a:solidFill>
                  <a:srgbClr val="BF5700"/>
                </a:solidFill>
                <a:latin typeface="Arial Black"/>
                <a:ea typeface="Arial Black"/>
              </a:rPr>
              <a:t>RESEARCH PLAN AND BRAINSTORMING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 Placeholder 9"/>
          <p:cNvSpPr/>
          <p:nvPr/>
        </p:nvSpPr>
        <p:spPr>
          <a:xfrm>
            <a:off x="548640" y="33332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aixaDeTexto 99"/>
          <p:cNvSpPr txBox="1"/>
          <p:nvPr/>
        </p:nvSpPr>
        <p:spPr>
          <a:xfrm>
            <a:off x="685800" y="3200400"/>
            <a:ext cx="4800600" cy="685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2400" b="0" i="1" strike="noStrike" spc="-1">
                <a:solidFill>
                  <a:srgbClr val="BF5700"/>
                </a:solidFill>
                <a:latin typeface="Arial Black"/>
                <a:ea typeface="Arial Black"/>
              </a:rPr>
              <a:t>notes and remarks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 idx="4294967295"/>
          </p:nvPr>
        </p:nvSpPr>
        <p:spPr>
          <a:xfrm>
            <a:off x="0" y="46038"/>
            <a:ext cx="8075613" cy="22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</a:rPr>
              <a:t>MACRO TOPICS</a:t>
            </a:r>
          </a:p>
        </p:txBody>
      </p:sp>
      <p:sp>
        <p:nvSpPr>
          <p:cNvPr id="102" name="CaixaDeTexto 101"/>
          <p:cNvSpPr txBox="1"/>
          <p:nvPr/>
        </p:nvSpPr>
        <p:spPr>
          <a:xfrm>
            <a:off x="228600" y="457200"/>
            <a:ext cx="6858000" cy="28814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Fractures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Salt geomechanics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Numerics and speedup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Multiphase flow and multiscale data assimilation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 idx="4294967295"/>
          </p:nvPr>
        </p:nvSpPr>
        <p:spPr>
          <a:xfrm>
            <a:off x="0" y="46038"/>
            <a:ext cx="8075613" cy="22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</a:rPr>
              <a:t>FRACTURES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228600" y="457200"/>
            <a:ext cx="8686800" cy="39456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Flow/heat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EDFM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CEDFM – Conforming discrete fracture model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pEDFM – projection based embedded discrete fracture model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1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Mechanics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Elastic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Homogeneization – mech model for fractured media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	Upscaling of biot, skempton, shear modulus etc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Plasticity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Thermal fracture nucleation near wellbore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45828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 idx="4294967295"/>
          </p:nvPr>
        </p:nvSpPr>
        <p:spPr>
          <a:xfrm>
            <a:off x="0" y="46038"/>
            <a:ext cx="8075613" cy="22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</a:rPr>
              <a:t>SALT MECHANICS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28600" y="457200"/>
            <a:ext cx="8686800" cy="391068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Physiscs: creep, fracture, stress relaxation, long term conformation (geologic time)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Large strains model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Risk assessment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Analyze worst case scenarios, use of safety coefficients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Mechanic dynamic of salt targetting process optimization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45576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Uncertainty analysis to support design decisions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45576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Fractures, deviatoric strain relaxation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Specific applications – case study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Salt caverns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Salt as a caprock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 idx="4294967295"/>
          </p:nvPr>
        </p:nvSpPr>
        <p:spPr>
          <a:xfrm>
            <a:off x="0" y="-1588"/>
            <a:ext cx="7854950" cy="29845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2100" b="1" strike="noStrike" spc="-1">
                <a:solidFill>
                  <a:srgbClr val="FFFFFF"/>
                </a:solidFill>
                <a:latin typeface="Arial"/>
              </a:rPr>
              <a:t>Multiphase flow and multiscale data assimilation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228960" y="457200"/>
            <a:ext cx="8001000" cy="28814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51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Multiphase pore scale simulation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Numerical simulation of intermediate scales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Models and parameters tying the different scales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Assimilation of laboratory data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Guidance of the laboratory practice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E0E49-A02A-6CC2-2F79-B034AD371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 indústria tende à simplicidade ingênua, a academia para a complexidade exagerada. O desafio é se encontrarem no meio termo.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9FA84-1DB0-7C4C-4FF8-9D0AD034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D411D6-73FA-CF7A-EAB1-279273C17F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noProof="0" dirty="0"/>
              <a:t>TRACK #1 – Flow in fractured media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#2 – Fracture propagation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#3 – Salt rock mechanics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#4 – Homogenization of mechanical parameters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#5 – Computational performance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#6 – Multiscale data assimilation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3277B8-8CDF-1A7C-D365-41F5924D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Research tracks</a:t>
            </a:r>
          </a:p>
        </p:txBody>
      </p:sp>
    </p:spTree>
    <p:extLst>
      <p:ext uri="{BB962C8B-B14F-4D97-AF65-F5344CB8AC3E}">
        <p14:creationId xmlns:p14="http://schemas.microsoft.com/office/powerpoint/2010/main" val="159304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0C1DDD-181F-CA9A-6779-26C29DB3D4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TRACK #1 – Flow in fractured media</a:t>
            </a:r>
          </a:p>
          <a:p>
            <a:pPr lvl="1"/>
            <a:r>
              <a:rPr lang="en-US" dirty="0"/>
              <a:t>EDFM/CEDFM/PEDFM</a:t>
            </a:r>
          </a:p>
          <a:p>
            <a:pPr lvl="1"/>
            <a:r>
              <a:rPr lang="en-US" dirty="0"/>
              <a:t>Comparison of the techniques.</a:t>
            </a:r>
          </a:p>
          <a:p>
            <a:pPr lvl="1"/>
            <a:r>
              <a:rPr lang="en-US" dirty="0"/>
              <a:t>Seems a good starting point for learning the code, getting something published, and moving forward.</a:t>
            </a:r>
          </a:p>
          <a:p>
            <a:pPr>
              <a:spcBef>
                <a:spcPts val="600"/>
              </a:spcBef>
            </a:pPr>
            <a:r>
              <a:rPr lang="en-US" dirty="0"/>
              <a:t>TRACK #2 – Fracture propagation</a:t>
            </a:r>
          </a:p>
          <a:p>
            <a:pPr lvl="1"/>
            <a:r>
              <a:rPr lang="en-US" dirty="0"/>
              <a:t>Long-term thermo-hydraulic fracture propagation without predefined fracture track</a:t>
            </a:r>
          </a:p>
          <a:p>
            <a:pPr lvl="1"/>
            <a:r>
              <a:rPr lang="en-US" dirty="0"/>
              <a:t>Can EDFM be extended to fracture propagation?</a:t>
            </a:r>
          </a:p>
          <a:p>
            <a:pPr lvl="1"/>
            <a:r>
              <a:rPr lang="en-US" dirty="0"/>
              <a:t>Check SBFEM</a:t>
            </a:r>
          </a:p>
          <a:p>
            <a:pPr>
              <a:spcBef>
                <a:spcPts val="600"/>
              </a:spcBef>
            </a:pPr>
            <a:r>
              <a:rPr lang="en-US" dirty="0"/>
              <a:t>TRACK #3 – Salt rock mechanics</a:t>
            </a:r>
          </a:p>
          <a:p>
            <a:pPr lvl="1"/>
            <a:r>
              <a:rPr lang="en-US" dirty="0"/>
              <a:t>THM modeling of salt geomechanics (elasticity, plasticity, creep)</a:t>
            </a:r>
          </a:p>
          <a:p>
            <a:pPr lvl="1"/>
            <a:r>
              <a:rPr lang="en-US" dirty="0"/>
              <a:t>Apply to fracture containment, caverns, drilling, well abandonment, </a:t>
            </a:r>
            <a:r>
              <a:rPr lang="en-US" dirty="0" err="1"/>
              <a:t>etc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TRACK #4 – Homogenization of mechanical parameters</a:t>
            </a:r>
          </a:p>
          <a:p>
            <a:pPr lvl="1"/>
            <a:r>
              <a:rPr lang="en-US" dirty="0"/>
              <a:t>Wrap up of the results and publish</a:t>
            </a:r>
          </a:p>
          <a:p>
            <a:pPr lvl="1"/>
            <a:r>
              <a:rPr lang="en-US" dirty="0"/>
              <a:t>Need some thorough validation, comparison analytical results and to expand to other parameters.</a:t>
            </a:r>
          </a:p>
          <a:p>
            <a:pPr lvl="1"/>
            <a:r>
              <a:rPr lang="en-US" dirty="0"/>
              <a:t>Writing paper with Prof Espinoza</a:t>
            </a:r>
          </a:p>
          <a:p>
            <a:pPr>
              <a:spcBef>
                <a:spcPts val="600"/>
              </a:spcBef>
            </a:pPr>
            <a:r>
              <a:rPr lang="en-US" dirty="0"/>
              <a:t>TRACK #5 – Computational performance</a:t>
            </a:r>
          </a:p>
          <a:p>
            <a:pPr lvl="1"/>
            <a:r>
              <a:rPr lang="en-US" dirty="0"/>
              <a:t>Computational and mathematics improvement for overall simulation performance.</a:t>
            </a:r>
          </a:p>
          <a:p>
            <a:pPr lvl="1"/>
            <a:r>
              <a:rPr lang="en-US" dirty="0"/>
              <a:t>Codesign and building applications for specific architectures are something</a:t>
            </a:r>
          </a:p>
          <a:p>
            <a:pPr lvl="1"/>
            <a:r>
              <a:rPr lang="en-US" dirty="0"/>
              <a:t>I've been willing to work on for a long time.</a:t>
            </a:r>
          </a:p>
          <a:p>
            <a:pPr>
              <a:spcBef>
                <a:spcPts val="600"/>
              </a:spcBef>
            </a:pPr>
            <a:r>
              <a:rPr lang="en-US" dirty="0"/>
              <a:t>TRACK #6 – Multiscale data assimilation</a:t>
            </a:r>
          </a:p>
          <a:p>
            <a:pPr lvl="1"/>
            <a:r>
              <a:rPr lang="en-US" dirty="0"/>
              <a:t>Lab-to-field scale modeling, digital rocks, relative permeability, fingering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Translating capillary pressure to relative permeability</a:t>
            </a:r>
          </a:p>
          <a:p>
            <a:pPr lvl="1"/>
            <a:r>
              <a:rPr lang="en-US" dirty="0"/>
              <a:t>Interface between models in different scales</a:t>
            </a: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dirty="0"/>
              <a:t>TRACKS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4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9" name="Text Placeholder 14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Placeholder 15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 dirty="0" err="1">
                <a:solidFill>
                  <a:srgbClr val="BF5700"/>
                </a:solidFill>
                <a:latin typeface="Arial Black"/>
                <a:ea typeface="Arial"/>
              </a:rPr>
              <a:t>feb</a:t>
            </a:r>
            <a:r>
              <a:rPr lang="en-US" sz="120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E7DEF72-42EB-D377-2A01-6CEDBA40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25658"/>
            <a:ext cx="6152323" cy="99377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A0EF1178-205A-54F7-0930-0E59E4289236}"/>
              </a:ext>
            </a:extLst>
          </p:cNvPr>
          <p:cNvSpPr/>
          <p:nvPr/>
        </p:nvSpPr>
        <p:spPr>
          <a:xfrm>
            <a:off x="548640" y="3173040"/>
            <a:ext cx="7886520" cy="338416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IDEAS</a:t>
            </a:r>
            <a:endParaRPr lang="en-US" sz="105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404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646901-E1F7-C9FC-22CC-30300204CA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 of study</a:t>
            </a:r>
          </a:p>
          <a:p>
            <a:pPr lvl="1"/>
            <a:r>
              <a:rPr lang="en-US" dirty="0"/>
              <a:t>Conventional reservoirs, deep fields, high temperature</a:t>
            </a:r>
          </a:p>
          <a:p>
            <a:pPr lvl="1"/>
            <a:r>
              <a:rPr lang="en-US" dirty="0"/>
              <a:t>Sandstone or carbonates (naturally fracture)</a:t>
            </a:r>
          </a:p>
          <a:p>
            <a:pPr lvl="1"/>
            <a:r>
              <a:rPr lang="en-US" dirty="0"/>
              <a:t>Shale or salt caprock</a:t>
            </a:r>
          </a:p>
          <a:p>
            <a:pPr lvl="1"/>
            <a:r>
              <a:rPr lang="en-US" dirty="0"/>
              <a:t>Salt caverns</a:t>
            </a:r>
          </a:p>
          <a:p>
            <a:r>
              <a:rPr lang="en-US" dirty="0"/>
              <a:t>The problem</a:t>
            </a:r>
          </a:p>
          <a:p>
            <a:pPr lvl="1"/>
            <a:r>
              <a:rPr lang="en-US" dirty="0"/>
              <a:t>Multiphysics fracture nucleation and tracking are difficult to model as it happens in multiple scales (space and time)</a:t>
            </a:r>
          </a:p>
          <a:p>
            <a:pPr lvl="1"/>
            <a:r>
              <a:rPr lang="en-US" dirty="0"/>
              <a:t>Long term cold fluid injection thermally stresses the rock, hydraulic fractures are likely to occur</a:t>
            </a:r>
          </a:p>
          <a:p>
            <a:pPr lvl="1"/>
            <a:r>
              <a:rPr lang="en-US" dirty="0"/>
              <a:t>Salt caverns designs for cyclic storage and abandonment</a:t>
            </a:r>
          </a:p>
          <a:p>
            <a:pPr lvl="1"/>
            <a:r>
              <a:rPr lang="en-US" dirty="0"/>
              <a:t>Many physical processes concur with similar characteristic time and length (elasticity, plasticity, pressure and heat dissipation, creep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Understand the mechanics of long term effects of cold water and gas injection for EOR and storage</a:t>
            </a:r>
          </a:p>
          <a:p>
            <a:pPr lvl="1"/>
            <a:r>
              <a:rPr lang="en-US" dirty="0"/>
              <a:t>Operate with highest possible injection rates (safety!)</a:t>
            </a:r>
          </a:p>
          <a:p>
            <a:pPr lvl="1"/>
            <a:r>
              <a:rPr lang="en-US" dirty="0"/>
              <a:t>Enable long term fluid injection above the fracturing pressure (produced water)</a:t>
            </a:r>
          </a:p>
          <a:p>
            <a:pPr lvl="1"/>
            <a:r>
              <a:rPr lang="en-US" dirty="0"/>
              <a:t>Promote safety and fluid containment. Support regulations</a:t>
            </a:r>
          </a:p>
          <a:p>
            <a:pPr lvl="1"/>
            <a:r>
              <a:rPr lang="en-US" dirty="0"/>
              <a:t>Possible to apply to salt caverns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Multiscale simulations around the injection wells</a:t>
            </a:r>
          </a:p>
          <a:p>
            <a:pPr lvl="1"/>
            <a:r>
              <a:rPr lang="en-US" dirty="0"/>
              <a:t>Fracture propagation is driven by small scale phenomena</a:t>
            </a:r>
          </a:p>
          <a:p>
            <a:pPr lvl="1"/>
            <a:r>
              <a:rPr lang="en-US" dirty="0"/>
              <a:t>Propose a set of parameters to embed small-scale findings to field scale simulations</a:t>
            </a:r>
          </a:p>
          <a:p>
            <a:pPr lvl="1"/>
            <a:r>
              <a:rPr lang="en-US" dirty="0"/>
              <a:t>Create a large database with the small scale simulations =&gt; AI to feed field scale fracture models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C60A47-EBB6-091D-C027-1403C1B6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#1 - NON-PLANAR FRACTURE PROPAGATION</a:t>
            </a:r>
          </a:p>
        </p:txBody>
      </p:sp>
    </p:spTree>
    <p:extLst>
      <p:ext uri="{BB962C8B-B14F-4D97-AF65-F5344CB8AC3E}">
        <p14:creationId xmlns:p14="http://schemas.microsoft.com/office/powerpoint/2010/main" val="379909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CC2E21-A4A0-C712-3448-2AD68FA8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#1 - NON-PLANAR FRACTURE PROPAGATION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E4279F7-8E8E-9E6F-5515-65CD1E1B21C7}"/>
              </a:ext>
            </a:extLst>
          </p:cNvPr>
          <p:cNvSpPr/>
          <p:nvPr/>
        </p:nvSpPr>
        <p:spPr>
          <a:xfrm>
            <a:off x="1309909" y="3250642"/>
            <a:ext cx="2007616" cy="1300480"/>
          </a:xfrm>
          <a:custGeom>
            <a:avLst/>
            <a:gdLst>
              <a:gd name="connsiteX0" fmla="*/ 0 w 2007616"/>
              <a:gd name="connsiteY0" fmla="*/ 130048 h 1300480"/>
              <a:gd name="connsiteX1" fmla="*/ 130048 w 2007616"/>
              <a:gd name="connsiteY1" fmla="*/ 0 h 1300480"/>
              <a:gd name="connsiteX2" fmla="*/ 1877568 w 2007616"/>
              <a:gd name="connsiteY2" fmla="*/ 0 h 1300480"/>
              <a:gd name="connsiteX3" fmla="*/ 2007616 w 2007616"/>
              <a:gd name="connsiteY3" fmla="*/ 130048 h 1300480"/>
              <a:gd name="connsiteX4" fmla="*/ 2007616 w 2007616"/>
              <a:gd name="connsiteY4" fmla="*/ 1170432 h 1300480"/>
              <a:gd name="connsiteX5" fmla="*/ 1877568 w 2007616"/>
              <a:gd name="connsiteY5" fmla="*/ 1300480 h 1300480"/>
              <a:gd name="connsiteX6" fmla="*/ 130048 w 2007616"/>
              <a:gd name="connsiteY6" fmla="*/ 1300480 h 1300480"/>
              <a:gd name="connsiteX7" fmla="*/ 0 w 2007616"/>
              <a:gd name="connsiteY7" fmla="*/ 1170432 h 1300480"/>
              <a:gd name="connsiteX8" fmla="*/ 0 w 2007616"/>
              <a:gd name="connsiteY8" fmla="*/ 130048 h 130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7616" h="1300480">
                <a:moveTo>
                  <a:pt x="0" y="130048"/>
                </a:moveTo>
                <a:cubicBezTo>
                  <a:pt x="0" y="58224"/>
                  <a:pt x="58224" y="0"/>
                  <a:pt x="130048" y="0"/>
                </a:cubicBezTo>
                <a:lnTo>
                  <a:pt x="1877568" y="0"/>
                </a:lnTo>
                <a:cubicBezTo>
                  <a:pt x="1949392" y="0"/>
                  <a:pt x="2007616" y="58224"/>
                  <a:pt x="2007616" y="130048"/>
                </a:cubicBezTo>
                <a:lnTo>
                  <a:pt x="2007616" y="1170432"/>
                </a:lnTo>
                <a:cubicBezTo>
                  <a:pt x="2007616" y="1242256"/>
                  <a:pt x="1949392" y="1300480"/>
                  <a:pt x="1877568" y="1300480"/>
                </a:cubicBezTo>
                <a:lnTo>
                  <a:pt x="130048" y="1300480"/>
                </a:lnTo>
                <a:cubicBezTo>
                  <a:pt x="58224" y="1300480"/>
                  <a:pt x="0" y="1242256"/>
                  <a:pt x="0" y="1170432"/>
                </a:cubicBezTo>
                <a:lnTo>
                  <a:pt x="0" y="130048"/>
                </a:lnTo>
                <a:close/>
              </a:path>
            </a:pathLst>
          </a:cu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0000" tIns="72000" rIns="72000" bIns="72000" numCol="1" spcCol="1270" anchor="t" anchorCtr="0">
            <a:noAutofit/>
          </a:bodyPr>
          <a:lstStyle/>
          <a:p>
            <a:pPr marL="72000" lvl="1" indent="-72000" algn="l" defTabSz="311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kern="1200" dirty="0"/>
              <a:t>Literature review</a:t>
            </a:r>
          </a:p>
          <a:p>
            <a:pPr marL="72000" lvl="1" indent="-72000" algn="l" defTabSz="311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kern="1200" dirty="0"/>
              <a:t>History match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A7AF984-7B80-5969-DFC1-246FA966FF08}"/>
              </a:ext>
            </a:extLst>
          </p:cNvPr>
          <p:cNvSpPr/>
          <p:nvPr/>
        </p:nvSpPr>
        <p:spPr>
          <a:xfrm>
            <a:off x="5631377" y="3086940"/>
            <a:ext cx="2007616" cy="1464181"/>
          </a:xfrm>
          <a:custGeom>
            <a:avLst/>
            <a:gdLst>
              <a:gd name="connsiteX0" fmla="*/ 0 w 2007616"/>
              <a:gd name="connsiteY0" fmla="*/ 130048 h 1300480"/>
              <a:gd name="connsiteX1" fmla="*/ 130048 w 2007616"/>
              <a:gd name="connsiteY1" fmla="*/ 0 h 1300480"/>
              <a:gd name="connsiteX2" fmla="*/ 1877568 w 2007616"/>
              <a:gd name="connsiteY2" fmla="*/ 0 h 1300480"/>
              <a:gd name="connsiteX3" fmla="*/ 2007616 w 2007616"/>
              <a:gd name="connsiteY3" fmla="*/ 130048 h 1300480"/>
              <a:gd name="connsiteX4" fmla="*/ 2007616 w 2007616"/>
              <a:gd name="connsiteY4" fmla="*/ 1170432 h 1300480"/>
              <a:gd name="connsiteX5" fmla="*/ 1877568 w 2007616"/>
              <a:gd name="connsiteY5" fmla="*/ 1300480 h 1300480"/>
              <a:gd name="connsiteX6" fmla="*/ 130048 w 2007616"/>
              <a:gd name="connsiteY6" fmla="*/ 1300480 h 1300480"/>
              <a:gd name="connsiteX7" fmla="*/ 0 w 2007616"/>
              <a:gd name="connsiteY7" fmla="*/ 1170432 h 1300480"/>
              <a:gd name="connsiteX8" fmla="*/ 0 w 2007616"/>
              <a:gd name="connsiteY8" fmla="*/ 130048 h 130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7616" h="1300480">
                <a:moveTo>
                  <a:pt x="0" y="130048"/>
                </a:moveTo>
                <a:cubicBezTo>
                  <a:pt x="0" y="58224"/>
                  <a:pt x="58224" y="0"/>
                  <a:pt x="130048" y="0"/>
                </a:cubicBezTo>
                <a:lnTo>
                  <a:pt x="1877568" y="0"/>
                </a:lnTo>
                <a:cubicBezTo>
                  <a:pt x="1949392" y="0"/>
                  <a:pt x="2007616" y="58224"/>
                  <a:pt x="2007616" y="130048"/>
                </a:cubicBezTo>
                <a:lnTo>
                  <a:pt x="2007616" y="1170432"/>
                </a:lnTo>
                <a:cubicBezTo>
                  <a:pt x="2007616" y="1242256"/>
                  <a:pt x="1949392" y="1300480"/>
                  <a:pt x="1877568" y="1300480"/>
                </a:cubicBezTo>
                <a:lnTo>
                  <a:pt x="130048" y="1300480"/>
                </a:lnTo>
                <a:cubicBezTo>
                  <a:pt x="58224" y="1300480"/>
                  <a:pt x="0" y="1242256"/>
                  <a:pt x="0" y="1170432"/>
                </a:cubicBezTo>
                <a:lnTo>
                  <a:pt x="0" y="130048"/>
                </a:lnTo>
                <a:close/>
              </a:path>
            </a:pathLst>
          </a:cu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0000" tIns="72000" rIns="72000" bIns="72000" numCol="1" spcCol="1270" anchor="t" anchorCtr="0">
            <a:noAutofit/>
          </a:bodyPr>
          <a:lstStyle/>
          <a:p>
            <a:pPr marL="72000" lvl="1" indent="-72000" algn="l" defTabSz="311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kern="1200" dirty="0"/>
              <a:t>Best use of resources</a:t>
            </a:r>
          </a:p>
          <a:p>
            <a:pPr marL="72000" lvl="1" indent="-72000" algn="l" defTabSz="311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kern="1200" dirty="0"/>
              <a:t>Parallelism</a:t>
            </a:r>
          </a:p>
          <a:p>
            <a:pPr marL="72000" lvl="1" indent="-72000" algn="l" defTabSz="311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kern="1200" dirty="0"/>
              <a:t>HPC</a:t>
            </a:r>
          </a:p>
          <a:p>
            <a:pPr marL="72000" lvl="1" indent="-72000" algn="l" defTabSz="311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kern="1200" dirty="0"/>
              <a:t>Existing libraries</a:t>
            </a:r>
          </a:p>
          <a:p>
            <a:pPr marL="72000" lvl="1" indent="-72000" algn="l" defTabSz="311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Existing code</a:t>
            </a:r>
            <a:endParaRPr lang="en-US" sz="1000" kern="1200" dirty="0"/>
          </a:p>
          <a:p>
            <a:pPr marL="72000" lvl="1" indent="-72000" algn="l" defTabSz="311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GPU</a:t>
            </a:r>
            <a:endParaRPr lang="en-US" sz="10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2F102EF-F7A7-F6CE-2110-36B35A2BC710}"/>
              </a:ext>
            </a:extLst>
          </p:cNvPr>
          <p:cNvSpPr/>
          <p:nvPr/>
        </p:nvSpPr>
        <p:spPr>
          <a:xfrm>
            <a:off x="1325216" y="735839"/>
            <a:ext cx="2007616" cy="1561133"/>
          </a:xfrm>
          <a:custGeom>
            <a:avLst/>
            <a:gdLst>
              <a:gd name="connsiteX0" fmla="*/ 0 w 2007616"/>
              <a:gd name="connsiteY0" fmla="*/ 130048 h 1300480"/>
              <a:gd name="connsiteX1" fmla="*/ 130048 w 2007616"/>
              <a:gd name="connsiteY1" fmla="*/ 0 h 1300480"/>
              <a:gd name="connsiteX2" fmla="*/ 1877568 w 2007616"/>
              <a:gd name="connsiteY2" fmla="*/ 0 h 1300480"/>
              <a:gd name="connsiteX3" fmla="*/ 2007616 w 2007616"/>
              <a:gd name="connsiteY3" fmla="*/ 130048 h 1300480"/>
              <a:gd name="connsiteX4" fmla="*/ 2007616 w 2007616"/>
              <a:gd name="connsiteY4" fmla="*/ 1170432 h 1300480"/>
              <a:gd name="connsiteX5" fmla="*/ 1877568 w 2007616"/>
              <a:gd name="connsiteY5" fmla="*/ 1300480 h 1300480"/>
              <a:gd name="connsiteX6" fmla="*/ 130048 w 2007616"/>
              <a:gd name="connsiteY6" fmla="*/ 1300480 h 1300480"/>
              <a:gd name="connsiteX7" fmla="*/ 0 w 2007616"/>
              <a:gd name="connsiteY7" fmla="*/ 1170432 h 1300480"/>
              <a:gd name="connsiteX8" fmla="*/ 0 w 2007616"/>
              <a:gd name="connsiteY8" fmla="*/ 130048 h 130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7616" h="1300480">
                <a:moveTo>
                  <a:pt x="0" y="130048"/>
                </a:moveTo>
                <a:cubicBezTo>
                  <a:pt x="0" y="58224"/>
                  <a:pt x="58224" y="0"/>
                  <a:pt x="130048" y="0"/>
                </a:cubicBezTo>
                <a:lnTo>
                  <a:pt x="1877568" y="0"/>
                </a:lnTo>
                <a:cubicBezTo>
                  <a:pt x="1949392" y="0"/>
                  <a:pt x="2007616" y="58224"/>
                  <a:pt x="2007616" y="130048"/>
                </a:cubicBezTo>
                <a:lnTo>
                  <a:pt x="2007616" y="1170432"/>
                </a:lnTo>
                <a:cubicBezTo>
                  <a:pt x="2007616" y="1242256"/>
                  <a:pt x="1949392" y="1300480"/>
                  <a:pt x="1877568" y="1300480"/>
                </a:cubicBezTo>
                <a:lnTo>
                  <a:pt x="130048" y="1300480"/>
                </a:lnTo>
                <a:cubicBezTo>
                  <a:pt x="58224" y="1300480"/>
                  <a:pt x="0" y="1242256"/>
                  <a:pt x="0" y="1170432"/>
                </a:cubicBezTo>
                <a:lnTo>
                  <a:pt x="0" y="130048"/>
                </a:lnTo>
                <a:close/>
              </a:path>
            </a:pathLst>
          </a:cu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0000" tIns="72000" rIns="72000" bIns="72000" numCol="1" spcCol="1270" anchor="t" anchorCtr="0">
            <a:noAutofit/>
          </a:bodyPr>
          <a:lstStyle/>
          <a:p>
            <a:pPr marL="72000" lvl="1" indent="-72000" algn="l" defTabSz="311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kern="1200" dirty="0"/>
              <a:t>Geomechanics</a:t>
            </a:r>
          </a:p>
          <a:p>
            <a:pPr marL="72000" lvl="1" indent="-72000" algn="l" defTabSz="311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Single-phase-flow</a:t>
            </a:r>
            <a:endParaRPr lang="en-US" sz="1000" kern="1200" dirty="0"/>
          </a:p>
          <a:p>
            <a:pPr marL="72000" lvl="1" indent="-72000" algn="l" defTabSz="311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kern="1200" dirty="0"/>
              <a:t>Multiscale</a:t>
            </a:r>
          </a:p>
          <a:p>
            <a:pPr marL="72000" lvl="1" indent="-72000" algn="l" defTabSz="311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kern="1200" dirty="0"/>
              <a:t>Identify the most important phenomena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C5C2F4-F190-AF81-1338-CDDFC36C662B}"/>
              </a:ext>
            </a:extLst>
          </p:cNvPr>
          <p:cNvSpPr/>
          <p:nvPr/>
        </p:nvSpPr>
        <p:spPr>
          <a:xfrm>
            <a:off x="5631377" y="688545"/>
            <a:ext cx="2007616" cy="1916735"/>
          </a:xfrm>
          <a:custGeom>
            <a:avLst/>
            <a:gdLst>
              <a:gd name="connsiteX0" fmla="*/ 0 w 2007616"/>
              <a:gd name="connsiteY0" fmla="*/ 130048 h 1300480"/>
              <a:gd name="connsiteX1" fmla="*/ 130048 w 2007616"/>
              <a:gd name="connsiteY1" fmla="*/ 0 h 1300480"/>
              <a:gd name="connsiteX2" fmla="*/ 1877568 w 2007616"/>
              <a:gd name="connsiteY2" fmla="*/ 0 h 1300480"/>
              <a:gd name="connsiteX3" fmla="*/ 2007616 w 2007616"/>
              <a:gd name="connsiteY3" fmla="*/ 130048 h 1300480"/>
              <a:gd name="connsiteX4" fmla="*/ 2007616 w 2007616"/>
              <a:gd name="connsiteY4" fmla="*/ 1170432 h 1300480"/>
              <a:gd name="connsiteX5" fmla="*/ 1877568 w 2007616"/>
              <a:gd name="connsiteY5" fmla="*/ 1300480 h 1300480"/>
              <a:gd name="connsiteX6" fmla="*/ 130048 w 2007616"/>
              <a:gd name="connsiteY6" fmla="*/ 1300480 h 1300480"/>
              <a:gd name="connsiteX7" fmla="*/ 0 w 2007616"/>
              <a:gd name="connsiteY7" fmla="*/ 1170432 h 1300480"/>
              <a:gd name="connsiteX8" fmla="*/ 0 w 2007616"/>
              <a:gd name="connsiteY8" fmla="*/ 130048 h 130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7616" h="1300480">
                <a:moveTo>
                  <a:pt x="0" y="130048"/>
                </a:moveTo>
                <a:cubicBezTo>
                  <a:pt x="0" y="58224"/>
                  <a:pt x="58224" y="0"/>
                  <a:pt x="130048" y="0"/>
                </a:cubicBezTo>
                <a:lnTo>
                  <a:pt x="1877568" y="0"/>
                </a:lnTo>
                <a:cubicBezTo>
                  <a:pt x="1949392" y="0"/>
                  <a:pt x="2007616" y="58224"/>
                  <a:pt x="2007616" y="130048"/>
                </a:cubicBezTo>
                <a:lnTo>
                  <a:pt x="2007616" y="1170432"/>
                </a:lnTo>
                <a:cubicBezTo>
                  <a:pt x="2007616" y="1242256"/>
                  <a:pt x="1949392" y="1300480"/>
                  <a:pt x="1877568" y="1300480"/>
                </a:cubicBezTo>
                <a:lnTo>
                  <a:pt x="130048" y="1300480"/>
                </a:lnTo>
                <a:cubicBezTo>
                  <a:pt x="58224" y="1300480"/>
                  <a:pt x="0" y="1242256"/>
                  <a:pt x="0" y="1170432"/>
                </a:cubicBezTo>
                <a:lnTo>
                  <a:pt x="0" y="130048"/>
                </a:lnTo>
                <a:close/>
              </a:path>
            </a:pathLst>
          </a:cu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0000" tIns="72000" rIns="72000" bIns="72000" numCol="1" spcCol="1270" anchor="t" anchorCtr="0">
            <a:noAutofit/>
          </a:bodyPr>
          <a:lstStyle/>
          <a:p>
            <a:pPr marL="72000" lvl="1" indent="-72000" algn="l" defTabSz="311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kern="1200" dirty="0"/>
              <a:t>Mixed-FEM</a:t>
            </a:r>
          </a:p>
          <a:p>
            <a:pPr marL="72000" lvl="1" indent="-72000" algn="l" defTabSz="311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kern="1200" dirty="0"/>
              <a:t>Discretization</a:t>
            </a:r>
          </a:p>
          <a:p>
            <a:pPr marL="72000" lvl="1" indent="-72000" algn="l" defTabSz="311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kern="1200" dirty="0"/>
              <a:t>Remeshing</a:t>
            </a:r>
          </a:p>
          <a:p>
            <a:pPr marL="72000" lvl="1" indent="-72000" algn="l" defTabSz="311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kern="1200" dirty="0"/>
              <a:t>Molecular</a:t>
            </a:r>
          </a:p>
          <a:p>
            <a:pPr marL="72000" lvl="1" indent="-72000" algn="l" defTabSz="311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kern="1200" dirty="0"/>
              <a:t>Phase field</a:t>
            </a:r>
          </a:p>
          <a:p>
            <a:pPr marL="72000" lvl="1" indent="-72000" algn="l" defTabSz="311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kern="1200" dirty="0"/>
              <a:t>Peridynamics</a:t>
            </a:r>
          </a:p>
          <a:p>
            <a:pPr marL="72000" lvl="1" indent="-72000" algn="l" defTabSz="311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kern="1200" dirty="0"/>
              <a:t>Cohesive</a:t>
            </a:r>
          </a:p>
          <a:p>
            <a:pPr marL="72000" lvl="1" indent="-72000" algn="l" defTabSz="311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Solvers</a:t>
            </a:r>
            <a:endParaRPr lang="en-US" sz="1000" kern="1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0FBFA7-0183-72D6-1E3F-E218827EB97E}"/>
              </a:ext>
            </a:extLst>
          </p:cNvPr>
          <p:cNvGrpSpPr/>
          <p:nvPr/>
        </p:nvGrpSpPr>
        <p:grpSpPr>
          <a:xfrm>
            <a:off x="2917111" y="1383539"/>
            <a:ext cx="2780536" cy="2780537"/>
            <a:chOff x="1567798" y="718770"/>
            <a:chExt cx="3600704" cy="360070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A21FD18-081D-361C-9C2A-C7A516C8E58D}"/>
                </a:ext>
              </a:extLst>
            </p:cNvPr>
            <p:cNvSpPr/>
            <p:nvPr/>
          </p:nvSpPr>
          <p:spPr>
            <a:xfrm>
              <a:off x="3408790" y="718770"/>
              <a:ext cx="1759712" cy="1759712"/>
            </a:xfrm>
            <a:custGeom>
              <a:avLst/>
              <a:gdLst>
                <a:gd name="connsiteX0" fmla="*/ 0 w 1759712"/>
                <a:gd name="connsiteY0" fmla="*/ 1759712 h 1759712"/>
                <a:gd name="connsiteX1" fmla="*/ 1759712 w 1759712"/>
                <a:gd name="connsiteY1" fmla="*/ 0 h 1759712"/>
                <a:gd name="connsiteX2" fmla="*/ 1759712 w 1759712"/>
                <a:gd name="connsiteY2" fmla="*/ 1759712 h 1759712"/>
                <a:gd name="connsiteX3" fmla="*/ 0 w 1759712"/>
                <a:gd name="connsiteY3" fmla="*/ 1759712 h 175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9712" h="1759712">
                  <a:moveTo>
                    <a:pt x="0" y="0"/>
                  </a:moveTo>
                  <a:cubicBezTo>
                    <a:pt x="971862" y="0"/>
                    <a:pt x="1759712" y="787850"/>
                    <a:pt x="1759712" y="1759712"/>
                  </a:cubicBezTo>
                  <a:lnTo>
                    <a:pt x="0" y="17597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360000" tIns="636312" rIns="636312" bIns="120904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Math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EC92B17-C8D4-62FF-0B7B-7A22E768CD33}"/>
                </a:ext>
              </a:extLst>
            </p:cNvPr>
            <p:cNvSpPr/>
            <p:nvPr/>
          </p:nvSpPr>
          <p:spPr>
            <a:xfrm>
              <a:off x="1567798" y="718770"/>
              <a:ext cx="1759712" cy="1759712"/>
            </a:xfrm>
            <a:custGeom>
              <a:avLst/>
              <a:gdLst>
                <a:gd name="connsiteX0" fmla="*/ 0 w 1759712"/>
                <a:gd name="connsiteY0" fmla="*/ 1759712 h 1759712"/>
                <a:gd name="connsiteX1" fmla="*/ 1759712 w 1759712"/>
                <a:gd name="connsiteY1" fmla="*/ 0 h 1759712"/>
                <a:gd name="connsiteX2" fmla="*/ 1759712 w 1759712"/>
                <a:gd name="connsiteY2" fmla="*/ 1759712 h 1759712"/>
                <a:gd name="connsiteX3" fmla="*/ 0 w 1759712"/>
                <a:gd name="connsiteY3" fmla="*/ 1759712 h 175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9712" h="1759712">
                  <a:moveTo>
                    <a:pt x="0" y="1759712"/>
                  </a:moveTo>
                  <a:cubicBezTo>
                    <a:pt x="0" y="787850"/>
                    <a:pt x="787850" y="0"/>
                    <a:pt x="1759712" y="0"/>
                  </a:cubicBezTo>
                  <a:lnTo>
                    <a:pt x="1759712" y="1759712"/>
                  </a:lnTo>
                  <a:lnTo>
                    <a:pt x="0" y="1759712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360000" tIns="636312" rIns="120904" bIns="120904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Physics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07B071-E33C-3DDC-9190-549EFFF3D689}"/>
                </a:ext>
              </a:extLst>
            </p:cNvPr>
            <p:cNvSpPr/>
            <p:nvPr/>
          </p:nvSpPr>
          <p:spPr>
            <a:xfrm>
              <a:off x="1567798" y="2559763"/>
              <a:ext cx="1759712" cy="1759712"/>
            </a:xfrm>
            <a:custGeom>
              <a:avLst/>
              <a:gdLst>
                <a:gd name="connsiteX0" fmla="*/ 0 w 1759712"/>
                <a:gd name="connsiteY0" fmla="*/ 1759712 h 1759712"/>
                <a:gd name="connsiteX1" fmla="*/ 1759712 w 1759712"/>
                <a:gd name="connsiteY1" fmla="*/ 0 h 1759712"/>
                <a:gd name="connsiteX2" fmla="*/ 1759712 w 1759712"/>
                <a:gd name="connsiteY2" fmla="*/ 1759712 h 1759712"/>
                <a:gd name="connsiteX3" fmla="*/ 0 w 1759712"/>
                <a:gd name="connsiteY3" fmla="*/ 1759712 h 175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9712" h="1759712">
                  <a:moveTo>
                    <a:pt x="1759712" y="1759712"/>
                  </a:moveTo>
                  <a:cubicBezTo>
                    <a:pt x="787850" y="1759712"/>
                    <a:pt x="0" y="971862"/>
                    <a:pt x="0" y="0"/>
                  </a:cubicBezTo>
                  <a:lnTo>
                    <a:pt x="1759712" y="0"/>
                  </a:lnTo>
                  <a:lnTo>
                    <a:pt x="1759712" y="1759712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360000" tIns="120904" rIns="120903" bIns="636312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Lab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FE7A7E4-5151-7B5F-5F6D-F18B9167AEA4}"/>
                </a:ext>
              </a:extLst>
            </p:cNvPr>
            <p:cNvSpPr/>
            <p:nvPr/>
          </p:nvSpPr>
          <p:spPr>
            <a:xfrm>
              <a:off x="3408790" y="2559762"/>
              <a:ext cx="1759712" cy="1759713"/>
            </a:xfrm>
            <a:custGeom>
              <a:avLst/>
              <a:gdLst>
                <a:gd name="connsiteX0" fmla="*/ 0 w 1759712"/>
                <a:gd name="connsiteY0" fmla="*/ 1759712 h 1759712"/>
                <a:gd name="connsiteX1" fmla="*/ 1759712 w 1759712"/>
                <a:gd name="connsiteY1" fmla="*/ 0 h 1759712"/>
                <a:gd name="connsiteX2" fmla="*/ 1759712 w 1759712"/>
                <a:gd name="connsiteY2" fmla="*/ 1759712 h 1759712"/>
                <a:gd name="connsiteX3" fmla="*/ 0 w 1759712"/>
                <a:gd name="connsiteY3" fmla="*/ 1759712 h 175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9712" h="1759712">
                  <a:moveTo>
                    <a:pt x="1759712" y="0"/>
                  </a:moveTo>
                  <a:cubicBezTo>
                    <a:pt x="1759712" y="971862"/>
                    <a:pt x="971862" y="1759712"/>
                    <a:pt x="0" y="1759712"/>
                  </a:cubicBezTo>
                  <a:lnTo>
                    <a:pt x="0" y="0"/>
                  </a:lnTo>
                  <a:lnTo>
                    <a:pt x="1759712" y="0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360000" tIns="120905" rIns="636312" bIns="636312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 dirty="0"/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Computers</a:t>
              </a:r>
            </a:p>
          </p:txBody>
        </p:sp>
      </p:grpSp>
      <p:sp>
        <p:nvSpPr>
          <p:cNvPr id="14" name="Shape 13">
            <a:extLst>
              <a:ext uri="{FF2B5EF4-FFF2-40B4-BE49-F238E27FC236}">
                <a16:creationId xmlns:a16="http://schemas.microsoft.com/office/drawing/2014/main" id="{A92DC566-A18E-D253-331C-EBDF8BF31035}"/>
              </a:ext>
            </a:extLst>
          </p:cNvPr>
          <p:cNvSpPr/>
          <p:nvPr/>
        </p:nvSpPr>
        <p:spPr>
          <a:xfrm rot="10800000">
            <a:off x="3986081" y="2355421"/>
            <a:ext cx="607568" cy="528320"/>
          </a:xfrm>
          <a:prstGeom prst="leftCircular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Shape 14">
            <a:extLst>
              <a:ext uri="{FF2B5EF4-FFF2-40B4-BE49-F238E27FC236}">
                <a16:creationId xmlns:a16="http://schemas.microsoft.com/office/drawing/2014/main" id="{356F57CB-88B7-2918-D88B-6EE5CDD45177}"/>
              </a:ext>
            </a:extLst>
          </p:cNvPr>
          <p:cNvSpPr/>
          <p:nvPr/>
        </p:nvSpPr>
        <p:spPr>
          <a:xfrm>
            <a:off x="3986081" y="2558621"/>
            <a:ext cx="607568" cy="528320"/>
          </a:xfrm>
          <a:prstGeom prst="leftCircular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09351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35458F-18A1-7BCA-FEE9-3779556CA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err="1"/>
              <a:t>Kazemy</a:t>
            </a:r>
            <a:endParaRPr lang="pt-BR" dirty="0"/>
          </a:p>
          <a:p>
            <a:pPr lvl="1"/>
            <a:r>
              <a:rPr lang="pt-BR" dirty="0" err="1"/>
              <a:t>Microcracks</a:t>
            </a:r>
            <a:r>
              <a:rPr lang="pt-BR" dirty="0"/>
              <a:t> play importante role HF</a:t>
            </a:r>
          </a:p>
          <a:p>
            <a:r>
              <a:rPr lang="pt-BR" dirty="0" err="1"/>
              <a:t>Firoozabadi</a:t>
            </a:r>
            <a:endParaRPr lang="pt-BR" dirty="0"/>
          </a:p>
          <a:p>
            <a:pPr lvl="1"/>
            <a:r>
              <a:rPr lang="pt-BR" dirty="0"/>
              <a:t>Surface </a:t>
            </a:r>
            <a:r>
              <a:rPr lang="pt-BR" dirty="0" err="1"/>
              <a:t>energy</a:t>
            </a:r>
            <a:endParaRPr lang="pt-BR" dirty="0"/>
          </a:p>
          <a:p>
            <a:pPr lvl="1"/>
            <a:r>
              <a:rPr lang="pt-BR" dirty="0" err="1"/>
              <a:t>Fracture</a:t>
            </a:r>
            <a:r>
              <a:rPr lang="pt-BR" dirty="0"/>
              <a:t> </a:t>
            </a:r>
            <a:r>
              <a:rPr lang="pt-BR" dirty="0" err="1"/>
              <a:t>branching</a:t>
            </a:r>
            <a:endParaRPr lang="pt-BR" dirty="0"/>
          </a:p>
          <a:p>
            <a:pPr lvl="1"/>
            <a:r>
              <a:rPr lang="pt-BR" dirty="0"/>
              <a:t>molecular </a:t>
            </a:r>
            <a:r>
              <a:rPr lang="pt-BR" dirty="0" err="1"/>
              <a:t>simulation</a:t>
            </a:r>
            <a:endParaRPr lang="pt-BR" dirty="0"/>
          </a:p>
          <a:p>
            <a:pPr lvl="1"/>
            <a:r>
              <a:rPr lang="pt-BR" dirty="0"/>
              <a:t>The </a:t>
            </a:r>
            <a:r>
              <a:rPr lang="pt-BR" dirty="0" err="1"/>
              <a:t>difficulty</a:t>
            </a:r>
            <a:r>
              <a:rPr lang="pt-BR" dirty="0"/>
              <a:t> in </a:t>
            </a:r>
            <a:r>
              <a:rPr lang="pt-BR" dirty="0" err="1"/>
              <a:t>going</a:t>
            </a:r>
            <a:r>
              <a:rPr lang="pt-BR" dirty="0"/>
              <a:t> 3D</a:t>
            </a:r>
          </a:p>
          <a:p>
            <a:r>
              <a:rPr lang="pt-BR" dirty="0"/>
              <a:t>Mary Wheeler</a:t>
            </a:r>
          </a:p>
          <a:p>
            <a:pPr lvl="1"/>
            <a:r>
              <a:rPr lang="pt-BR" dirty="0"/>
              <a:t>IPACS</a:t>
            </a:r>
          </a:p>
          <a:p>
            <a:pPr lvl="1"/>
            <a:r>
              <a:rPr lang="pt-BR" dirty="0" err="1"/>
              <a:t>Need</a:t>
            </a:r>
            <a:r>
              <a:rPr lang="pt-BR" dirty="0"/>
              <a:t> for </a:t>
            </a:r>
            <a:r>
              <a:rPr lang="pt-BR" dirty="0" err="1"/>
              <a:t>better</a:t>
            </a:r>
            <a:r>
              <a:rPr lang="pt-BR" dirty="0"/>
              <a:t> </a:t>
            </a:r>
            <a:r>
              <a:rPr lang="pt-BR" dirty="0" err="1"/>
              <a:t>remeshing</a:t>
            </a:r>
            <a:endParaRPr lang="pt-BR" dirty="0"/>
          </a:p>
          <a:p>
            <a:pPr lvl="1"/>
            <a:r>
              <a:rPr lang="pt-BR" dirty="0" err="1"/>
              <a:t>Phase-field</a:t>
            </a:r>
            <a:r>
              <a:rPr lang="pt-BR" dirty="0"/>
              <a:t> </a:t>
            </a:r>
            <a:r>
              <a:rPr lang="pt-BR" dirty="0" err="1"/>
              <a:t>has</a:t>
            </a:r>
            <a:r>
              <a:rPr lang="pt-BR" dirty="0"/>
              <a:t>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8279DD-E230-B388-61E3-E1CA2ADF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Seminars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4A6F33-FB37-4EBB-4E02-02AB553CE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75" y="438207"/>
            <a:ext cx="7646225" cy="426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5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8C5297-C85D-6CE4-8D8B-F9CEEBAC6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454"/>
            <a:ext cx="9144000" cy="306459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D4B8B-DA68-C758-DA86-9F8D2A8AA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5E7FA0-9BA2-8D3C-2C02-ACA703C0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IPACS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31919"/>
      </p:ext>
    </p:extLst>
  </p:cSld>
  <p:clrMapOvr>
    <a:masterClrMapping/>
  </p:clrMapOvr>
</p:sld>
</file>

<file path=ppt/theme/theme1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9314</TotalTime>
  <Words>891</Words>
  <Application>Microsoft Office PowerPoint</Application>
  <PresentationFormat>On-screen Show (16:9)</PresentationFormat>
  <Paragraphs>163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TeX Gyre Termes</vt:lpstr>
      <vt:lpstr>Times New Roman</vt:lpstr>
      <vt:lpstr>1_Personalizar design</vt:lpstr>
      <vt:lpstr>tracks overview</vt:lpstr>
      <vt:lpstr>Research tracks</vt:lpstr>
      <vt:lpstr>TRACKS</vt:lpstr>
      <vt:lpstr>PROBLEM STATEMENT</vt:lpstr>
      <vt:lpstr>PROBLEM #1 - NON-PLANAR FRACTURE PROPAGATION</vt:lpstr>
      <vt:lpstr>PROBLEM #1 - NON-PLANAR FRACTURE PROPAGATION</vt:lpstr>
      <vt:lpstr>Seminars</vt:lpstr>
      <vt:lpstr>PowerPoint Presentation</vt:lpstr>
      <vt:lpstr>IPACS</vt:lpstr>
      <vt:lpstr>PROBLEM #2 - FLOW IN FRACTURES</vt:lpstr>
      <vt:lpstr>PowerPoint Presentation</vt:lpstr>
      <vt:lpstr>MACRO TOPICS</vt:lpstr>
      <vt:lpstr>FRACTURES</vt:lpstr>
      <vt:lpstr>SALT MECHANICS</vt:lpstr>
      <vt:lpstr>Multiphase flow and multiscale data assimilation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dc:description/>
  <cp:lastModifiedBy>Renato Poli</cp:lastModifiedBy>
  <cp:revision>464</cp:revision>
  <cp:lastPrinted>2023-12-03T14:38:58Z</cp:lastPrinted>
  <dcterms:created xsi:type="dcterms:W3CDTF">2011-06-30T15:04:08Z</dcterms:created>
  <dcterms:modified xsi:type="dcterms:W3CDTF">2024-04-05T22:45:39Z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5</vt:r8>
  </property>
  <property fmtid="{D5CDD505-2E9C-101B-9397-08002B2CF9AE}" pid="3" name="PresentationFormat">
    <vt:lpwstr>On-screen Show (16:9)</vt:lpwstr>
  </property>
  <property fmtid="{D5CDD505-2E9C-101B-9397-08002B2CF9AE}" pid="4" name="Slides">
    <vt:r8>8</vt:r8>
  </property>
</Properties>
</file>