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5" r:id="rId4"/>
    <p:sldId id="267" r:id="rId5"/>
    <p:sldId id="278" r:id="rId6"/>
    <p:sldId id="275" r:id="rId7"/>
    <p:sldId id="277" r:id="rId8"/>
    <p:sldId id="279" r:id="rId9"/>
    <p:sldId id="268" r:id="rId10"/>
    <p:sldId id="281" r:id="rId11"/>
    <p:sldId id="282" r:id="rId12"/>
    <p:sldId id="273" r:id="rId13"/>
    <p:sldId id="269" r:id="rId14"/>
    <p:sldId id="270" r:id="rId15"/>
    <p:sldId id="271" r:id="rId16"/>
    <p:sldId id="274" r:id="rId17"/>
    <p:sldId id="266" r:id="rId18"/>
    <p:sldId id="264" r:id="rId19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94586" autoAdjust="0"/>
  </p:normalViewPr>
  <p:slideViewPr>
    <p:cSldViewPr snapToGrid="0">
      <p:cViewPr varScale="1">
        <p:scale>
          <a:sx n="137" d="100"/>
          <a:sy n="137" d="100"/>
        </p:scale>
        <p:origin x="654" y="126"/>
      </p:cViewPr>
      <p:guideLst/>
    </p:cSldViewPr>
  </p:slideViewPr>
  <p:outlineViewPr>
    <p:cViewPr>
      <p:scale>
        <a:sx n="33" d="100"/>
        <a:sy n="33" d="100"/>
      </p:scale>
      <p:origin x="0" y="-116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656F91-DB47-4FBC-C661-7CEA31430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1429A-80CF-CBA3-DABB-EBE8ED27F7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DAEBB-763F-4AE6-A37D-8CC9BE14BFA8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BE78B-86CE-7515-85CC-18EC84F435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9FA8D-D0B9-14A4-7678-65A0A61EA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9D3D-CFE8-4AAE-8683-19BA3E45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4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468721-45BA-4725-A277-BB3DF36A3957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525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090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226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DCAD47BB-175A-82A1-3DD0-2EC5C2FED5CD}"/>
              </a:ext>
            </a:extLst>
          </p:cNvPr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D79287F-D6A9-52FD-B3AA-34D83FE4292E}"/>
              </a:ext>
            </a:extLst>
          </p:cNvPr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A6B863-D5AE-211F-F594-5B7F46C2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0" y="2119238"/>
            <a:ext cx="6152323" cy="993775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>
            <a:lvl1pPr>
              <a:defRPr lang="en-US" sz="2800" b="0" strike="noStrike" cap="all" spc="-1" dirty="0">
                <a:solidFill>
                  <a:srgbClr val="BF5700"/>
                </a:solidFill>
                <a:latin typeface="Arial Black"/>
                <a:ea typeface="Arial"/>
                <a:cs typeface="+mn-cs"/>
              </a:defRPr>
            </a:lvl1pPr>
          </a:lstStyle>
          <a:p>
            <a:pPr marL="0" lvl="0">
              <a:spcBef>
                <a:spcPts val="1001"/>
              </a:spcBef>
              <a:tabLst>
                <a:tab pos="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4">
            <a:extLst>
              <a:ext uri="{FF2B5EF4-FFF2-40B4-BE49-F238E27FC236}">
                <a16:creationId xmlns:a16="http://schemas.microsoft.com/office/drawing/2014/main" id="{0A678337-6C14-2A4C-6A80-30B57A27E093}"/>
              </a:ext>
            </a:extLst>
          </p:cNvPr>
          <p:cNvCxnSpPr/>
          <p:nvPr userDrawn="1"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060E9F56-F1A2-2C21-B86F-70E74B83ABFE}"/>
              </a:ext>
            </a:extLst>
          </p:cNvPr>
          <p:cNvSpPr/>
          <p:nvPr userDrawn="1"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51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>
              <a:lnSpc>
                <a:spcPct val="100000"/>
              </a:lnSpc>
              <a:spcBef>
                <a:spcPts val="1200"/>
              </a:spcBef>
              <a:buFont typeface="Calibri" panose="020F0502020204030204" pitchFamily="34" charset="0"/>
              <a:buChar char="▫"/>
              <a:defRPr sz="1200" b="1"/>
            </a:lvl1pPr>
            <a:lvl2pPr marL="176213" indent="-777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2pPr>
            <a:lvl3pPr marL="268288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3pPr>
            <a:lvl4pPr marL="358775" indent="-650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4pPr>
            <a:lvl5pPr marL="468000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39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A8233CF-E1C9-BD4F-A4A9-658F8E8B1CF8}"/>
              </a:ext>
            </a:extLst>
          </p:cNvPr>
          <p:cNvSpPr/>
          <p:nvPr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378499-A36E-B1E5-C8D6-7AB761EB4FD2}"/>
              </a:ext>
            </a:extLst>
          </p:cNvPr>
          <p:cNvSpPr/>
          <p:nvPr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7A291FC-4FB0-B2AE-CCD4-287493642A3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  <p:sp>
        <p:nvSpPr>
          <p:cNvPr id="2" name="Retângulo 6">
            <a:extLst>
              <a:ext uri="{FF2B5EF4-FFF2-40B4-BE49-F238E27FC236}">
                <a16:creationId xmlns:a16="http://schemas.microsoft.com/office/drawing/2014/main" id="{0C7FAC28-6E97-02FD-1960-F5E484D95FC6}"/>
              </a:ext>
            </a:extLst>
          </p:cNvPr>
          <p:cNvSpPr/>
          <p:nvPr userDrawn="1"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Retângulo 7">
            <a:extLst>
              <a:ext uri="{FF2B5EF4-FFF2-40B4-BE49-F238E27FC236}">
                <a16:creationId xmlns:a16="http://schemas.microsoft.com/office/drawing/2014/main" id="{ADCEDE10-9E17-CFAC-7414-A2962D81C362}"/>
              </a:ext>
            </a:extLst>
          </p:cNvPr>
          <p:cNvSpPr/>
          <p:nvPr userDrawn="1"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A16AFC4-D0AD-7C88-C4A7-47C6A899CAE5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116979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feb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en-US" dirty="0"/>
              <a:t>tracks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BF2F18-AE68-26C9-BB2B-6A4D2091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DYNAMIC EDFM - TIMELINE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C1FD1D-2659-7BF8-AACD-10D094BFE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39905"/>
              </p:ext>
            </p:extLst>
          </p:nvPr>
        </p:nvGraphicFramePr>
        <p:xfrm>
          <a:off x="264861" y="422515"/>
          <a:ext cx="8641814" cy="4416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54836">
                  <a:extLst>
                    <a:ext uri="{9D8B030D-6E8A-4147-A177-3AD203B41FA5}">
                      <a16:colId xmlns:a16="http://schemas.microsoft.com/office/drawing/2014/main" val="504382670"/>
                    </a:ext>
                  </a:extLst>
                </a:gridCol>
                <a:gridCol w="7486978">
                  <a:extLst>
                    <a:ext uri="{9D8B030D-6E8A-4147-A177-3AD203B41FA5}">
                      <a16:colId xmlns:a16="http://schemas.microsoft.com/office/drawing/2014/main" val="18327255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sz="1200" noProof="1"/>
                        <a:t>Year/semester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1"/>
                        <a:t>PLAN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1066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noProof="1"/>
                        <a:t>2024/1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u="sng" noProof="1"/>
                        <a:t>Paper: EDFM Review</a:t>
                      </a:r>
                    </a:p>
                    <a:p>
                      <a:r>
                        <a:rPr lang="en-US" sz="1200" noProof="1"/>
                        <a:t>Define research scope.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noProof="1"/>
                        <a:t>Literature review on fracture physics.</a:t>
                      </a:r>
                    </a:p>
                    <a:p>
                      <a:r>
                        <a:rPr lang="en-US" sz="1200" i="0" noProof="1"/>
                        <a:t>Simulate homogenization of Biot parameters in fractured rocks.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noProof="1"/>
                        <a:t>Use the current FEM code to stress the fracture numerics.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5456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noProof="1"/>
                        <a:t>2024/2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u="sng" noProof="1"/>
                        <a:t>Paper: Homogenization of Biot parameters</a:t>
                      </a:r>
                    </a:p>
                    <a:p>
                      <a:r>
                        <a:rPr lang="en-US" sz="1200" noProof="1"/>
                        <a:t>Write and defend the proposal.</a:t>
                      </a:r>
                    </a:p>
                    <a:p>
                      <a:r>
                        <a:rPr lang="en-US" sz="1200" noProof="1"/>
                        <a:t>Implement and validate fracture dynamics in an elastic environment (THM).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1"/>
                        <a:t>Implement fracture branching.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93297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noProof="1"/>
                        <a:t>2025/1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1"/>
                        <a:t>Back-integrate with EDFM.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u="sng" noProof="1"/>
                        <a:t>Paper: validation of the simulator. Application: multiple simultaneous fracture propagation.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3331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noProof="1"/>
                        <a:t>2025/2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u="sng" noProof="1"/>
                        <a:t>Paper: Application: Fracture branching in heterogeneous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1"/>
                        <a:t>Implement fracture dynamics in a plastic environment.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1"/>
                        <a:t>Implement fracture dynamics with creep.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401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noProof="1"/>
                        <a:t>2026/1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u="sng" noProof="1"/>
                        <a:t>Paper</a:t>
                      </a:r>
                      <a:r>
                        <a:rPr lang="pt-BR" sz="1200" i="1" u="sng" noProof="1"/>
                        <a:t>:</a:t>
                      </a:r>
                      <a:r>
                        <a:rPr lang="en-US" sz="1200" i="1" u="sng" noProof="1"/>
                        <a:t> Application: fracture propagation in salt rock (caprock and caverns)</a:t>
                      </a:r>
                    </a:p>
                    <a:p>
                      <a:r>
                        <a:rPr lang="pt-BR" sz="1200" noProof="1"/>
                        <a:t>Improve implementation and try to overcome limitations.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572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noProof="1"/>
                        <a:t>2026/2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1"/>
                        <a:t>Wrap up results.</a:t>
                      </a:r>
                    </a:p>
                    <a:p>
                      <a:r>
                        <a:rPr lang="pt-BR" sz="1200" noProof="1"/>
                        <a:t>Write dissertation.</a:t>
                      </a:r>
                      <a:endParaRPr lang="en-US" sz="1200" noProof="1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4730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noProof="1"/>
                        <a:t>2027/1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1"/>
                        <a:t>Wrap up dissertation.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99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26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4417-C44F-64BE-ECF0-2A0890477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INTRODUCTION, MOTIVATION, OBJECTIVES</a:t>
            </a:r>
          </a:p>
          <a:p>
            <a:r>
              <a:rPr lang="pt-BR" dirty="0"/>
              <a:t>LITERATURE REVIEW</a:t>
            </a:r>
          </a:p>
          <a:p>
            <a:pPr lvl="1"/>
            <a:r>
              <a:rPr lang="pt-BR" dirty="0" err="1"/>
              <a:t>Fractures</a:t>
            </a:r>
            <a:r>
              <a:rPr lang="pt-BR" dirty="0"/>
              <a:t> as </a:t>
            </a:r>
            <a:r>
              <a:rPr lang="pt-BR" dirty="0" err="1"/>
              <a:t>physical</a:t>
            </a:r>
            <a:r>
              <a:rPr lang="pt-BR" dirty="0"/>
              <a:t> </a:t>
            </a:r>
            <a:r>
              <a:rPr lang="pt-BR" dirty="0" err="1"/>
              <a:t>entities</a:t>
            </a:r>
            <a:r>
              <a:rPr lang="pt-BR" dirty="0"/>
              <a:t> in </a:t>
            </a:r>
            <a:r>
              <a:rPr lang="pt-BR" dirty="0" err="1"/>
              <a:t>nature</a:t>
            </a:r>
            <a:endParaRPr lang="pt-BR" dirty="0"/>
          </a:p>
          <a:p>
            <a:pPr lvl="1"/>
            <a:r>
              <a:rPr lang="pt-BR" dirty="0" err="1"/>
              <a:t>Numerical</a:t>
            </a:r>
            <a:r>
              <a:rPr lang="pt-BR" dirty="0"/>
              <a:t> features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represent</a:t>
            </a:r>
            <a:r>
              <a:rPr lang="pt-BR" dirty="0"/>
              <a:t> </a:t>
            </a:r>
            <a:r>
              <a:rPr lang="pt-BR" dirty="0" err="1"/>
              <a:t>fractures</a:t>
            </a:r>
            <a:endParaRPr lang="pt-BR" dirty="0"/>
          </a:p>
          <a:p>
            <a:pPr lvl="1"/>
            <a:r>
              <a:rPr lang="pt-BR" dirty="0" err="1"/>
              <a:t>Motivate</a:t>
            </a:r>
            <a:r>
              <a:rPr lang="pt-BR" dirty="0"/>
              <a:t> </a:t>
            </a:r>
            <a:r>
              <a:rPr lang="pt-BR" dirty="0" err="1"/>
              <a:t>our</a:t>
            </a:r>
            <a:r>
              <a:rPr lang="pt-BR" dirty="0"/>
              <a:t> </a:t>
            </a:r>
            <a:r>
              <a:rPr lang="pt-BR" dirty="0" err="1"/>
              <a:t>technical</a:t>
            </a:r>
            <a:r>
              <a:rPr lang="pt-BR" dirty="0"/>
              <a:t> </a:t>
            </a:r>
            <a:r>
              <a:rPr lang="pt-BR" dirty="0" err="1"/>
              <a:t>choices</a:t>
            </a:r>
            <a:endParaRPr lang="pt-BR" dirty="0"/>
          </a:p>
          <a:p>
            <a:pPr lvl="2"/>
            <a:r>
              <a:rPr lang="pt-BR" dirty="0"/>
              <a:t>EDFM</a:t>
            </a:r>
          </a:p>
          <a:p>
            <a:pPr lvl="2"/>
            <a:r>
              <a:rPr lang="pt-BR" dirty="0"/>
              <a:t>FEM</a:t>
            </a:r>
          </a:p>
          <a:p>
            <a:pPr lvl="2"/>
            <a:r>
              <a:rPr lang="pt-BR" dirty="0" err="1"/>
              <a:t>Hybrid</a:t>
            </a:r>
            <a:r>
              <a:rPr lang="pt-BR" dirty="0"/>
              <a:t> </a:t>
            </a:r>
            <a:r>
              <a:rPr lang="pt-BR" dirty="0" err="1"/>
              <a:t>coupling</a:t>
            </a:r>
            <a:endParaRPr lang="pt-BR" dirty="0"/>
          </a:p>
          <a:p>
            <a:r>
              <a:rPr lang="pt-BR" dirty="0"/>
              <a:t>SIMULATOR</a:t>
            </a:r>
          </a:p>
          <a:p>
            <a:pPr lvl="1"/>
            <a:r>
              <a:rPr lang="pt-BR" dirty="0" err="1"/>
              <a:t>Mathematics</a:t>
            </a:r>
            <a:r>
              <a:rPr lang="pt-BR" dirty="0"/>
              <a:t> - THM</a:t>
            </a:r>
          </a:p>
          <a:p>
            <a:pPr lvl="1"/>
            <a:r>
              <a:rPr lang="pt-BR" dirty="0" err="1"/>
              <a:t>Discuss</a:t>
            </a:r>
            <a:r>
              <a:rPr lang="pt-BR" dirty="0"/>
              <a:t> </a:t>
            </a:r>
            <a:r>
              <a:rPr lang="pt-BR" dirty="0" err="1"/>
              <a:t>characteristic</a:t>
            </a:r>
            <a:r>
              <a:rPr lang="pt-BR" dirty="0"/>
              <a:t> times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phenomena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motivate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coupling</a:t>
            </a:r>
            <a:endParaRPr lang="pt-BR" dirty="0"/>
          </a:p>
          <a:p>
            <a:pPr lvl="1"/>
            <a:r>
              <a:rPr lang="pt-BR" dirty="0" err="1"/>
              <a:t>Validation</a:t>
            </a:r>
            <a:endParaRPr lang="pt-BR" dirty="0"/>
          </a:p>
          <a:p>
            <a:r>
              <a:rPr lang="en-US" dirty="0"/>
              <a:t>APPLICATION #1</a:t>
            </a:r>
          </a:p>
          <a:p>
            <a:pPr lvl="1"/>
            <a:r>
              <a:rPr lang="en-US" dirty="0"/>
              <a:t>Multiple fractures propagating</a:t>
            </a:r>
          </a:p>
          <a:p>
            <a:r>
              <a:rPr lang="en-US" dirty="0"/>
              <a:t>APPLICATION #2</a:t>
            </a:r>
          </a:p>
          <a:p>
            <a:pPr lvl="1"/>
            <a:r>
              <a:rPr lang="en-US" dirty="0"/>
              <a:t>Fracture branching in heterogeneous media</a:t>
            </a:r>
          </a:p>
          <a:p>
            <a:r>
              <a:rPr lang="en-US" dirty="0"/>
              <a:t>APPLICATION #3</a:t>
            </a:r>
          </a:p>
          <a:p>
            <a:pPr lvl="1"/>
            <a:r>
              <a:rPr lang="en-US" dirty="0"/>
              <a:t>Fracture propagation in presence of plasticity and creep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750368-0845-F66B-1B40-59F4EFE7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DYNAMIC EDFM - DISSERTATION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0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APR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en-US" noProof="0" dirty="0"/>
              <a:t>ADDITIONAL SLIDES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A0EF1178-205A-54F7-0930-0E59E4289236}"/>
              </a:ext>
            </a:extLst>
          </p:cNvPr>
          <p:cNvSpPr/>
          <p:nvPr/>
        </p:nvSpPr>
        <p:spPr>
          <a:xfrm>
            <a:off x="548640" y="3173040"/>
            <a:ext cx="7886520" cy="338416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IDEAS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074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35458F-18A1-7BCA-FEE9-3779556CA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 err="1"/>
              <a:t>Kazemy</a:t>
            </a:r>
            <a:endParaRPr lang="en-US" noProof="0" dirty="0"/>
          </a:p>
          <a:p>
            <a:pPr lvl="1"/>
            <a:r>
              <a:rPr lang="en-US" noProof="0" dirty="0"/>
              <a:t>Microcracks play </a:t>
            </a:r>
            <a:r>
              <a:rPr lang="en-US" noProof="0" dirty="0" err="1"/>
              <a:t>importante</a:t>
            </a:r>
            <a:r>
              <a:rPr lang="en-US" noProof="0" dirty="0"/>
              <a:t> role HF</a:t>
            </a:r>
          </a:p>
          <a:p>
            <a:r>
              <a:rPr lang="en-US" noProof="0" dirty="0" err="1"/>
              <a:t>Firoozabadi</a:t>
            </a:r>
            <a:endParaRPr lang="en-US" noProof="0" dirty="0"/>
          </a:p>
          <a:p>
            <a:pPr lvl="1"/>
            <a:r>
              <a:rPr lang="en-US" noProof="0" dirty="0"/>
              <a:t>Surface energy</a:t>
            </a:r>
          </a:p>
          <a:p>
            <a:pPr lvl="1"/>
            <a:r>
              <a:rPr lang="en-US" noProof="0" dirty="0"/>
              <a:t>Fracture branching</a:t>
            </a:r>
          </a:p>
          <a:p>
            <a:pPr lvl="1"/>
            <a:r>
              <a:rPr lang="en-US" noProof="0" dirty="0"/>
              <a:t>molecular simulation</a:t>
            </a:r>
          </a:p>
          <a:p>
            <a:pPr lvl="1"/>
            <a:r>
              <a:rPr lang="en-US" noProof="0" dirty="0"/>
              <a:t>The difficulty in going 3D</a:t>
            </a:r>
          </a:p>
          <a:p>
            <a:r>
              <a:rPr lang="en-US" noProof="0" dirty="0"/>
              <a:t>Mary Wheeler</a:t>
            </a:r>
          </a:p>
          <a:p>
            <a:pPr lvl="1"/>
            <a:r>
              <a:rPr lang="en-US" noProof="0" dirty="0"/>
              <a:t>IPACS</a:t>
            </a:r>
          </a:p>
          <a:p>
            <a:pPr lvl="1"/>
            <a:r>
              <a:rPr lang="en-US" noProof="0" dirty="0"/>
              <a:t>Need for better remeshing</a:t>
            </a:r>
          </a:p>
          <a:p>
            <a:pPr lvl="1"/>
            <a:r>
              <a:rPr lang="en-US" noProof="0" dirty="0"/>
              <a:t>Phase-field has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8279DD-E230-B388-61E3-E1CA2ADF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Seminars</a:t>
            </a:r>
          </a:p>
        </p:txBody>
      </p:sp>
    </p:spTree>
    <p:extLst>
      <p:ext uri="{BB962C8B-B14F-4D97-AF65-F5344CB8AC3E}">
        <p14:creationId xmlns:p14="http://schemas.microsoft.com/office/powerpoint/2010/main" val="39922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4A6F33-FB37-4EBB-4E02-02AB553C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75" y="438207"/>
            <a:ext cx="7646225" cy="42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50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C5297-C85D-6CE4-8D8B-F9CEEBAC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454"/>
            <a:ext cx="9144000" cy="306459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D4B8B-DA68-C758-DA86-9F8D2A8AA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5E7FA0-9BA2-8D3C-2C02-ACA703C0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IPACS</a:t>
            </a:r>
          </a:p>
        </p:txBody>
      </p:sp>
    </p:spTree>
    <p:extLst>
      <p:ext uri="{BB962C8B-B14F-4D97-AF65-F5344CB8AC3E}">
        <p14:creationId xmlns:p14="http://schemas.microsoft.com/office/powerpoint/2010/main" val="311353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APR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937599" cy="993775"/>
          </a:xfrm>
        </p:spPr>
        <p:txBody>
          <a:bodyPr/>
          <a:lstStyle/>
          <a:p>
            <a:r>
              <a:rPr lang="en-US" noProof="0" dirty="0"/>
              <a:t>SECOND PROBLEM STATEMENT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A0EF1178-205A-54F7-0930-0E59E4289236}"/>
              </a:ext>
            </a:extLst>
          </p:cNvPr>
          <p:cNvSpPr/>
          <p:nvPr/>
        </p:nvSpPr>
        <p:spPr>
          <a:xfrm>
            <a:off x="548640" y="3173040"/>
            <a:ext cx="7886520" cy="338416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IDEAS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90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6901-E1F7-C9FC-22CC-30300204C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Object of study</a:t>
            </a:r>
          </a:p>
          <a:p>
            <a:pPr lvl="1"/>
            <a:r>
              <a:rPr lang="en-US" noProof="0" dirty="0"/>
              <a:t>Conventional carbonate field, naturally fractured, mixed wet</a:t>
            </a:r>
          </a:p>
          <a:p>
            <a:pPr lvl="1"/>
            <a:r>
              <a:rPr lang="en-US" noProof="0" dirty="0"/>
              <a:t>Large models, field scale</a:t>
            </a:r>
          </a:p>
          <a:p>
            <a:pPr lvl="1"/>
            <a:r>
              <a:rPr lang="en-US" noProof="0" dirty="0"/>
              <a:t>Permeable matrix</a:t>
            </a:r>
          </a:p>
          <a:p>
            <a:pPr lvl="1"/>
            <a:r>
              <a:rPr lang="en-US" noProof="0" dirty="0"/>
              <a:t>Wells are acidized (not fractured)</a:t>
            </a:r>
          </a:p>
          <a:p>
            <a:pPr lvl="1"/>
            <a:r>
              <a:rPr lang="en-US" noProof="0" dirty="0"/>
              <a:t>Fractures provide additional permeability</a:t>
            </a:r>
          </a:p>
          <a:p>
            <a:r>
              <a:rPr lang="en-US" noProof="0" dirty="0"/>
              <a:t>The problem</a:t>
            </a:r>
          </a:p>
          <a:p>
            <a:pPr lvl="1"/>
            <a:r>
              <a:rPr lang="en-US" noProof="0" dirty="0"/>
              <a:t>Description of the natural fracture network ignores important physics</a:t>
            </a:r>
          </a:p>
          <a:p>
            <a:pPr lvl="1"/>
            <a:r>
              <a:rPr lang="en-US" noProof="0" dirty="0"/>
              <a:t>Mass transference parameters are mostly based on history matching</a:t>
            </a:r>
          </a:p>
          <a:p>
            <a:pPr lvl="1"/>
            <a:r>
              <a:rPr lang="en-US" noProof="0" dirty="0"/>
              <a:t>Multiphase flow is not adequately treated in the interface fracture-matrix</a:t>
            </a:r>
          </a:p>
          <a:p>
            <a:pPr lvl="1"/>
            <a:r>
              <a:rPr lang="en-US" noProof="0" dirty="0"/>
              <a:t>Models with detailed fractures are numerical impractical</a:t>
            </a:r>
          </a:p>
          <a:p>
            <a:r>
              <a:rPr lang="en-US" noProof="0" dirty="0"/>
              <a:t>Objective</a:t>
            </a:r>
          </a:p>
          <a:p>
            <a:pPr lvl="1"/>
            <a:r>
              <a:rPr lang="en-US" noProof="0" dirty="0"/>
              <a:t>Enhance the understanding of the field based on numerical simulation</a:t>
            </a:r>
          </a:p>
          <a:p>
            <a:pPr lvl="1"/>
            <a:r>
              <a:rPr lang="en-US" noProof="0" dirty="0"/>
              <a:t>Promote better communication between geoscientists and numerical simulation</a:t>
            </a:r>
          </a:p>
          <a:p>
            <a:pPr lvl="1"/>
            <a:r>
              <a:rPr lang="en-US" noProof="0" dirty="0"/>
              <a:t>Enable the description of a fracture network based on high level parameters (wettability, fracture network density, fracture genesis </a:t>
            </a:r>
            <a:r>
              <a:rPr lang="en-US" noProof="0" dirty="0" err="1"/>
              <a:t>etc</a:t>
            </a:r>
            <a:r>
              <a:rPr lang="en-US" noProof="0" dirty="0"/>
              <a:t>)</a:t>
            </a:r>
          </a:p>
          <a:p>
            <a:pPr lvl="1"/>
            <a:r>
              <a:rPr lang="en-US" noProof="0" dirty="0"/>
              <a:t>Assimilation of geological understanding to the numerical models</a:t>
            </a:r>
          </a:p>
          <a:p>
            <a:r>
              <a:rPr lang="en-US" noProof="0" dirty="0"/>
              <a:t>Methodology</a:t>
            </a:r>
          </a:p>
          <a:p>
            <a:pPr lvl="1"/>
            <a:r>
              <a:rPr lang="en-US" noProof="0" dirty="0"/>
              <a:t>Understand geological geometries and hydraulic characteristics of natural fractures</a:t>
            </a:r>
          </a:p>
          <a:p>
            <a:pPr lvl="1"/>
            <a:r>
              <a:rPr lang="en-US" noProof="0" dirty="0"/>
              <a:t>Understand the limitations of current models, especially multiphase and closed fractures</a:t>
            </a:r>
          </a:p>
          <a:p>
            <a:pPr lvl="1"/>
            <a:r>
              <a:rPr lang="en-US" noProof="0" dirty="0"/>
              <a:t>Implement a preprocessor to embed fractures optimally, keeping the model numerically reasonable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0A47-EBB6-091D-C027-1403C1B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 #2 - FLOW IN FRACTURES</a:t>
            </a:r>
          </a:p>
        </p:txBody>
      </p:sp>
    </p:spTree>
    <p:extLst>
      <p:ext uri="{BB962C8B-B14F-4D97-AF65-F5344CB8AC3E}">
        <p14:creationId xmlns:p14="http://schemas.microsoft.com/office/powerpoint/2010/main" val="31402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noProof="0" dirty="0"/>
              <a:t>TRACK #1 – Flow in fractured media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#2 – Fracture propagation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#3 – Salt rock mechanics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#4 – Homogenization of mechanical parameters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#5 – Computational performance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#6 – Multiscale data assimilation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277B8-8CDF-1A7C-D365-41F5924D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Research tracks</a:t>
            </a:r>
          </a:p>
        </p:txBody>
      </p:sp>
    </p:spTree>
    <p:extLst>
      <p:ext uri="{BB962C8B-B14F-4D97-AF65-F5344CB8AC3E}">
        <p14:creationId xmlns:p14="http://schemas.microsoft.com/office/powerpoint/2010/main" val="307816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0C1DDD-181F-CA9A-6779-26C29DB3D4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noProof="0" dirty="0"/>
              <a:t>TRACK #1 – Flow in fractured media</a:t>
            </a:r>
          </a:p>
          <a:p>
            <a:pPr lvl="1"/>
            <a:r>
              <a:rPr lang="en-US" noProof="0" dirty="0"/>
              <a:t>EDFM/CEDFM/PEDFM</a:t>
            </a:r>
          </a:p>
          <a:p>
            <a:pPr lvl="1"/>
            <a:r>
              <a:rPr lang="en-US" noProof="0" dirty="0"/>
              <a:t>Multiphase improvement in EDFM</a:t>
            </a:r>
          </a:p>
          <a:p>
            <a:pPr lvl="1"/>
            <a:r>
              <a:rPr lang="en-US" noProof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Comparison of the techniques.</a:t>
            </a:r>
          </a:p>
          <a:p>
            <a:pPr lvl="1"/>
            <a:r>
              <a:rPr lang="en-US" noProof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It seems to be a good starting point for learning the code, getting something published, and moving forward.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#2 – Fracture propagation</a:t>
            </a:r>
          </a:p>
          <a:p>
            <a:pPr lvl="1"/>
            <a:r>
              <a:rPr lang="en-US" noProof="0" dirty="0"/>
              <a:t>Long-term thermo-hydraulic fracture propagation without predefined fracture track</a:t>
            </a:r>
          </a:p>
          <a:p>
            <a:pPr lvl="1"/>
            <a:r>
              <a:rPr lang="en-US" noProof="0" dirty="0"/>
              <a:t>Can EDFM be extended to fracture propagation?</a:t>
            </a:r>
          </a:p>
          <a:p>
            <a:pPr lvl="1"/>
            <a:r>
              <a:rPr lang="en-US" noProof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Check SBFEM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#3 – Salt rock mechanics</a:t>
            </a:r>
          </a:p>
          <a:p>
            <a:pPr lvl="1"/>
            <a:r>
              <a:rPr lang="en-US" noProof="0" dirty="0"/>
              <a:t>THM modeling of salt geomechanics (elasticity, plasticity, creep)</a:t>
            </a:r>
          </a:p>
          <a:p>
            <a:pPr lvl="1"/>
            <a:r>
              <a:rPr lang="en-US" noProof="0" dirty="0"/>
              <a:t>Apply to fracture containment, caverns, drilling, well abandonment, </a:t>
            </a:r>
            <a:r>
              <a:rPr lang="en-US" noProof="0" dirty="0" err="1"/>
              <a:t>etc</a:t>
            </a:r>
            <a:endParaRPr lang="en-US" noProof="0" dirty="0"/>
          </a:p>
          <a:p>
            <a:pPr>
              <a:spcBef>
                <a:spcPts val="600"/>
              </a:spcBef>
            </a:pPr>
            <a:r>
              <a:rPr lang="en-US" noProof="0" dirty="0"/>
              <a:t>TRACK #4 – Homogenization of mechanical parameters (Prof. Espinoza)</a:t>
            </a:r>
          </a:p>
          <a:p>
            <a:pPr lvl="1"/>
            <a:r>
              <a:rPr lang="en-US" noProof="0" dirty="0"/>
              <a:t>Wrap up the results and publish</a:t>
            </a:r>
          </a:p>
          <a:p>
            <a:pPr lvl="1"/>
            <a:r>
              <a:rPr lang="en-US" noProof="0" dirty="0"/>
              <a:t>Need thorough validation, comparison to analytical solutions, and expansion</a:t>
            </a:r>
          </a:p>
          <a:p>
            <a:pPr>
              <a:spcBef>
                <a:spcPts val="600"/>
              </a:spcBef>
            </a:pPr>
            <a:r>
              <a:rPr lang="en-US" noProof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TRACK #5 – Computational performance</a:t>
            </a:r>
          </a:p>
          <a:p>
            <a:pPr lvl="1"/>
            <a:r>
              <a:rPr lang="en-US" noProof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Computational and mathematics improvement for overall simulation performance.</a:t>
            </a:r>
          </a:p>
          <a:p>
            <a:pPr lvl="1"/>
            <a:r>
              <a:rPr lang="en-US" noProof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Codesign and building applications for specific architectures are something</a:t>
            </a:r>
          </a:p>
          <a:p>
            <a:pPr>
              <a:spcBef>
                <a:spcPts val="600"/>
              </a:spcBef>
            </a:pPr>
            <a:r>
              <a:rPr lang="en-US" noProof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TRACK #6 – Multiscale data assimilation</a:t>
            </a:r>
          </a:p>
          <a:p>
            <a:pPr lvl="1"/>
            <a:r>
              <a:rPr lang="en-US" noProof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Lab-to-field scale modeling, digital rocks, relative permeability, fingering, </a:t>
            </a:r>
            <a:r>
              <a:rPr lang="en-US" noProof="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etc</a:t>
            </a:r>
            <a:endParaRPr lang="en-US" noProof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noProof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Translating capillary pressure to relative permeability</a:t>
            </a:r>
          </a:p>
          <a:p>
            <a:pPr lvl="1"/>
            <a:r>
              <a:rPr lang="en-US" noProof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Interface between models in different scales</a:t>
            </a: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noProof="0" dirty="0"/>
              <a:t>TRACKS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feb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en-US" noProof="0" dirty="0"/>
              <a:t>PROBLEM STATEMENT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A0EF1178-205A-54F7-0930-0E59E4289236}"/>
              </a:ext>
            </a:extLst>
          </p:cNvPr>
          <p:cNvSpPr/>
          <p:nvPr/>
        </p:nvSpPr>
        <p:spPr>
          <a:xfrm>
            <a:off x="548640" y="3173040"/>
            <a:ext cx="7886520" cy="338416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IDEAS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04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6901-E1F7-C9FC-22CC-30300204C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noProof="0" dirty="0"/>
              <a:t>Research question</a:t>
            </a:r>
          </a:p>
          <a:p>
            <a:pPr marL="98425" lvl="1" indent="0">
              <a:buNone/>
            </a:pPr>
            <a:r>
              <a:rPr lang="en-US" sz="1400" noProof="0" dirty="0"/>
              <a:t>What is the relevance of facture dynamics in reservoir drainage?</a:t>
            </a:r>
          </a:p>
          <a:p>
            <a:pPr marL="98425" lvl="1" indent="0">
              <a:buNone/>
            </a:pPr>
            <a:r>
              <a:rPr lang="en-US" sz="1400" noProof="0" dirty="0"/>
              <a:t>We want to build a computationally effective model for the dynamic behavior of large sets of fractures coupled with field-scale compositional simulation.</a:t>
            </a:r>
          </a:p>
          <a:p>
            <a:pPr>
              <a:spcBef>
                <a:spcPts val="1800"/>
              </a:spcBef>
            </a:pPr>
            <a:r>
              <a:rPr lang="en-US" sz="1600" noProof="0" dirty="0"/>
              <a:t>Scientific gap:</a:t>
            </a:r>
          </a:p>
          <a:p>
            <a:pPr marL="98425" lvl="1" indent="0">
              <a:buNone/>
            </a:pPr>
            <a:r>
              <a:rPr lang="en-US" sz="1400" noProof="0" dirty="0"/>
              <a:t>Research papers and commercial codes on fracturing rarely deal with low-efficiency fluids and complex geometries.</a:t>
            </a:r>
          </a:p>
          <a:p>
            <a:pPr marL="98425" lvl="1" indent="0">
              <a:buNone/>
            </a:pPr>
            <a:r>
              <a:rPr lang="en-US" sz="1400" noProof="0" dirty="0"/>
              <a:t>Most papers are only able to map single fracture and planar geometries.</a:t>
            </a:r>
          </a:p>
          <a:p>
            <a:pPr>
              <a:spcBef>
                <a:spcPts val="1800"/>
              </a:spcBef>
            </a:pPr>
            <a:r>
              <a:rPr lang="en-US" sz="1600" noProof="0" dirty="0"/>
              <a:t>Vision</a:t>
            </a:r>
          </a:p>
          <a:p>
            <a:pPr marL="98425" lvl="1" indent="0">
              <a:buNone/>
            </a:pPr>
            <a:r>
              <a:rPr lang="en-US" sz="1400" noProof="0" dirty="0"/>
              <a:t>We want to design technologies that are commercially usable.</a:t>
            </a:r>
          </a:p>
          <a:p>
            <a:pPr marL="98425" lvl="1" indent="0">
              <a:buNone/>
            </a:pPr>
            <a:r>
              <a:rPr lang="en-US" sz="1400" noProof="0" dirty="0"/>
              <a:t>We want the technology to empower (not replace!) existing software.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0A47-EBB6-091D-C027-1403C1B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RESEARCH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79909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6901-E1F7-C9FC-22CC-30300204C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noProof="0" dirty="0"/>
              <a:t>Object of study</a:t>
            </a:r>
          </a:p>
          <a:p>
            <a:pPr lvl="1"/>
            <a:r>
              <a:rPr lang="en-US" sz="1200" noProof="0" dirty="0"/>
              <a:t>Conventional reservoirs, deep fields, high-temperature contrast with the injected fluids</a:t>
            </a:r>
          </a:p>
          <a:p>
            <a:pPr lvl="1"/>
            <a:r>
              <a:rPr lang="en-US" sz="1200" noProof="0" dirty="0"/>
              <a:t>Naturally fractured sandstone or carbonates</a:t>
            </a:r>
          </a:p>
          <a:p>
            <a:pPr lvl="1"/>
            <a:r>
              <a:rPr lang="en-US" sz="1200" noProof="0" dirty="0"/>
              <a:t>Salt as a caprock and salt caverns</a:t>
            </a:r>
          </a:p>
          <a:p>
            <a:pPr>
              <a:spcBef>
                <a:spcPts val="600"/>
              </a:spcBef>
            </a:pPr>
            <a:r>
              <a:rPr lang="en-US" sz="1400" noProof="0" dirty="0"/>
              <a:t>Problems</a:t>
            </a:r>
          </a:p>
          <a:p>
            <a:pPr lvl="1"/>
            <a:r>
              <a:rPr lang="en-US" sz="1200" noProof="0" dirty="0"/>
              <a:t>Multiphysics fracture nucleation and tracking are difficult to model as they happen in multiple scales (space and time)</a:t>
            </a:r>
          </a:p>
          <a:p>
            <a:pPr lvl="1"/>
            <a:r>
              <a:rPr lang="en-US" sz="1200" noProof="0" dirty="0"/>
              <a:t> Long-term cold fluid injection thermally stresses the rock, and hydraulic fractures are likely to occur</a:t>
            </a:r>
          </a:p>
          <a:p>
            <a:pPr lvl="1"/>
            <a:r>
              <a:rPr lang="en-US" sz="1200" noProof="0" dirty="0"/>
              <a:t>Many physical processes concur with similar characteristic time and length (elasticity, plasticity, pressure, and heat dissipation, creep etc.)</a:t>
            </a:r>
          </a:p>
          <a:p>
            <a:pPr lvl="1"/>
            <a:r>
              <a:rPr lang="en-US" sz="1200" noProof="0" dirty="0"/>
              <a:t>Salt cavern designs for cyclic storage and abandonment need plasticity and creep</a:t>
            </a:r>
          </a:p>
          <a:p>
            <a:pPr>
              <a:spcBef>
                <a:spcPts val="600"/>
              </a:spcBef>
            </a:pPr>
            <a:r>
              <a:rPr lang="en-US" sz="1400" noProof="0" dirty="0"/>
              <a:t>The value of the outcomes</a:t>
            </a:r>
          </a:p>
          <a:p>
            <a:pPr lvl="1"/>
            <a:r>
              <a:rPr lang="en-US" sz="1200" noProof="0" dirty="0"/>
              <a:t>Operate with the highest possible injection rates (safety!)</a:t>
            </a:r>
          </a:p>
          <a:p>
            <a:pPr lvl="1"/>
            <a:r>
              <a:rPr lang="en-US" sz="1200" noProof="0" dirty="0"/>
              <a:t>Enable long-term fluid injection above the fracturing pressure (produced water)</a:t>
            </a:r>
          </a:p>
          <a:p>
            <a:pPr lvl="1"/>
            <a:r>
              <a:rPr lang="en-US" sz="1200" noProof="0" dirty="0"/>
              <a:t>Estimate maximum storage considering mechanical aspects</a:t>
            </a:r>
          </a:p>
          <a:p>
            <a:pPr lvl="1"/>
            <a:r>
              <a:rPr lang="en-US" sz="1200" noProof="0" dirty="0"/>
              <a:t>Promote safety and fluid containment and support regulations</a:t>
            </a:r>
          </a:p>
          <a:p>
            <a:pPr>
              <a:spcBef>
                <a:spcPts val="600"/>
              </a:spcBef>
            </a:pPr>
            <a:r>
              <a:rPr lang="en-US" sz="1400" noProof="0" dirty="0"/>
              <a:t>Methodology</a:t>
            </a:r>
          </a:p>
          <a:p>
            <a:pPr lvl="1"/>
            <a:r>
              <a:rPr lang="en-US" sz="1200" noProof="0" dirty="0"/>
              <a:t>Hybrid simulations (multiple meshes and technologies) to accurately map the propagation and incorporate the outcomes into large-scale flow models</a:t>
            </a:r>
          </a:p>
          <a:p>
            <a:pPr lvl="1"/>
            <a:r>
              <a:rPr lang="en-US" sz="1200" noProof="0" dirty="0"/>
              <a:t>Propose a set of parameters to embed small-scale findings to field scale simulations</a:t>
            </a:r>
          </a:p>
          <a:p>
            <a:pPr lvl="1"/>
            <a:r>
              <a:rPr lang="en-US" sz="1200" noProof="0" dirty="0"/>
              <a:t>Build a consistent database with the small-scale simulations. Does it make sense to use AI to feed field scale models?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0A47-EBB6-091D-C027-1403C1B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DYNAMIC EMBEDDED FRACTURE MODEL</a:t>
            </a:r>
          </a:p>
        </p:txBody>
      </p:sp>
    </p:spTree>
    <p:extLst>
      <p:ext uri="{BB962C8B-B14F-4D97-AF65-F5344CB8AC3E}">
        <p14:creationId xmlns:p14="http://schemas.microsoft.com/office/powerpoint/2010/main" val="317706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AEB43-18BF-CE49-D420-E7196196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DYNAMIC EMBEDDED FRACTURE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AFED94-9C65-E6FD-5C3C-C911FB9E3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51656"/>
              </p:ext>
            </p:extLst>
          </p:nvPr>
        </p:nvGraphicFramePr>
        <p:xfrm>
          <a:off x="244444" y="461728"/>
          <a:ext cx="8691326" cy="3749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01623">
                  <a:extLst>
                    <a:ext uri="{9D8B030D-6E8A-4147-A177-3AD203B41FA5}">
                      <a16:colId xmlns:a16="http://schemas.microsoft.com/office/drawing/2014/main" val="581484678"/>
                    </a:ext>
                  </a:extLst>
                </a:gridCol>
                <a:gridCol w="2489703">
                  <a:extLst>
                    <a:ext uri="{9D8B030D-6E8A-4147-A177-3AD203B41FA5}">
                      <a16:colId xmlns:a16="http://schemas.microsoft.com/office/drawing/2014/main" val="2540518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BELIEVE/EVIDENCE/DON'T KNOW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41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PHYSICS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49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algn="l"/>
                      <a:r>
                        <a:rPr lang="en-US" sz="1200" u="sng" noProof="0" dirty="0"/>
                        <a:t>Multiphase flow</a:t>
                      </a:r>
                      <a:r>
                        <a:rPr lang="en-US" sz="1200" noProof="0" dirty="0"/>
                        <a:t> does not impact fracture propagation as long as we have a good estimate of the global temperature and pressure fields.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Believe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53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/>
                      <a:r>
                        <a:rPr lang="en-US" sz="1200" noProof="0" dirty="0"/>
                        <a:t>The fracture dynamics in which we are interested (NF distributed along the reservoir, temperature driven) </a:t>
                      </a:r>
                      <a:r>
                        <a:rPr lang="en-US" sz="1200" u="sng" noProof="0" dirty="0"/>
                        <a:t>are not planar</a:t>
                      </a:r>
                      <a:r>
                        <a:rPr lang="en-US" sz="1200" noProof="0" dirty="0"/>
                        <a:t>. Branching and fracture swarms are a fact.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Evidence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5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/>
                      <a:r>
                        <a:rPr lang="en-US" sz="1200" noProof="0" dirty="0"/>
                        <a:t>LEFM is insufficient for fracture propagation in conventional reservoirs, and plasticity plays a role.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Don't know. Need to investigate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85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Creep is important to model fracture propagation in a salt layer, as it acts within minutes-to-hours.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Believe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6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Reactive transport does not play a role in propagation but may fill the fracture and reduce permeability.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Believe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4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Fracture propagation characteristic time concur with pressure diffusion in early times or with high-efficiency fluids (fully coupling may apply). Higher times are expected otherwise (weak coupling is enough)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Believe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62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2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51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AEB43-18BF-CE49-D420-E7196196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DYNAMIC EMBEDDED FRACTURE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AFED94-9C65-E6FD-5C3C-C911FB9E3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943191"/>
              </p:ext>
            </p:extLst>
          </p:nvPr>
        </p:nvGraphicFramePr>
        <p:xfrm>
          <a:off x="244444" y="461728"/>
          <a:ext cx="8691326" cy="4648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01623">
                  <a:extLst>
                    <a:ext uri="{9D8B030D-6E8A-4147-A177-3AD203B41FA5}">
                      <a16:colId xmlns:a16="http://schemas.microsoft.com/office/drawing/2014/main" val="581484678"/>
                    </a:ext>
                  </a:extLst>
                </a:gridCol>
                <a:gridCol w="2489703">
                  <a:extLst>
                    <a:ext uri="{9D8B030D-6E8A-4147-A177-3AD203B41FA5}">
                      <a16:colId xmlns:a16="http://schemas.microsoft.com/office/drawing/2014/main" val="2540518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BELIEVE/EVIDENCE/DON'T KNOW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41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NUMERICS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79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Only </a:t>
                      </a:r>
                      <a:r>
                        <a:rPr lang="en-US" sz="1100" u="sng" noProof="0" dirty="0"/>
                        <a:t>small-scale meshes</a:t>
                      </a:r>
                      <a:r>
                        <a:rPr lang="en-US" sz="1100" noProof="0" dirty="0"/>
                        <a:t> can deal with the complex physics of fracture propagation.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Believe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2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/>
                      <a:r>
                        <a:rPr lang="en-US" sz="1100" noProof="0" dirty="0"/>
                        <a:t>EDFM works in coarse meshes and has no resolution to model physics behind fracture propagation driven by low-efficiency fluids. In fine meshes, we know better technology.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Believe. Do we have enough evidence from Lily's work?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30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sng" noProof="0" dirty="0"/>
                        <a:t>Phase field models</a:t>
                      </a:r>
                      <a:r>
                        <a:rPr lang="en-US" sz="1100" noProof="0" dirty="0"/>
                        <a:t> are expensive for 3D models because they require high resolution to map a 2D mesh in volumes. We do not know any technology to overcome that.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Believe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6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/>
                      <a:r>
                        <a:rPr lang="en-US" sz="11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FEM provide more mathematical flexibility than FVM and FDM to work with fracture mechanics.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Believe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2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/>
                      <a:r>
                        <a:rPr lang="en-US" sz="11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can numerically estimate the velocity vector at the tip of an existing fracture, which can be mapped to a point (2D domain) or a line (3D domain).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Don't know. Need to investigate.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258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/>
                      <a:r>
                        <a:rPr lang="en-US" sz="11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can numerically estimate a nucleation vector in any point P of the continua.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Don't know. Need to investigate.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62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/>
                      <a:endParaRPr lang="en-US" sz="11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CONFORMING VS NON-CONFORMING MESHES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0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/>
                      <a:r>
                        <a:rPr lang="en-US" sz="1100" noProof="0" dirty="0"/>
                        <a:t>Conforming meshes require remeshing, but are still less expensive because they explicitly represent the fracture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Believe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0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/>
                      <a:r>
                        <a:rPr lang="en-US" sz="1100" noProof="0" dirty="0"/>
                        <a:t>Non-conforming meshes are less expensive because they do not require remeshing. The technologies are ILSA, XFEM, Phase-field, SBFEM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Evidence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82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/>
                      <a:r>
                        <a:rPr lang="en-US" sz="1100" noProof="0" dirty="0"/>
                        <a:t>Non-conforming meshes have a hard time dealing with fracture interaction because they need to embed complex scenarios into the equations. (no explicit fracture representation)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Evidence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25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45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83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AEB43-18BF-CE49-D420-E7196196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DYNAMIC EMBEDDED FRACTURE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AFED94-9C65-E6FD-5C3C-C911FB9E3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83222"/>
              </p:ext>
            </p:extLst>
          </p:nvPr>
        </p:nvGraphicFramePr>
        <p:xfrm>
          <a:off x="244444" y="461728"/>
          <a:ext cx="8691326" cy="3474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01623">
                  <a:extLst>
                    <a:ext uri="{9D8B030D-6E8A-4147-A177-3AD203B41FA5}">
                      <a16:colId xmlns:a16="http://schemas.microsoft.com/office/drawing/2014/main" val="581484678"/>
                    </a:ext>
                  </a:extLst>
                </a:gridCol>
                <a:gridCol w="2489703">
                  <a:extLst>
                    <a:ext uri="{9D8B030D-6E8A-4147-A177-3AD203B41FA5}">
                      <a16:colId xmlns:a16="http://schemas.microsoft.com/office/drawing/2014/main" val="2540518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BELIEVE/EVIDENCE/DON'T KNOW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41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APPLICATIONS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noProof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49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NF opening or new fractures propagating as a strain release mechanism due to low-temperature fluid injection.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Believe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53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Natural fractures closure due to reservoir depletion.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Evidence. Simple tables in flow simulators can handle effectively.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23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Cold drilling fluids are enough to fracture the rock even in original pressure.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Believe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5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Salt cavern fracture analysis for safety needs hundreds to thousands of years.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Evidence. Does any simulator can handle this?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85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Secondary fractures in geothermal systems due to the pressure gradient.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Evidence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6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Increase in HF effective stress due to depletion, causing proppant crushing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Evidence. Existing simulators can handle effectively.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4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62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2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61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E4279F7-8E8E-9E6F-5515-65CD1E1B21C7}"/>
              </a:ext>
            </a:extLst>
          </p:cNvPr>
          <p:cNvSpPr/>
          <p:nvPr/>
        </p:nvSpPr>
        <p:spPr>
          <a:xfrm>
            <a:off x="289493" y="3250642"/>
            <a:ext cx="3028032" cy="1300480"/>
          </a:xfrm>
          <a:custGeom>
            <a:avLst/>
            <a:gdLst>
              <a:gd name="connsiteX0" fmla="*/ 0 w 2007616"/>
              <a:gd name="connsiteY0" fmla="*/ 130048 h 1300480"/>
              <a:gd name="connsiteX1" fmla="*/ 130048 w 2007616"/>
              <a:gd name="connsiteY1" fmla="*/ 0 h 1300480"/>
              <a:gd name="connsiteX2" fmla="*/ 1877568 w 2007616"/>
              <a:gd name="connsiteY2" fmla="*/ 0 h 1300480"/>
              <a:gd name="connsiteX3" fmla="*/ 2007616 w 2007616"/>
              <a:gd name="connsiteY3" fmla="*/ 130048 h 1300480"/>
              <a:gd name="connsiteX4" fmla="*/ 2007616 w 2007616"/>
              <a:gd name="connsiteY4" fmla="*/ 1170432 h 1300480"/>
              <a:gd name="connsiteX5" fmla="*/ 1877568 w 2007616"/>
              <a:gd name="connsiteY5" fmla="*/ 1300480 h 1300480"/>
              <a:gd name="connsiteX6" fmla="*/ 130048 w 2007616"/>
              <a:gd name="connsiteY6" fmla="*/ 1300480 h 1300480"/>
              <a:gd name="connsiteX7" fmla="*/ 0 w 2007616"/>
              <a:gd name="connsiteY7" fmla="*/ 1170432 h 1300480"/>
              <a:gd name="connsiteX8" fmla="*/ 0 w 2007616"/>
              <a:gd name="connsiteY8" fmla="*/ 130048 h 130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16" h="1300480">
                <a:moveTo>
                  <a:pt x="0" y="130048"/>
                </a:moveTo>
                <a:cubicBezTo>
                  <a:pt x="0" y="58224"/>
                  <a:pt x="58224" y="0"/>
                  <a:pt x="130048" y="0"/>
                </a:cubicBezTo>
                <a:lnTo>
                  <a:pt x="1877568" y="0"/>
                </a:lnTo>
                <a:cubicBezTo>
                  <a:pt x="1949392" y="0"/>
                  <a:pt x="2007616" y="58224"/>
                  <a:pt x="2007616" y="130048"/>
                </a:cubicBezTo>
                <a:lnTo>
                  <a:pt x="2007616" y="1170432"/>
                </a:lnTo>
                <a:cubicBezTo>
                  <a:pt x="2007616" y="1242256"/>
                  <a:pt x="1949392" y="1300480"/>
                  <a:pt x="1877568" y="1300480"/>
                </a:cubicBezTo>
                <a:lnTo>
                  <a:pt x="130048" y="1300480"/>
                </a:lnTo>
                <a:cubicBezTo>
                  <a:pt x="58224" y="1300480"/>
                  <a:pt x="0" y="1242256"/>
                  <a:pt x="0" y="1170432"/>
                </a:cubicBezTo>
                <a:lnTo>
                  <a:pt x="0" y="130048"/>
                </a:lnTo>
                <a:close/>
              </a:path>
            </a:pathLst>
          </a:cu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000" tIns="72000" rIns="72000" bIns="72000" numCol="1" spcCol="1270" anchor="t" anchorCtr="0">
            <a:noAutofit/>
          </a:bodyPr>
          <a:lstStyle/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kern="1200" dirty="0"/>
              <a:t>Literature review</a:t>
            </a:r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Find most important frac propagation results</a:t>
            </a:r>
            <a:endParaRPr lang="en-US" sz="1100" kern="1200" dirty="0"/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kern="1200" dirty="0"/>
              <a:t>History match</a:t>
            </a:r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1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A7AF984-7B80-5969-DFC1-246FA966FF08}"/>
              </a:ext>
            </a:extLst>
          </p:cNvPr>
          <p:cNvSpPr/>
          <p:nvPr/>
        </p:nvSpPr>
        <p:spPr>
          <a:xfrm>
            <a:off x="5450401" y="3125040"/>
            <a:ext cx="3293547" cy="1464181"/>
          </a:xfrm>
          <a:custGeom>
            <a:avLst/>
            <a:gdLst>
              <a:gd name="connsiteX0" fmla="*/ 0 w 2007616"/>
              <a:gd name="connsiteY0" fmla="*/ 130048 h 1300480"/>
              <a:gd name="connsiteX1" fmla="*/ 130048 w 2007616"/>
              <a:gd name="connsiteY1" fmla="*/ 0 h 1300480"/>
              <a:gd name="connsiteX2" fmla="*/ 1877568 w 2007616"/>
              <a:gd name="connsiteY2" fmla="*/ 0 h 1300480"/>
              <a:gd name="connsiteX3" fmla="*/ 2007616 w 2007616"/>
              <a:gd name="connsiteY3" fmla="*/ 130048 h 1300480"/>
              <a:gd name="connsiteX4" fmla="*/ 2007616 w 2007616"/>
              <a:gd name="connsiteY4" fmla="*/ 1170432 h 1300480"/>
              <a:gd name="connsiteX5" fmla="*/ 1877568 w 2007616"/>
              <a:gd name="connsiteY5" fmla="*/ 1300480 h 1300480"/>
              <a:gd name="connsiteX6" fmla="*/ 130048 w 2007616"/>
              <a:gd name="connsiteY6" fmla="*/ 1300480 h 1300480"/>
              <a:gd name="connsiteX7" fmla="*/ 0 w 2007616"/>
              <a:gd name="connsiteY7" fmla="*/ 1170432 h 1300480"/>
              <a:gd name="connsiteX8" fmla="*/ 0 w 2007616"/>
              <a:gd name="connsiteY8" fmla="*/ 130048 h 130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16" h="1300480">
                <a:moveTo>
                  <a:pt x="0" y="130048"/>
                </a:moveTo>
                <a:cubicBezTo>
                  <a:pt x="0" y="58224"/>
                  <a:pt x="58224" y="0"/>
                  <a:pt x="130048" y="0"/>
                </a:cubicBezTo>
                <a:lnTo>
                  <a:pt x="1877568" y="0"/>
                </a:lnTo>
                <a:cubicBezTo>
                  <a:pt x="1949392" y="0"/>
                  <a:pt x="2007616" y="58224"/>
                  <a:pt x="2007616" y="130048"/>
                </a:cubicBezTo>
                <a:lnTo>
                  <a:pt x="2007616" y="1170432"/>
                </a:lnTo>
                <a:cubicBezTo>
                  <a:pt x="2007616" y="1242256"/>
                  <a:pt x="1949392" y="1300480"/>
                  <a:pt x="1877568" y="1300480"/>
                </a:cubicBezTo>
                <a:lnTo>
                  <a:pt x="130048" y="1300480"/>
                </a:lnTo>
                <a:cubicBezTo>
                  <a:pt x="58224" y="1300480"/>
                  <a:pt x="0" y="1242256"/>
                  <a:pt x="0" y="1170432"/>
                </a:cubicBezTo>
                <a:lnTo>
                  <a:pt x="0" y="130048"/>
                </a:lnTo>
                <a:close/>
              </a:path>
            </a:pathLst>
          </a:cu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000" tIns="72000" rIns="72000" bIns="72000" numCol="1" spcCol="1270" anchor="t" anchorCtr="0">
            <a:noAutofit/>
          </a:bodyPr>
          <a:lstStyle/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kern="1200" dirty="0"/>
              <a:t>Best use of resources</a:t>
            </a:r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kern="1200" dirty="0"/>
              <a:t>Parallelism</a:t>
            </a:r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kern="1200" dirty="0"/>
              <a:t>HPC</a:t>
            </a:r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kern="1200" dirty="0"/>
              <a:t>Existing libraries</a:t>
            </a:r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Existing code</a:t>
            </a:r>
            <a:endParaRPr lang="en-US" sz="1100" kern="1200" dirty="0"/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GPU</a:t>
            </a:r>
            <a:endParaRPr lang="en-US" sz="11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2F102EF-F7A7-F6CE-2110-36B35A2BC710}"/>
              </a:ext>
            </a:extLst>
          </p:cNvPr>
          <p:cNvSpPr/>
          <p:nvPr/>
        </p:nvSpPr>
        <p:spPr>
          <a:xfrm>
            <a:off x="304800" y="735839"/>
            <a:ext cx="3028032" cy="1561133"/>
          </a:xfrm>
          <a:custGeom>
            <a:avLst/>
            <a:gdLst>
              <a:gd name="connsiteX0" fmla="*/ 0 w 2007616"/>
              <a:gd name="connsiteY0" fmla="*/ 130048 h 1300480"/>
              <a:gd name="connsiteX1" fmla="*/ 130048 w 2007616"/>
              <a:gd name="connsiteY1" fmla="*/ 0 h 1300480"/>
              <a:gd name="connsiteX2" fmla="*/ 1877568 w 2007616"/>
              <a:gd name="connsiteY2" fmla="*/ 0 h 1300480"/>
              <a:gd name="connsiteX3" fmla="*/ 2007616 w 2007616"/>
              <a:gd name="connsiteY3" fmla="*/ 130048 h 1300480"/>
              <a:gd name="connsiteX4" fmla="*/ 2007616 w 2007616"/>
              <a:gd name="connsiteY4" fmla="*/ 1170432 h 1300480"/>
              <a:gd name="connsiteX5" fmla="*/ 1877568 w 2007616"/>
              <a:gd name="connsiteY5" fmla="*/ 1300480 h 1300480"/>
              <a:gd name="connsiteX6" fmla="*/ 130048 w 2007616"/>
              <a:gd name="connsiteY6" fmla="*/ 1300480 h 1300480"/>
              <a:gd name="connsiteX7" fmla="*/ 0 w 2007616"/>
              <a:gd name="connsiteY7" fmla="*/ 1170432 h 1300480"/>
              <a:gd name="connsiteX8" fmla="*/ 0 w 2007616"/>
              <a:gd name="connsiteY8" fmla="*/ 130048 h 130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16" h="1300480">
                <a:moveTo>
                  <a:pt x="0" y="130048"/>
                </a:moveTo>
                <a:cubicBezTo>
                  <a:pt x="0" y="58224"/>
                  <a:pt x="58224" y="0"/>
                  <a:pt x="130048" y="0"/>
                </a:cubicBezTo>
                <a:lnTo>
                  <a:pt x="1877568" y="0"/>
                </a:lnTo>
                <a:cubicBezTo>
                  <a:pt x="1949392" y="0"/>
                  <a:pt x="2007616" y="58224"/>
                  <a:pt x="2007616" y="130048"/>
                </a:cubicBezTo>
                <a:lnTo>
                  <a:pt x="2007616" y="1170432"/>
                </a:lnTo>
                <a:cubicBezTo>
                  <a:pt x="2007616" y="1242256"/>
                  <a:pt x="1949392" y="1300480"/>
                  <a:pt x="1877568" y="1300480"/>
                </a:cubicBezTo>
                <a:lnTo>
                  <a:pt x="130048" y="1300480"/>
                </a:lnTo>
                <a:cubicBezTo>
                  <a:pt x="58224" y="1300480"/>
                  <a:pt x="0" y="1242256"/>
                  <a:pt x="0" y="1170432"/>
                </a:cubicBezTo>
                <a:lnTo>
                  <a:pt x="0" y="130048"/>
                </a:lnTo>
                <a:close/>
              </a:path>
            </a:pathLst>
          </a:cu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000" tIns="72000" rIns="72000" bIns="72000" numCol="1" spcCol="1270" anchor="t" anchorCtr="0">
            <a:noAutofit/>
          </a:bodyPr>
          <a:lstStyle/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kern="1200" dirty="0"/>
              <a:t>Geomechanics (HTM)</a:t>
            </a:r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Single-phase-flow</a:t>
            </a:r>
            <a:endParaRPr lang="en-US" sz="1100" kern="1200" dirty="0"/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kern="1200" dirty="0"/>
              <a:t>Multiscale</a:t>
            </a:r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kern="1200" dirty="0"/>
              <a:t>Identify the most important phenomena</a:t>
            </a:r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Build set of PDEs we want to solve</a:t>
            </a:r>
            <a:endParaRPr lang="en-US" sz="11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C5C2F4-F190-AF81-1338-CDDFC36C662B}"/>
              </a:ext>
            </a:extLst>
          </p:cNvPr>
          <p:cNvSpPr/>
          <p:nvPr/>
        </p:nvSpPr>
        <p:spPr>
          <a:xfrm>
            <a:off x="5450402" y="726646"/>
            <a:ext cx="3293548" cy="1628776"/>
          </a:xfrm>
          <a:custGeom>
            <a:avLst/>
            <a:gdLst>
              <a:gd name="connsiteX0" fmla="*/ 0 w 2007616"/>
              <a:gd name="connsiteY0" fmla="*/ 130048 h 1300480"/>
              <a:gd name="connsiteX1" fmla="*/ 130048 w 2007616"/>
              <a:gd name="connsiteY1" fmla="*/ 0 h 1300480"/>
              <a:gd name="connsiteX2" fmla="*/ 1877568 w 2007616"/>
              <a:gd name="connsiteY2" fmla="*/ 0 h 1300480"/>
              <a:gd name="connsiteX3" fmla="*/ 2007616 w 2007616"/>
              <a:gd name="connsiteY3" fmla="*/ 130048 h 1300480"/>
              <a:gd name="connsiteX4" fmla="*/ 2007616 w 2007616"/>
              <a:gd name="connsiteY4" fmla="*/ 1170432 h 1300480"/>
              <a:gd name="connsiteX5" fmla="*/ 1877568 w 2007616"/>
              <a:gd name="connsiteY5" fmla="*/ 1300480 h 1300480"/>
              <a:gd name="connsiteX6" fmla="*/ 130048 w 2007616"/>
              <a:gd name="connsiteY6" fmla="*/ 1300480 h 1300480"/>
              <a:gd name="connsiteX7" fmla="*/ 0 w 2007616"/>
              <a:gd name="connsiteY7" fmla="*/ 1170432 h 1300480"/>
              <a:gd name="connsiteX8" fmla="*/ 0 w 2007616"/>
              <a:gd name="connsiteY8" fmla="*/ 130048 h 130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16" h="1300480">
                <a:moveTo>
                  <a:pt x="0" y="130048"/>
                </a:moveTo>
                <a:cubicBezTo>
                  <a:pt x="0" y="58224"/>
                  <a:pt x="58224" y="0"/>
                  <a:pt x="130048" y="0"/>
                </a:cubicBezTo>
                <a:lnTo>
                  <a:pt x="1877568" y="0"/>
                </a:lnTo>
                <a:cubicBezTo>
                  <a:pt x="1949392" y="0"/>
                  <a:pt x="2007616" y="58224"/>
                  <a:pt x="2007616" y="130048"/>
                </a:cubicBezTo>
                <a:lnTo>
                  <a:pt x="2007616" y="1170432"/>
                </a:lnTo>
                <a:cubicBezTo>
                  <a:pt x="2007616" y="1242256"/>
                  <a:pt x="1949392" y="1300480"/>
                  <a:pt x="1877568" y="1300480"/>
                </a:cubicBezTo>
                <a:lnTo>
                  <a:pt x="130048" y="1300480"/>
                </a:lnTo>
                <a:cubicBezTo>
                  <a:pt x="58224" y="1300480"/>
                  <a:pt x="0" y="1242256"/>
                  <a:pt x="0" y="1170432"/>
                </a:cubicBezTo>
                <a:lnTo>
                  <a:pt x="0" y="130048"/>
                </a:lnTo>
                <a:close/>
              </a:path>
            </a:pathLst>
          </a:cu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000" tIns="72000" rIns="72000" bIns="72000" numCol="2" spcCol="1270" anchor="t" anchorCtr="0">
            <a:noAutofit/>
          </a:bodyPr>
          <a:lstStyle/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kern="1200" dirty="0"/>
              <a:t>Discretization</a:t>
            </a:r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kern="1200" dirty="0"/>
              <a:t>Remeshing</a:t>
            </a:r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kern="1200" dirty="0"/>
              <a:t>Molecular</a:t>
            </a:r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XFEM</a:t>
            </a:r>
            <a:endParaRPr lang="en-US" sz="1100" kern="1200" dirty="0"/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EDFM</a:t>
            </a:r>
            <a:endParaRPr lang="en-US" sz="1100" kern="1200" dirty="0"/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kern="1200" dirty="0"/>
              <a:t>Phase field</a:t>
            </a:r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kern="1200" dirty="0"/>
              <a:t>Peridynamics</a:t>
            </a:r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kern="1200" dirty="0"/>
              <a:t>Cohesive</a:t>
            </a:r>
          </a:p>
          <a:p>
            <a:pPr marL="72000" lvl="1" indent="-72000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kern="1200" dirty="0"/>
              <a:t>Mixed-FEM</a:t>
            </a:r>
          </a:p>
          <a:p>
            <a:pPr marL="72000" lvl="1" indent="-72000" algn="l" defTabSz="3111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Solvers</a:t>
            </a:r>
            <a:endParaRPr lang="en-US" sz="1100" kern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CC2E21-A4A0-C712-3448-2AD68FA8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DYNAMIC EDFM - WORK-SPLIT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0FBFA7-0183-72D6-1E3F-E218827EB97E}"/>
              </a:ext>
            </a:extLst>
          </p:cNvPr>
          <p:cNvGrpSpPr/>
          <p:nvPr/>
        </p:nvGrpSpPr>
        <p:grpSpPr>
          <a:xfrm>
            <a:off x="2917111" y="1383539"/>
            <a:ext cx="2780536" cy="2780537"/>
            <a:chOff x="1567798" y="718770"/>
            <a:chExt cx="3600704" cy="360070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A21FD18-081D-361C-9C2A-C7A516C8E58D}"/>
                </a:ext>
              </a:extLst>
            </p:cNvPr>
            <p:cNvSpPr/>
            <p:nvPr/>
          </p:nvSpPr>
          <p:spPr>
            <a:xfrm>
              <a:off x="3408790" y="718770"/>
              <a:ext cx="1759712" cy="1759712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0" y="0"/>
                  </a:moveTo>
                  <a:cubicBezTo>
                    <a:pt x="971862" y="0"/>
                    <a:pt x="1759712" y="787850"/>
                    <a:pt x="1759712" y="1759712"/>
                  </a:cubicBezTo>
                  <a:lnTo>
                    <a:pt x="0" y="17597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360000" tIns="636312" rIns="636312" bIns="120904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Numerics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C92B17-C8D4-62FF-0B7B-7A22E768CD33}"/>
                </a:ext>
              </a:extLst>
            </p:cNvPr>
            <p:cNvSpPr/>
            <p:nvPr/>
          </p:nvSpPr>
          <p:spPr>
            <a:xfrm>
              <a:off x="1567798" y="718770"/>
              <a:ext cx="1759712" cy="1759712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0" y="1759712"/>
                  </a:moveTo>
                  <a:cubicBezTo>
                    <a:pt x="0" y="787850"/>
                    <a:pt x="787850" y="0"/>
                    <a:pt x="1759712" y="0"/>
                  </a:cubicBezTo>
                  <a:lnTo>
                    <a:pt x="1759712" y="1759712"/>
                  </a:lnTo>
                  <a:lnTo>
                    <a:pt x="0" y="1759712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360000" tIns="636312" rIns="120904" bIns="120904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Physics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07B071-E33C-3DDC-9190-549EFFF3D689}"/>
                </a:ext>
              </a:extLst>
            </p:cNvPr>
            <p:cNvSpPr/>
            <p:nvPr/>
          </p:nvSpPr>
          <p:spPr>
            <a:xfrm>
              <a:off x="1567798" y="2559763"/>
              <a:ext cx="1759712" cy="1759712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1759712" y="1759712"/>
                  </a:moveTo>
                  <a:cubicBezTo>
                    <a:pt x="787850" y="1759712"/>
                    <a:pt x="0" y="971862"/>
                    <a:pt x="0" y="0"/>
                  </a:cubicBezTo>
                  <a:lnTo>
                    <a:pt x="1759712" y="0"/>
                  </a:lnTo>
                  <a:lnTo>
                    <a:pt x="1759712" y="1759712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360000" tIns="120904" rIns="120903" bIns="636312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Lab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E7A7E4-5151-7B5F-5F6D-F18B9167AEA4}"/>
                </a:ext>
              </a:extLst>
            </p:cNvPr>
            <p:cNvSpPr/>
            <p:nvPr/>
          </p:nvSpPr>
          <p:spPr>
            <a:xfrm>
              <a:off x="3408790" y="2559762"/>
              <a:ext cx="1759712" cy="1759713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1759712" y="0"/>
                  </a:moveTo>
                  <a:cubicBezTo>
                    <a:pt x="1759712" y="971862"/>
                    <a:pt x="971862" y="1759712"/>
                    <a:pt x="0" y="1759712"/>
                  </a:cubicBezTo>
                  <a:lnTo>
                    <a:pt x="0" y="0"/>
                  </a:lnTo>
                  <a:lnTo>
                    <a:pt x="1759712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360000" tIns="120905" rIns="636312" bIns="636312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Computers</a:t>
              </a:r>
            </a:p>
          </p:txBody>
        </p:sp>
      </p:grpSp>
      <p:sp>
        <p:nvSpPr>
          <p:cNvPr id="14" name="Shape 13">
            <a:extLst>
              <a:ext uri="{FF2B5EF4-FFF2-40B4-BE49-F238E27FC236}">
                <a16:creationId xmlns:a16="http://schemas.microsoft.com/office/drawing/2014/main" id="{A92DC566-A18E-D253-331C-EBDF8BF31035}"/>
              </a:ext>
            </a:extLst>
          </p:cNvPr>
          <p:cNvSpPr/>
          <p:nvPr/>
        </p:nvSpPr>
        <p:spPr>
          <a:xfrm rot="10800000">
            <a:off x="3986081" y="2355421"/>
            <a:ext cx="607568" cy="528320"/>
          </a:xfrm>
          <a:prstGeom prst="leftCircular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Shape 14">
            <a:extLst>
              <a:ext uri="{FF2B5EF4-FFF2-40B4-BE49-F238E27FC236}">
                <a16:creationId xmlns:a16="http://schemas.microsoft.com/office/drawing/2014/main" id="{356F57CB-88B7-2918-D88B-6EE5CDD45177}"/>
              </a:ext>
            </a:extLst>
          </p:cNvPr>
          <p:cNvSpPr/>
          <p:nvPr/>
        </p:nvSpPr>
        <p:spPr>
          <a:xfrm>
            <a:off x="3986081" y="2558621"/>
            <a:ext cx="607568" cy="528320"/>
          </a:xfrm>
          <a:prstGeom prst="leftCircular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93516047"/>
      </p:ext>
    </p:extLst>
  </p:cSld>
  <p:clrMapOvr>
    <a:masterClrMapping/>
  </p:clrMapOvr>
</p:sld>
</file>

<file path=ppt/theme/theme1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10605</TotalTime>
  <Words>1569</Words>
  <Application>Microsoft Office PowerPoint</Application>
  <PresentationFormat>On-screen Show (16:9)</PresentationFormat>
  <Paragraphs>246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Times New Roman</vt:lpstr>
      <vt:lpstr>1_Personalizar design</vt:lpstr>
      <vt:lpstr>tracks overview</vt:lpstr>
      <vt:lpstr>TRACKS</vt:lpstr>
      <vt:lpstr>PROBLEM STATEMENT</vt:lpstr>
      <vt:lpstr>RESEARCH PROBLEM STATEMENT</vt:lpstr>
      <vt:lpstr>DYNAMIC EMBEDDED FRACTURE MODEL</vt:lpstr>
      <vt:lpstr>DYNAMIC EMBEDDED FRACTURE MODEL</vt:lpstr>
      <vt:lpstr>DYNAMIC EMBEDDED FRACTURE MODEL</vt:lpstr>
      <vt:lpstr>DYNAMIC EMBEDDED FRACTURE MODEL</vt:lpstr>
      <vt:lpstr>DYNAMIC EDFM - WORK-SPLIT</vt:lpstr>
      <vt:lpstr>DYNAMIC EDFM - TIMELINE</vt:lpstr>
      <vt:lpstr>DYNAMIC EDFM - DISSERTATION</vt:lpstr>
      <vt:lpstr>ADDITIONAL SLIDES</vt:lpstr>
      <vt:lpstr>Seminars</vt:lpstr>
      <vt:lpstr>PowerPoint Presentation</vt:lpstr>
      <vt:lpstr>IPACS</vt:lpstr>
      <vt:lpstr>SECOND PROBLEM STATEMENT</vt:lpstr>
      <vt:lpstr>PROBLEM #2 - FLOW IN FRACTURES</vt:lpstr>
      <vt:lpstr>Research tracks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Renato Poli</cp:lastModifiedBy>
  <cp:revision>471</cp:revision>
  <cp:lastPrinted>2023-12-03T14:38:58Z</cp:lastPrinted>
  <dcterms:created xsi:type="dcterms:W3CDTF">2011-06-30T15:04:08Z</dcterms:created>
  <dcterms:modified xsi:type="dcterms:W3CDTF">2024-04-14T00:07:29Z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