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Poli" userId="1615074c83fac315" providerId="LiveId" clId="{A4A0DF94-670A-44C9-B02A-164ACF93D272}"/>
    <pc:docChg chg="delSld">
      <pc:chgData name="Renato Poli" userId="1615074c83fac315" providerId="LiveId" clId="{A4A0DF94-670A-44C9-B02A-164ACF93D272}" dt="2024-05-12T17:46:08.826" v="0" actId="47"/>
      <pc:docMkLst>
        <pc:docMk/>
      </pc:docMkLst>
      <pc:sldChg chg="del">
        <pc:chgData name="Renato Poli" userId="1615074c83fac315" providerId="LiveId" clId="{A4A0DF94-670A-44C9-B02A-164ACF93D272}" dt="2024-05-12T17:46:08.826" v="0" actId="47"/>
        <pc:sldMkLst>
          <pc:docMk/>
          <pc:sldMk cId="0" sldId="263"/>
        </pc:sldMkLst>
      </pc:sldChg>
    </pc:docChg>
  </pc:docChgLst>
</pc:chgInfo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Delta_VFrac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</c:v>
                </c:pt>
                <c:pt idx="1">
                  <c:v>1.7574920000000001</c:v>
                </c:pt>
                <c:pt idx="2">
                  <c:v>15.635149999999999</c:v>
                </c:pt>
                <c:pt idx="3">
                  <c:v>156.5248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F5-4ECA-A2DA-4F0339E3F88E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Delta_Vp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</c:v>
                </c:pt>
                <c:pt idx="1">
                  <c:v>-1.757493</c:v>
                </c:pt>
                <c:pt idx="2">
                  <c:v>-15.635160000000001</c:v>
                </c:pt>
                <c:pt idx="3">
                  <c:v>-156.5248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F5-4ECA-A2DA-4F0339E3F88E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Total Result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</c:v>
                </c:pt>
                <c:pt idx="1">
                  <c:v>-9.9999999991773294E-7</c:v>
                </c:pt>
                <c:pt idx="2">
                  <c:v>-1.00000000013978E-5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F5-4ECA-A2DA-4F0339E3F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smooth val="0"/>
        <c:axId val="80667876"/>
        <c:axId val="10928987"/>
      </c:lineChart>
      <c:catAx>
        <c:axId val="806678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10928987"/>
        <c:crosses val="autoZero"/>
        <c:auto val="1"/>
        <c:lblAlgn val="ctr"/>
        <c:lblOffset val="100"/>
        <c:noMultiLvlLbl val="0"/>
      </c:catAx>
      <c:valAx>
        <c:axId val="1092898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80667876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Arial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ED55B5-FA69-4764-89BA-F6AEF3A7DE5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F93DAA9-A51C-4210-A87D-5019A70F175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6F25C6-F4BD-4467-8286-EE2E4CC4043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E2AB69-953D-43D9-A012-51F5B83BCE2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A61AFA-23FC-4863-AEBC-F443DB74E7A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BFEF1D-C818-457C-8145-4C53B6792F4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4912145-948A-4E68-A284-F1470667E0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D64473-27A2-4570-AD1F-742009F86D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94453-9222-4D4B-BE67-CB18AD90808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9B799C-0796-49CF-9F8D-4225661A8C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9252F74-C112-46F8-939A-3F3B0119814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8C4A96-8D3A-48E1-B452-F90EEEBFD04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DAB1D9A-7159-4B74-9B06-18FA56EC94F1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/>
          </p:nvPr>
        </p:nvSpPr>
        <p:spPr>
          <a:xfrm>
            <a:off x="504000" y="228600"/>
            <a:ext cx="9071640" cy="52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Research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Phenomenological investigation of fracture dynamics in 3D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Integrate fracture dynamics in reservoir simulation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Remarks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Geomechanics effects are often analyzed with more complexity than necessary for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conventionals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Need an application where geomechanics is relevant and cannot be handled by linear tables for porosity/permeability or plane strain simulation</a:t>
            </a:r>
          </a:p>
          <a:p>
            <a:pPr marL="432000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Application ideas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Non-isothermal water/gas injection in carbonates (NFR)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Fracture propagation and fluid containment with salt as caprock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PAPER RECOMMENDATION: </a:t>
            </a: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Arial"/>
                <a:ea typeface="Noto Sans CJK SC"/>
              </a:rPr>
              <a:t>SPE219461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Next</a:t>
            </a: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Validate with poroelastic solution of Detournay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PKN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504000" y="228600"/>
            <a:ext cx="9071640" cy="52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Strategy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develop simulation routines gradually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find intermediate applications for valitation and maturing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Starting point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The elastic homogenization application we are working 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Where we are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Validation went through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Mesh generator used to work …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Next step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Generate meshes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Run simples testcases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28600" y="1852920"/>
            <a:ext cx="5029200" cy="377208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81"/>
          <p:cNvPicPr/>
          <p:nvPr/>
        </p:nvPicPr>
        <p:blipFill>
          <a:blip r:embed="rId3"/>
          <a:stretch/>
        </p:blipFill>
        <p:spPr>
          <a:xfrm>
            <a:off x="5029200" y="1600200"/>
            <a:ext cx="5257800" cy="3943440"/>
          </a:xfrm>
          <a:prstGeom prst="rect">
            <a:avLst/>
          </a:prstGeom>
          <a:ln w="0">
            <a:noFill/>
          </a:ln>
        </p:spPr>
      </p:pic>
      <p:sp>
        <p:nvSpPr>
          <p:cNvPr id="83" name="TextBox 82"/>
          <p:cNvSpPr txBox="1"/>
          <p:nvPr/>
        </p:nvSpPr>
        <p:spPr>
          <a:xfrm>
            <a:off x="4800600" y="-66240"/>
            <a:ext cx="2701440" cy="193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n_nodes()=13086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n_local_nodes()=3829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n_elem()=9138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n_local_elem()=2285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n_active_elem()=9138</a:t>
            </a:r>
          </a:p>
          <a:p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Time: 10s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4572000" cy="91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SNEDDON, COARSE MESH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Book (VALKO, ECONOMIDES)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58000" y="284400"/>
            <a:ext cx="3088440" cy="858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Maximum UZ displacement: 4.1952e-07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WMAX: 4.3450e-07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ERR: -3.45 %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2743200" y="2304360"/>
            <a:ext cx="4754160" cy="2727000"/>
          </a:xfrm>
          <a:prstGeom prst="rect">
            <a:avLst/>
          </a:prstGeom>
          <a:ln w="0">
            <a:noFill/>
          </a:ln>
        </p:spPr>
      </p:pic>
      <p:sp>
        <p:nvSpPr>
          <p:cNvPr id="87" name="TextBox 86"/>
          <p:cNvSpPr txBox="1"/>
          <p:nvPr/>
        </p:nvSpPr>
        <p:spPr>
          <a:xfrm>
            <a:off x="3699360" y="138240"/>
            <a:ext cx="2701440" cy="193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n_nodes()=13086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n_local_nodes()=3829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n_elem()=9138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n_local_elem()=2285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n_active_elem()=9138</a:t>
            </a:r>
          </a:p>
          <a:p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Time: 10s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0" y="0"/>
            <a:ext cx="3429000" cy="91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SNEDDON, COARSE MESH</a:t>
            </a:r>
          </a:p>
          <a:p>
            <a:r>
              <a:rPr lang="en-US" sz="1800" b="0" i="1" strike="noStrike" spc="-1">
                <a:solidFill>
                  <a:srgbClr val="C9211E"/>
                </a:solidFill>
                <a:latin typeface="Arial"/>
              </a:rPr>
              <a:t>ISOGEOMETRIC ANALYSIS?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8000" y="284400"/>
            <a:ext cx="3088440" cy="858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Maximum UZ displacement: 4.1952e-07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WMAX: 4.3450e-07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ERR: -3.45 %</a:t>
            </a:r>
          </a:p>
        </p:txBody>
      </p:sp>
      <p:pic>
        <p:nvPicPr>
          <p:cNvPr id="90" name="Picture 89"/>
          <p:cNvPicPr/>
          <p:nvPr/>
        </p:nvPicPr>
        <p:blipFill>
          <a:blip r:embed="rId3"/>
          <a:stretch/>
        </p:blipFill>
        <p:spPr>
          <a:xfrm>
            <a:off x="228600" y="729000"/>
            <a:ext cx="2971800" cy="430236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90"/>
          <p:cNvPicPr/>
          <p:nvPr/>
        </p:nvPicPr>
        <p:blipFill>
          <a:blip r:embed="rId4"/>
          <a:stretch/>
        </p:blipFill>
        <p:spPr>
          <a:xfrm>
            <a:off x="7086600" y="1600200"/>
            <a:ext cx="2640960" cy="378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4800600" y="-66240"/>
            <a:ext cx="2701440" cy="193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n_nodes()=13086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n_local_nodes()=3829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n_elem()=9138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n_local_elem()=2285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n_active_elem()=9138</a:t>
            </a:r>
          </a:p>
          <a:p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Time: 10s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0" y="0"/>
            <a:ext cx="3429000" cy="91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SNEDDON, COARSE MESH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58000" y="284400"/>
            <a:ext cx="3088440" cy="858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Maximum UZ displacement: 4.1952e-07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WMAX: 4.3450e-07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ERR: -3.45 %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195840" y="1828800"/>
            <a:ext cx="4147560" cy="310392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95"/>
          <p:cNvPicPr/>
          <p:nvPr/>
        </p:nvPicPr>
        <p:blipFill>
          <a:blip r:embed="rId3"/>
          <a:stretch/>
        </p:blipFill>
        <p:spPr>
          <a:xfrm>
            <a:off x="4532400" y="2059200"/>
            <a:ext cx="5526000" cy="2741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228240" y="1600200"/>
            <a:ext cx="6858360" cy="3429000"/>
          </a:xfrm>
          <a:prstGeom prst="rect">
            <a:avLst/>
          </a:prstGeom>
          <a:ln w="0">
            <a:noFill/>
          </a:ln>
        </p:spPr>
      </p:pic>
      <p:sp>
        <p:nvSpPr>
          <p:cNvPr id="98" name="TextBox 97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TERZAGHI, CRANK NICHOLSON (9s)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180200" y="147600"/>
            <a:ext cx="26496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n_nodes()=1798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n_local_nodes()=515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n_elem()=942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n_local_elem()=235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n_active_elem()=942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TERZAGHI, IMPLICIT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343400" y="0"/>
            <a:ext cx="26496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n_nodes()=1798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n_local_nodes()=515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n_elem()=942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n_local_elem()=235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n_active_elem()=942</a:t>
            </a: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228600" y="1829160"/>
            <a:ext cx="7314840" cy="365724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/>
        </p:blipFill>
        <p:spPr>
          <a:xfrm>
            <a:off x="7543800" y="1143000"/>
            <a:ext cx="2324880" cy="407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0" y="2057400"/>
            <a:ext cx="7086600" cy="3543120"/>
          </a:xfrm>
          <a:prstGeom prst="rect">
            <a:avLst/>
          </a:prstGeom>
          <a:ln w="0">
            <a:noFill/>
          </a:ln>
        </p:spPr>
      </p:pic>
      <p:sp>
        <p:nvSpPr>
          <p:cNvPr id="108" name="TextBox 107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MANDEL – CRANK NICHOLSON</a:t>
            </a:r>
          </a:p>
        </p:txBody>
      </p:sp>
      <p:pic>
        <p:nvPicPr>
          <p:cNvPr id="109" name="Picture 108"/>
          <p:cNvPicPr/>
          <p:nvPr/>
        </p:nvPicPr>
        <p:blipFill>
          <a:blip r:embed="rId3"/>
          <a:stretch/>
        </p:blipFill>
        <p:spPr>
          <a:xfrm>
            <a:off x="5606640" y="0"/>
            <a:ext cx="4473360" cy="2149200"/>
          </a:xfrm>
          <a:prstGeom prst="rect">
            <a:avLst/>
          </a:prstGeom>
          <a:ln w="0">
            <a:noFill/>
          </a:ln>
        </p:spPr>
      </p:pic>
      <p:sp>
        <p:nvSpPr>
          <p:cNvPr id="110" name="TextBox 109"/>
          <p:cNvSpPr txBox="1"/>
          <p:nvPr/>
        </p:nvSpPr>
        <p:spPr>
          <a:xfrm>
            <a:off x="7128360" y="2890800"/>
            <a:ext cx="270144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n_nodes()=3188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n_local_nodes()=858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n_elem()=1756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n_local_elem()=439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n_active_elem()=1756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5257800" y="2949840"/>
            <a:ext cx="4918320" cy="27651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111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MASS BALANCE</a:t>
            </a: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197s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086600" y="147600"/>
            <a:ext cx="281124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n_nodes()=18045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  n_local_nodes()=4867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n_elem()=12115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  n_local_elem()=3028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  n_active_elem()=12115</a:t>
            </a:r>
          </a:p>
        </p:txBody>
      </p:sp>
      <p:graphicFrame>
        <p:nvGraphicFramePr>
          <p:cNvPr id="114" name="Chart 113"/>
          <p:cNvGraphicFramePr/>
          <p:nvPr/>
        </p:nvGraphicFramePr>
        <p:xfrm>
          <a:off x="0" y="1143000"/>
          <a:ext cx="5257800" cy="295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581</Words>
  <Application>Microsoft Office PowerPoint</Application>
  <PresentationFormat>Custom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Office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Renato Poli</cp:lastModifiedBy>
  <cp:revision>2</cp:revision>
  <dcterms:created xsi:type="dcterms:W3CDTF">2024-05-06T12:44:49Z</dcterms:created>
  <dcterms:modified xsi:type="dcterms:W3CDTF">2024-05-12T17:46:18Z</dcterms:modified>
  <dc:language>pt-BR</dc:language>
</cp:coreProperties>
</file>