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73" r:id="rId5"/>
    <p:sldId id="259" r:id="rId6"/>
    <p:sldId id="261" r:id="rId7"/>
    <p:sldId id="277" r:id="rId8"/>
    <p:sldId id="278" r:id="rId9"/>
    <p:sldId id="280" r:id="rId10"/>
    <p:sldId id="279" r:id="rId11"/>
    <p:sldId id="272" r:id="rId12"/>
    <p:sldId id="276" r:id="rId13"/>
    <p:sldId id="281" r:id="rId14"/>
    <p:sldId id="282" r:id="rId15"/>
    <p:sldId id="283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5" r:id="rId2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0AE"/>
    <a:srgbClr val="576C7B"/>
    <a:srgbClr val="333F48"/>
    <a:srgbClr val="E08F66"/>
    <a:srgbClr val="BE5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0EE02F1-0423-421E-790A-B95E4D8F9D3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9B3722-4CE2-6A86-377A-B8324E86FFF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B3D99C-66DC-421C-49E0-EAB5252D299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661847-7B38-BB99-61F7-5C27D1CA445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EA0CA20-9EA4-4101-9BB4-F88DEA85C2D6}" type="slidenum">
              <a:t>‹nº›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2174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1ADE10-68AA-92ED-1C94-51DEC72800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84999" y="900000"/>
            <a:ext cx="459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C914FE9-EB43-8002-2751-3085C62BE02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CB5E1F4-875F-F2F2-05B6-7AA9CCED13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solidFill>
                  <a:srgbClr val="EEEEEE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EA390-BDD0-C1B9-7EBD-4FE61146DC5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solidFill>
                  <a:srgbClr val="EEEEEE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A3183F-6B3D-8382-620A-00330854BF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solidFill>
                  <a:srgbClr val="EEEEEE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4A2BEC-FCC2-1CDB-42C5-0E55A954CD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solidFill>
                  <a:srgbClr val="EEEEEE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5E6A9B0-FCC2-4EC1-97E7-265EC257717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5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A6FA6F-26CC-6F07-B5F1-0721265AF1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07F7D8-74BB-46F3-961C-127C43D46689}" type="slidenum">
              <a:t>1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5F221E-F704-A61C-0166-E4356F31AB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49DADA4-62E2-85AA-C928-3A7F3A52EA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CFA6E7-0C07-A6BF-0602-22CA79186F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3746D2-7733-48B6-908F-E9CC6A381F61}" type="slidenum">
              <a:t>17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E968090-1420-10A1-EB8B-B867FE53F1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4D8D57-C5FD-ED61-0945-BF64F48025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CF988A-2AB2-77D9-AECB-79A586D75B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DD3A522-1199-4E0D-AACE-B5FD2CE890AF}" type="slidenum">
              <a:t>18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85832B-4796-6DBA-E2F5-F0E81223B2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02C60DA-0B81-168E-7F3B-A7A9CBF2B1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384A09-8237-E659-9F81-10B36E4C36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F410FE-1D9B-452C-8E77-C41BF01C4E1D}" type="slidenum">
              <a:t>19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77A92E-A5DD-B6FE-0F23-FCE0799D18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F7F7497-D70A-0B55-9B86-57E651573A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78553-0293-A559-BAD1-557D9E8AD0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23B0E8-033B-44B7-9902-9551A52015DC}" type="slidenum">
              <a:t>20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C135C92-F2B5-9FB7-26AF-22B6CD06E2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0FE977-F4CE-E89C-9D2A-2FEC8A216D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571AC-015C-D1A2-933F-B193727C97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270C90-FAD9-478C-9757-51C48009098C}" type="slidenum">
              <a:t>21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A1C289-E745-F8CD-3AD0-01BDCF8034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59D2421-505D-B223-E73B-0BD76A17A1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DAA9A-874B-CE49-5182-5BEE05A635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417C487-AA47-4ADC-9C87-4B394FC64962}" type="slidenum">
              <a:t>22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D65E69-3DEA-964C-47EC-6D42E704B0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511DD5-05B5-BADC-9B27-2949D988A3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6E0BD4-743F-8A88-2E8C-9429F89078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E7A9F1-CC71-4941-9CF9-DEA2C7E7A895}" type="slidenum">
              <a:t>23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AB54DD-415F-2493-9741-A7ABA2DFB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81B033-0C4E-AD49-757D-C65B230C8F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E16405-F7D5-2CA5-CC6A-DB563D84FB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6AEC6AC-20F7-45DF-9A81-8EBDBCEB734C}" type="slidenum">
              <a:t>24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15C861-72ED-CEE0-24C4-F2EA777172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84CF3D3-9B16-E922-A344-5DE72B1CF3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6A95CB-D128-A296-753A-313E4BD1F7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DC3EC0-21FF-4CAE-BCE4-25765619F32F}" type="slidenum">
              <a:t>2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40533CA-04E6-4418-B250-06B77550E4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AA4DD1A-C013-31ED-E2C4-4B0DB51DEF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014C57-C2A9-0DA4-B23D-82446E67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8AA8DA9-3DD3-4B72-8A33-86100CC26B91}" type="slidenum">
              <a:t>3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D7F22A1-80C8-2929-999B-1F7A704F91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35B1-BEC5-5C2B-FEAE-8BC46610AA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014C57-C2A9-0DA4-B23D-82446E67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8AA8DA9-3DD3-4B72-8A33-86100CC26B91}" type="slidenum">
              <a:t>4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D7F22A1-80C8-2929-999B-1F7A704F91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35B1-BEC5-5C2B-FEAE-8BC46610AA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8F434-2CD0-2F6E-1B2F-93ED794660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4FDB6B-081C-4376-9DDE-DEA4CE7723EC}" type="slidenum">
              <a:t>5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5BB8D2-A7DF-7098-8878-C867BC598D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A8B854-49A8-034E-DD3B-453A022912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322485-BB0A-2619-858D-435C44F77C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D2B969-BBCC-4897-8922-E8A11A3AB990}" type="slidenum">
              <a:t>6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A74227-67C6-C249-29CB-73F4096F9D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0105D8-451A-8FA1-01C6-DC572093E2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FBF697-8B63-B9F1-E12C-5B9C845ABB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25FEBC-0E12-455A-8EDF-5068961465F5}" type="slidenum">
              <a:t>11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35A9B7-6B7C-9A0A-F384-FCCE8D7B72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FAAB9B-6ED1-5C05-FBE2-0E491E7656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8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322485-BB0A-2619-858D-435C44F77C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D2B969-BBCC-4897-8922-E8A11A3AB990}" type="slidenum">
              <a:t>12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A74227-67C6-C249-29CB-73F4096F9D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0105D8-451A-8FA1-01C6-DC572093E2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9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0B317E-A826-AFAE-1E04-485B98B0F9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4C08C96-5C65-4983-A167-415E5A71A705}" type="slidenum">
              <a:t>16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2F2443-83CC-E5C3-C03F-547BC2A214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F84220A-D353-0BE4-2D9F-F28E52A571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212" y="2307509"/>
            <a:ext cx="5896192" cy="888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211" y="4179387"/>
            <a:ext cx="5355332" cy="888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8013" indent="0" algn="ctr">
              <a:buNone/>
              <a:defRPr sz="2315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C4423C1-B769-4758-8924-178CA03A6C97}"/>
              </a:ext>
            </a:extLst>
          </p:cNvPr>
          <p:cNvGrpSpPr/>
          <p:nvPr/>
        </p:nvGrpSpPr>
        <p:grpSpPr>
          <a:xfrm>
            <a:off x="0" y="3659245"/>
            <a:ext cx="1418564" cy="176521"/>
            <a:chOff x="0" y="4051406"/>
            <a:chExt cx="1715680" cy="27931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074E764-6C19-42B8-B0D6-CDA53D62A9B3}"/>
                </a:ext>
              </a:extLst>
            </p:cNvPr>
            <p:cNvGrpSpPr/>
            <p:nvPr userDrawn="1"/>
          </p:nvGrpSpPr>
          <p:grpSpPr>
            <a:xfrm>
              <a:off x="0" y="4051406"/>
              <a:ext cx="1715680" cy="279314"/>
              <a:chOff x="141403" y="1494148"/>
              <a:chExt cx="5954600" cy="66930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34033DE7-E219-443C-93A0-E9900B0A0DC9}"/>
                  </a:ext>
                </a:extLst>
              </p:cNvPr>
              <p:cNvSpPr/>
              <p:nvPr userDrawn="1"/>
            </p:nvSpPr>
            <p:spPr>
              <a:xfrm>
                <a:off x="141403" y="1494148"/>
                <a:ext cx="5156462" cy="669303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5C4C771A-3EED-42EF-B928-11630E1A5085}"/>
                  </a:ext>
                </a:extLst>
              </p:cNvPr>
              <p:cNvSpPr/>
              <p:nvPr userDrawn="1"/>
            </p:nvSpPr>
            <p:spPr>
              <a:xfrm>
                <a:off x="939538" y="1494148"/>
                <a:ext cx="5156465" cy="669303"/>
              </a:xfrm>
              <a:prstGeom prst="roundRect">
                <a:avLst>
                  <a:gd name="adj" fmla="val 5000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A81633C-DC26-4E95-A8A3-4ED80E441F78}"/>
                </a:ext>
              </a:extLst>
            </p:cNvPr>
            <p:cNvGrpSpPr/>
            <p:nvPr userDrawn="1"/>
          </p:nvGrpSpPr>
          <p:grpSpPr>
            <a:xfrm>
              <a:off x="1020" y="4112581"/>
              <a:ext cx="898995" cy="151929"/>
              <a:chOff x="148144" y="1494148"/>
              <a:chExt cx="5947856" cy="66930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35B97FE-3E85-4004-AE09-1BA8C7C240EE}"/>
                  </a:ext>
                </a:extLst>
              </p:cNvPr>
              <p:cNvSpPr/>
              <p:nvPr userDrawn="1"/>
            </p:nvSpPr>
            <p:spPr>
              <a:xfrm>
                <a:off x="148144" y="1494148"/>
                <a:ext cx="5156465" cy="669303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4DE5ED5B-F48C-4FFF-A758-9720211A62D5}"/>
                  </a:ext>
                </a:extLst>
              </p:cNvPr>
              <p:cNvSpPr/>
              <p:nvPr userDrawn="1"/>
            </p:nvSpPr>
            <p:spPr>
              <a:xfrm>
                <a:off x="939538" y="1494148"/>
                <a:ext cx="5156462" cy="669303"/>
              </a:xfrm>
              <a:prstGeom prst="roundRect">
                <a:avLst>
                  <a:gd name="adj" fmla="val 5000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F60E061-2CD0-4238-B99D-895F6D090014}"/>
              </a:ext>
            </a:extLst>
          </p:cNvPr>
          <p:cNvGrpSpPr/>
          <p:nvPr/>
        </p:nvGrpSpPr>
        <p:grpSpPr>
          <a:xfrm>
            <a:off x="9672723" y="812516"/>
            <a:ext cx="407902" cy="819079"/>
            <a:chOff x="10033000" y="0"/>
            <a:chExt cx="2159000" cy="185420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F0F57577-4643-4029-B9FA-E6A3FC4D4467}"/>
                </a:ext>
              </a:extLst>
            </p:cNvPr>
            <p:cNvGrpSpPr/>
            <p:nvPr userDrawn="1"/>
          </p:nvGrpSpPr>
          <p:grpSpPr>
            <a:xfrm>
              <a:off x="10033000" y="0"/>
              <a:ext cx="2159000" cy="1854200"/>
              <a:chOff x="10033000" y="0"/>
              <a:chExt cx="2159000" cy="1854200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4FC8632A-6D66-4CAD-85BB-0E17C54AD44A}"/>
                  </a:ext>
                </a:extLst>
              </p:cNvPr>
              <p:cNvSpPr/>
              <p:nvPr userDrawn="1"/>
            </p:nvSpPr>
            <p:spPr>
              <a:xfrm>
                <a:off x="10033000" y="0"/>
                <a:ext cx="2159000" cy="1854200"/>
              </a:xfrm>
              <a:prstGeom prst="roundRect">
                <a:avLst/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BC463CD6-6DB1-48FA-BFB5-E23D4408C081}"/>
                  </a:ext>
                </a:extLst>
              </p:cNvPr>
              <p:cNvSpPr/>
              <p:nvPr userDrawn="1"/>
            </p:nvSpPr>
            <p:spPr>
              <a:xfrm>
                <a:off x="10369643" y="0"/>
                <a:ext cx="1822357" cy="1854200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A040DC76-50FE-4446-B7F2-055B88E51D4A}"/>
                </a:ext>
              </a:extLst>
            </p:cNvPr>
            <p:cNvGrpSpPr/>
            <p:nvPr userDrawn="1"/>
          </p:nvGrpSpPr>
          <p:grpSpPr>
            <a:xfrm>
              <a:off x="10653136" y="390118"/>
              <a:ext cx="1538864" cy="1059963"/>
              <a:chOff x="10459499" y="286836"/>
              <a:chExt cx="1732495" cy="127896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5E25E010-B3F3-499F-9CFB-8A7D19A57478}"/>
                  </a:ext>
                </a:extLst>
              </p:cNvPr>
              <p:cNvSpPr/>
              <p:nvPr userDrawn="1"/>
            </p:nvSpPr>
            <p:spPr>
              <a:xfrm>
                <a:off x="10459499" y="286836"/>
                <a:ext cx="1732495" cy="1278958"/>
              </a:xfrm>
              <a:prstGeom prst="roundRect">
                <a:avLst/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B2C22A14-4282-4829-B23C-24833AD88B37}"/>
                  </a:ext>
                </a:extLst>
              </p:cNvPr>
              <p:cNvSpPr/>
              <p:nvPr userDrawn="1"/>
            </p:nvSpPr>
            <p:spPr>
              <a:xfrm>
                <a:off x="10729644" y="286839"/>
                <a:ext cx="1462342" cy="1278962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B0350BE-AF6E-76F1-56CA-6C297B9FF4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211" y="326741"/>
            <a:ext cx="3553929" cy="725291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1286B58-DCCC-264F-9BF3-498294D08743}"/>
              </a:ext>
            </a:extLst>
          </p:cNvPr>
          <p:cNvGrpSpPr/>
          <p:nvPr userDrawn="1"/>
        </p:nvGrpSpPr>
        <p:grpSpPr>
          <a:xfrm>
            <a:off x="9672723" y="4179387"/>
            <a:ext cx="407902" cy="819079"/>
            <a:chOff x="10033000" y="0"/>
            <a:chExt cx="2159000" cy="1854200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E4E2A95E-12A2-6901-6626-061FBB56CB11}"/>
                </a:ext>
              </a:extLst>
            </p:cNvPr>
            <p:cNvGrpSpPr/>
            <p:nvPr userDrawn="1"/>
          </p:nvGrpSpPr>
          <p:grpSpPr>
            <a:xfrm>
              <a:off x="10033000" y="0"/>
              <a:ext cx="2159000" cy="1854200"/>
              <a:chOff x="10033000" y="0"/>
              <a:chExt cx="2159000" cy="1854200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44F14B18-9E88-6F9A-F781-12C925883289}"/>
                  </a:ext>
                </a:extLst>
              </p:cNvPr>
              <p:cNvSpPr/>
              <p:nvPr userDrawn="1"/>
            </p:nvSpPr>
            <p:spPr>
              <a:xfrm>
                <a:off x="10033000" y="0"/>
                <a:ext cx="2159000" cy="1854200"/>
              </a:xfrm>
              <a:prstGeom prst="roundRect">
                <a:avLst/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B8F7949A-D39C-6326-DC4A-42A8D3AB54D7}"/>
                  </a:ext>
                </a:extLst>
              </p:cNvPr>
              <p:cNvSpPr/>
              <p:nvPr userDrawn="1"/>
            </p:nvSpPr>
            <p:spPr>
              <a:xfrm>
                <a:off x="10369643" y="0"/>
                <a:ext cx="1822357" cy="1854200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EE604AC6-EA84-DCC4-9D58-8B9EA43F8BE0}"/>
                </a:ext>
              </a:extLst>
            </p:cNvPr>
            <p:cNvGrpSpPr/>
            <p:nvPr userDrawn="1"/>
          </p:nvGrpSpPr>
          <p:grpSpPr>
            <a:xfrm>
              <a:off x="10653136" y="390118"/>
              <a:ext cx="1538864" cy="1059963"/>
              <a:chOff x="10459499" y="286836"/>
              <a:chExt cx="1732495" cy="127896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EC910D77-F760-6CDE-AB0B-95C95C49A0B8}"/>
                  </a:ext>
                </a:extLst>
              </p:cNvPr>
              <p:cNvSpPr/>
              <p:nvPr userDrawn="1"/>
            </p:nvSpPr>
            <p:spPr>
              <a:xfrm>
                <a:off x="10459499" y="286836"/>
                <a:ext cx="1732495" cy="1278958"/>
              </a:xfrm>
              <a:prstGeom prst="roundRect">
                <a:avLst/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6CBC7F79-E219-0A82-13E0-BB6EBD229B89}"/>
                  </a:ext>
                </a:extLst>
              </p:cNvPr>
              <p:cNvSpPr/>
              <p:nvPr userDrawn="1"/>
            </p:nvSpPr>
            <p:spPr>
              <a:xfrm>
                <a:off x="10729644" y="286839"/>
                <a:ext cx="1462342" cy="1278962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4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71" y="234720"/>
            <a:ext cx="8432480" cy="579395"/>
          </a:xfrm>
          <a:prstGeom prst="rect">
            <a:avLst/>
          </a:prstGeom>
        </p:spPr>
        <p:txBody>
          <a:bodyPr anchor="b"/>
          <a:lstStyle>
            <a:lvl1pPr>
              <a:defRPr sz="2315"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71" y="1325872"/>
            <a:ext cx="8432480" cy="36506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 marL="378013" indent="0">
              <a:buNone/>
              <a:defRPr>
                <a:latin typeface="+mn-lt"/>
                <a:cs typeface="Arial" panose="020B0604020202020204" pitchFamily="34" charset="0"/>
              </a:defRPr>
            </a:lvl2pPr>
            <a:lvl3pPr marL="756026" indent="0">
              <a:buNone/>
              <a:defRPr>
                <a:latin typeface="+mn-lt"/>
                <a:cs typeface="Arial" panose="020B0604020202020204" pitchFamily="34" charset="0"/>
              </a:defRPr>
            </a:lvl3pPr>
            <a:lvl4pPr marL="1134039" indent="0">
              <a:buNone/>
              <a:defRPr>
                <a:latin typeface="+mn-lt"/>
                <a:cs typeface="Arial" panose="020B0604020202020204" pitchFamily="34" charset="0"/>
              </a:defRPr>
            </a:lvl4pPr>
            <a:lvl5pPr marL="1512052" indent="0">
              <a:buNone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C174138-C6B0-263A-4DFC-9A14286859D5}"/>
              </a:ext>
            </a:extLst>
          </p:cNvPr>
          <p:cNvGrpSpPr/>
          <p:nvPr userDrawn="1"/>
        </p:nvGrpSpPr>
        <p:grpSpPr>
          <a:xfrm>
            <a:off x="9672723" y="812516"/>
            <a:ext cx="407902" cy="819079"/>
            <a:chOff x="10033000" y="0"/>
            <a:chExt cx="2159000" cy="185420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2C13616-9FF9-D0D3-9228-715BE4C191ED}"/>
                </a:ext>
              </a:extLst>
            </p:cNvPr>
            <p:cNvGrpSpPr/>
            <p:nvPr userDrawn="1"/>
          </p:nvGrpSpPr>
          <p:grpSpPr>
            <a:xfrm>
              <a:off x="10033000" y="0"/>
              <a:ext cx="2159000" cy="1854200"/>
              <a:chOff x="10033000" y="0"/>
              <a:chExt cx="2159000" cy="1854200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643A89DA-1A78-4574-F07E-9CAB73FB225D}"/>
                  </a:ext>
                </a:extLst>
              </p:cNvPr>
              <p:cNvSpPr/>
              <p:nvPr userDrawn="1"/>
            </p:nvSpPr>
            <p:spPr>
              <a:xfrm>
                <a:off x="10033000" y="0"/>
                <a:ext cx="2159000" cy="1854200"/>
              </a:xfrm>
              <a:prstGeom prst="roundRect">
                <a:avLst/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B98CA6A-EDE3-9B0F-1ECF-330ACAEB2F7E}"/>
                  </a:ext>
                </a:extLst>
              </p:cNvPr>
              <p:cNvSpPr/>
              <p:nvPr userDrawn="1"/>
            </p:nvSpPr>
            <p:spPr>
              <a:xfrm>
                <a:off x="10369643" y="0"/>
                <a:ext cx="1822357" cy="1854200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4333CEFD-F305-D31C-EE42-B21BE3106875}"/>
                </a:ext>
              </a:extLst>
            </p:cNvPr>
            <p:cNvGrpSpPr/>
            <p:nvPr userDrawn="1"/>
          </p:nvGrpSpPr>
          <p:grpSpPr>
            <a:xfrm>
              <a:off x="10653136" y="390118"/>
              <a:ext cx="1538864" cy="1059963"/>
              <a:chOff x="10459499" y="286836"/>
              <a:chExt cx="1732495" cy="127896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37334881-E5CF-53D9-5D1B-8ADAC8EEC36C}"/>
                  </a:ext>
                </a:extLst>
              </p:cNvPr>
              <p:cNvSpPr/>
              <p:nvPr userDrawn="1"/>
            </p:nvSpPr>
            <p:spPr>
              <a:xfrm>
                <a:off x="10459499" y="286836"/>
                <a:ext cx="1732495" cy="1278958"/>
              </a:xfrm>
              <a:prstGeom prst="roundRect">
                <a:avLst/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BCD9ECF3-B34A-A780-8D25-0A15CB70F7AC}"/>
                  </a:ext>
                </a:extLst>
              </p:cNvPr>
              <p:cNvSpPr/>
              <p:nvPr userDrawn="1"/>
            </p:nvSpPr>
            <p:spPr>
              <a:xfrm>
                <a:off x="10729644" y="286839"/>
                <a:ext cx="1462342" cy="1278962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402EF9C-F3AB-4F04-91FF-56A7FC9CE5E9}"/>
              </a:ext>
            </a:extLst>
          </p:cNvPr>
          <p:cNvGrpSpPr/>
          <p:nvPr userDrawn="1"/>
        </p:nvGrpSpPr>
        <p:grpSpPr>
          <a:xfrm>
            <a:off x="9672723" y="4179387"/>
            <a:ext cx="407902" cy="819079"/>
            <a:chOff x="10033000" y="0"/>
            <a:chExt cx="2159000" cy="185420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BE12613-7025-F35E-CCCF-495AD5E79062}"/>
                </a:ext>
              </a:extLst>
            </p:cNvPr>
            <p:cNvGrpSpPr/>
            <p:nvPr userDrawn="1"/>
          </p:nvGrpSpPr>
          <p:grpSpPr>
            <a:xfrm>
              <a:off x="10033000" y="0"/>
              <a:ext cx="2159000" cy="1854200"/>
              <a:chOff x="10033000" y="0"/>
              <a:chExt cx="2159000" cy="1854200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5E48690-FA4F-E354-334B-BD349DD17F05}"/>
                  </a:ext>
                </a:extLst>
              </p:cNvPr>
              <p:cNvSpPr/>
              <p:nvPr userDrawn="1"/>
            </p:nvSpPr>
            <p:spPr>
              <a:xfrm>
                <a:off x="10033000" y="0"/>
                <a:ext cx="2159000" cy="1854200"/>
              </a:xfrm>
              <a:prstGeom prst="roundRect">
                <a:avLst/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B5EAE184-B899-B890-45F8-55A4A5F47B67}"/>
                  </a:ext>
                </a:extLst>
              </p:cNvPr>
              <p:cNvSpPr/>
              <p:nvPr userDrawn="1"/>
            </p:nvSpPr>
            <p:spPr>
              <a:xfrm>
                <a:off x="10369643" y="0"/>
                <a:ext cx="1822357" cy="1854200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95DB1C7B-02A2-83F9-ADF9-81BB146E3CF1}"/>
                </a:ext>
              </a:extLst>
            </p:cNvPr>
            <p:cNvGrpSpPr/>
            <p:nvPr userDrawn="1"/>
          </p:nvGrpSpPr>
          <p:grpSpPr>
            <a:xfrm>
              <a:off x="10653136" y="390118"/>
              <a:ext cx="1538864" cy="1059963"/>
              <a:chOff x="10459499" y="286836"/>
              <a:chExt cx="1732495" cy="127896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C3D58DB1-95A7-538A-6196-0A288766C047}"/>
                  </a:ext>
                </a:extLst>
              </p:cNvPr>
              <p:cNvSpPr/>
              <p:nvPr userDrawn="1"/>
            </p:nvSpPr>
            <p:spPr>
              <a:xfrm>
                <a:off x="10459499" y="286836"/>
                <a:ext cx="1732495" cy="1278958"/>
              </a:xfrm>
              <a:prstGeom prst="roundRect">
                <a:avLst/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BFD506F8-2313-FF6A-4AAF-897D781F6C9C}"/>
                  </a:ext>
                </a:extLst>
              </p:cNvPr>
              <p:cNvSpPr/>
              <p:nvPr userDrawn="1"/>
            </p:nvSpPr>
            <p:spPr>
              <a:xfrm>
                <a:off x="10729644" y="286839"/>
                <a:ext cx="1462342" cy="1278962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F22C488-D15E-D0BA-E222-AD9264EDCC9B}"/>
              </a:ext>
            </a:extLst>
          </p:cNvPr>
          <p:cNvGrpSpPr/>
          <p:nvPr userDrawn="1"/>
        </p:nvGrpSpPr>
        <p:grpSpPr>
          <a:xfrm>
            <a:off x="-843" y="1025808"/>
            <a:ext cx="1418564" cy="109332"/>
            <a:chOff x="0" y="4051406"/>
            <a:chExt cx="1715680" cy="279314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3EADF680-F165-6BF2-E853-3BB63390BF68}"/>
                </a:ext>
              </a:extLst>
            </p:cNvPr>
            <p:cNvGrpSpPr/>
            <p:nvPr userDrawn="1"/>
          </p:nvGrpSpPr>
          <p:grpSpPr>
            <a:xfrm>
              <a:off x="0" y="4051406"/>
              <a:ext cx="1715680" cy="279314"/>
              <a:chOff x="141403" y="1494148"/>
              <a:chExt cx="5954600" cy="66930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87F49-A008-1179-8E91-8D2FEEB021FB}"/>
                  </a:ext>
                </a:extLst>
              </p:cNvPr>
              <p:cNvSpPr/>
              <p:nvPr userDrawn="1"/>
            </p:nvSpPr>
            <p:spPr>
              <a:xfrm>
                <a:off x="141403" y="1494148"/>
                <a:ext cx="5156462" cy="669303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689B5CDE-4478-93E3-7016-7B85552D18C6}"/>
                  </a:ext>
                </a:extLst>
              </p:cNvPr>
              <p:cNvSpPr/>
              <p:nvPr userDrawn="1"/>
            </p:nvSpPr>
            <p:spPr>
              <a:xfrm>
                <a:off x="939538" y="1494148"/>
                <a:ext cx="5156465" cy="669303"/>
              </a:xfrm>
              <a:prstGeom prst="roundRect">
                <a:avLst>
                  <a:gd name="adj" fmla="val 5000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D2FA39B0-A0DD-6859-069F-6FC0F3B2580A}"/>
                </a:ext>
              </a:extLst>
            </p:cNvPr>
            <p:cNvGrpSpPr/>
            <p:nvPr userDrawn="1"/>
          </p:nvGrpSpPr>
          <p:grpSpPr>
            <a:xfrm>
              <a:off x="1020" y="4112581"/>
              <a:ext cx="898995" cy="151929"/>
              <a:chOff x="148144" y="1494148"/>
              <a:chExt cx="5947856" cy="66930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AB895279-4809-7601-5A9E-C8418695FF45}"/>
                  </a:ext>
                </a:extLst>
              </p:cNvPr>
              <p:cNvSpPr/>
              <p:nvPr userDrawn="1"/>
            </p:nvSpPr>
            <p:spPr>
              <a:xfrm>
                <a:off x="148144" y="1494148"/>
                <a:ext cx="5156465" cy="669303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2B4A72CF-F779-02CD-CCC2-A2A8612B8439}"/>
                  </a:ext>
                </a:extLst>
              </p:cNvPr>
              <p:cNvSpPr/>
              <p:nvPr userDrawn="1"/>
            </p:nvSpPr>
            <p:spPr>
              <a:xfrm>
                <a:off x="939538" y="1494148"/>
                <a:ext cx="5156462" cy="669303"/>
              </a:xfrm>
              <a:prstGeom prst="roundRect">
                <a:avLst>
                  <a:gd name="adj" fmla="val 5000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58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A55FC67-225D-2237-D99B-DEAF2C43BB7B}"/>
              </a:ext>
            </a:extLst>
          </p:cNvPr>
          <p:cNvGrpSpPr/>
          <p:nvPr userDrawn="1"/>
        </p:nvGrpSpPr>
        <p:grpSpPr>
          <a:xfrm>
            <a:off x="9672723" y="812516"/>
            <a:ext cx="407902" cy="819079"/>
            <a:chOff x="10033000" y="0"/>
            <a:chExt cx="2159000" cy="185420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32D73DD-59F0-0FEA-BA31-913B61570F6D}"/>
                </a:ext>
              </a:extLst>
            </p:cNvPr>
            <p:cNvGrpSpPr/>
            <p:nvPr userDrawn="1"/>
          </p:nvGrpSpPr>
          <p:grpSpPr>
            <a:xfrm>
              <a:off x="10033000" y="0"/>
              <a:ext cx="2159000" cy="1854200"/>
              <a:chOff x="10033000" y="0"/>
              <a:chExt cx="2159000" cy="1854200"/>
            </a:xfrm>
          </p:grpSpPr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0C50B15A-5441-5F1C-3990-AB8D28E31A86}"/>
                  </a:ext>
                </a:extLst>
              </p:cNvPr>
              <p:cNvSpPr/>
              <p:nvPr userDrawn="1"/>
            </p:nvSpPr>
            <p:spPr>
              <a:xfrm>
                <a:off x="10033000" y="0"/>
                <a:ext cx="2159000" cy="1854200"/>
              </a:xfrm>
              <a:prstGeom prst="roundRect">
                <a:avLst/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8EC2A69D-89F2-1EF1-9CB9-6168B01C36D7}"/>
                  </a:ext>
                </a:extLst>
              </p:cNvPr>
              <p:cNvSpPr/>
              <p:nvPr userDrawn="1"/>
            </p:nvSpPr>
            <p:spPr>
              <a:xfrm>
                <a:off x="10369643" y="0"/>
                <a:ext cx="1822357" cy="1854200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5DBFC504-5612-EF0F-615E-2AE8B7CA78C4}"/>
                </a:ext>
              </a:extLst>
            </p:cNvPr>
            <p:cNvGrpSpPr/>
            <p:nvPr userDrawn="1"/>
          </p:nvGrpSpPr>
          <p:grpSpPr>
            <a:xfrm>
              <a:off x="10653136" y="390118"/>
              <a:ext cx="1538864" cy="1059963"/>
              <a:chOff x="10459499" y="286836"/>
              <a:chExt cx="1732495" cy="127896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FBDA3FD-E9EE-B092-6E19-5C869B8AF192}"/>
                  </a:ext>
                </a:extLst>
              </p:cNvPr>
              <p:cNvSpPr/>
              <p:nvPr userDrawn="1"/>
            </p:nvSpPr>
            <p:spPr>
              <a:xfrm>
                <a:off x="10459499" y="286836"/>
                <a:ext cx="1732495" cy="1278958"/>
              </a:xfrm>
              <a:prstGeom prst="roundRect">
                <a:avLst/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3DB59EFB-CAE9-9EC4-D8F0-417E73E1E721}"/>
                  </a:ext>
                </a:extLst>
              </p:cNvPr>
              <p:cNvSpPr/>
              <p:nvPr userDrawn="1"/>
            </p:nvSpPr>
            <p:spPr>
              <a:xfrm>
                <a:off x="10729644" y="286839"/>
                <a:ext cx="1462342" cy="1278962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8D6CF5D-CC64-3C77-C20B-EA4471EC56F7}"/>
              </a:ext>
            </a:extLst>
          </p:cNvPr>
          <p:cNvGrpSpPr/>
          <p:nvPr userDrawn="1"/>
        </p:nvGrpSpPr>
        <p:grpSpPr>
          <a:xfrm>
            <a:off x="9672723" y="4179387"/>
            <a:ext cx="407902" cy="819079"/>
            <a:chOff x="10033000" y="0"/>
            <a:chExt cx="2159000" cy="18542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5F17E38-5BBE-0B9B-1619-EDAA6A865B3F}"/>
                </a:ext>
              </a:extLst>
            </p:cNvPr>
            <p:cNvGrpSpPr/>
            <p:nvPr userDrawn="1"/>
          </p:nvGrpSpPr>
          <p:grpSpPr>
            <a:xfrm>
              <a:off x="10033000" y="0"/>
              <a:ext cx="2159000" cy="1854200"/>
              <a:chOff x="10033000" y="0"/>
              <a:chExt cx="2159000" cy="1854200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0221B2F6-EA0F-2EBF-FB74-281C5B98DB1D}"/>
                  </a:ext>
                </a:extLst>
              </p:cNvPr>
              <p:cNvSpPr/>
              <p:nvPr userDrawn="1"/>
            </p:nvSpPr>
            <p:spPr>
              <a:xfrm>
                <a:off x="10033000" y="0"/>
                <a:ext cx="2159000" cy="1854200"/>
              </a:xfrm>
              <a:prstGeom prst="roundRect">
                <a:avLst/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3A6B6A01-12BA-D421-05B6-E13895020F6A}"/>
                  </a:ext>
                </a:extLst>
              </p:cNvPr>
              <p:cNvSpPr/>
              <p:nvPr userDrawn="1"/>
            </p:nvSpPr>
            <p:spPr>
              <a:xfrm>
                <a:off x="10369643" y="0"/>
                <a:ext cx="1822357" cy="1854200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7DCDBCB-6E30-D9F5-8637-9416EEC36599}"/>
                </a:ext>
              </a:extLst>
            </p:cNvPr>
            <p:cNvGrpSpPr/>
            <p:nvPr userDrawn="1"/>
          </p:nvGrpSpPr>
          <p:grpSpPr>
            <a:xfrm>
              <a:off x="10653136" y="390118"/>
              <a:ext cx="1538864" cy="1059963"/>
              <a:chOff x="10459499" y="286836"/>
              <a:chExt cx="1732495" cy="127896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355D7DE6-B008-E131-C41E-2DA7206AE5E3}"/>
                  </a:ext>
                </a:extLst>
              </p:cNvPr>
              <p:cNvSpPr/>
              <p:nvPr userDrawn="1"/>
            </p:nvSpPr>
            <p:spPr>
              <a:xfrm>
                <a:off x="10459499" y="286836"/>
                <a:ext cx="1732495" cy="1278958"/>
              </a:xfrm>
              <a:prstGeom prst="roundRect">
                <a:avLst/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F568CF7C-F7D4-E843-F9BD-BA65DCA740D4}"/>
                  </a:ext>
                </a:extLst>
              </p:cNvPr>
              <p:cNvSpPr/>
              <p:nvPr userDrawn="1"/>
            </p:nvSpPr>
            <p:spPr>
              <a:xfrm>
                <a:off x="10729644" y="286839"/>
                <a:ext cx="1462342" cy="1278962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8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1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6551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54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Wingdings 2" pitchFamily="18" charset="2"/>
        <a:buChar char="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DDB07A0-4F67-C959-35D0-032C601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212" y="2307509"/>
            <a:ext cx="5896192" cy="888738"/>
          </a:xfrm>
        </p:spPr>
        <p:txBody>
          <a:bodyPr>
            <a:normAutofit/>
          </a:bodyPr>
          <a:lstStyle/>
          <a:p>
            <a:r>
              <a:rPr lang="en-US" dirty="0"/>
              <a:t>HPC for reservoir simulation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2697A8-87AB-4A13-15E2-D8A1F0CB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11" y="4179387"/>
            <a:ext cx="5355332" cy="888738"/>
          </a:xfrm>
        </p:spPr>
        <p:txBody>
          <a:bodyPr/>
          <a:lstStyle/>
          <a:p>
            <a:r>
              <a:rPr lang="pt-BR" dirty="0"/>
              <a:t>Renato Poli</a:t>
            </a:r>
          </a:p>
          <a:p>
            <a:r>
              <a:rPr lang="pt-BR" dirty="0" err="1"/>
              <a:t>Oct</a:t>
            </a:r>
            <a:r>
              <a:rPr lang="pt-BR" dirty="0"/>
              <a:t> 1</a:t>
            </a:r>
            <a:r>
              <a:rPr lang="pt-BR" baseline="30000" dirty="0"/>
              <a:t>st</a:t>
            </a:r>
            <a:r>
              <a:rPr lang="pt-BR" dirty="0"/>
              <a:t>, 2023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87A45-1F6F-FF39-47AF-7C0688E0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Kokkos</a:t>
            </a:r>
            <a:endParaRPr lang="pt-BR" dirty="0"/>
          </a:p>
          <a:p>
            <a:r>
              <a:rPr lang="pt-BR" dirty="0" err="1"/>
              <a:t>OpenCL</a:t>
            </a:r>
            <a:endParaRPr lang="pt-BR" dirty="0"/>
          </a:p>
          <a:p>
            <a:pPr marL="808038" indent="-808038"/>
            <a:r>
              <a:rPr lang="pt-BR" dirty="0"/>
              <a:t>	</a:t>
            </a:r>
            <a:r>
              <a:rPr lang="pt-BR" dirty="0" err="1"/>
              <a:t>Uneven</a:t>
            </a:r>
            <a:r>
              <a:rPr lang="pt-BR" dirty="0"/>
              <a:t> </a:t>
            </a:r>
            <a:r>
              <a:rPr lang="pt-BR" dirty="0" err="1"/>
              <a:t>implementation</a:t>
            </a:r>
            <a:r>
              <a:rPr lang="pt-BR" dirty="0"/>
              <a:t> </a:t>
            </a:r>
            <a:r>
              <a:rPr lang="pt-BR" dirty="0" err="1"/>
              <a:t>quality</a:t>
            </a:r>
            <a:endParaRPr lang="pt-BR" dirty="0"/>
          </a:p>
          <a:p>
            <a:pPr marL="808038" indent="-808038"/>
            <a:r>
              <a:rPr lang="pt-BR" dirty="0"/>
              <a:t>	Performance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met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standard </a:t>
            </a:r>
            <a:r>
              <a:rPr lang="pt-BR" dirty="0" err="1"/>
              <a:t>needed</a:t>
            </a:r>
            <a:r>
              <a:rPr lang="pt-BR" dirty="0"/>
              <a:t> for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 (</a:t>
            </a:r>
            <a:r>
              <a:rPr lang="pt-BR" dirty="0" err="1"/>
              <a:t>Pennycook</a:t>
            </a:r>
            <a:r>
              <a:rPr lang="pt-BR" dirty="0"/>
              <a:t>, 2013)</a:t>
            </a:r>
          </a:p>
          <a:p>
            <a:pPr marL="808038" indent="-808038"/>
            <a:r>
              <a:rPr lang="pt-BR" dirty="0" err="1"/>
              <a:t>OpenMP</a:t>
            </a:r>
            <a:endParaRPr lang="pt-BR" dirty="0"/>
          </a:p>
          <a:p>
            <a:pPr marL="808038" indent="-808038"/>
            <a:r>
              <a:rPr lang="pt-BR" dirty="0"/>
              <a:t>	</a:t>
            </a:r>
            <a:r>
              <a:rPr lang="pt-BR" dirty="0" err="1"/>
              <a:t>imposes</a:t>
            </a:r>
            <a:r>
              <a:rPr lang="pt-BR" dirty="0"/>
              <a:t> </a:t>
            </a:r>
            <a:r>
              <a:rPr lang="pt-BR" dirty="0" err="1"/>
              <a:t>difficulties</a:t>
            </a:r>
            <a:r>
              <a:rPr lang="pt-BR" dirty="0"/>
              <a:t> for </a:t>
            </a:r>
            <a:r>
              <a:rPr lang="pt-BR" dirty="0" err="1"/>
              <a:t>libraries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78CD2BF-0F69-BA4C-EC35-00ED75C6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34950"/>
            <a:ext cx="8432800" cy="579438"/>
          </a:xfrm>
        </p:spPr>
        <p:txBody>
          <a:bodyPr/>
          <a:lstStyle/>
          <a:p>
            <a:r>
              <a:rPr lang="en-US" sz="2400" dirty="0" err="1"/>
              <a:t>Petsc</a:t>
            </a:r>
            <a:r>
              <a:rPr lang="en-US" sz="2400" dirty="0"/>
              <a:t> with GPU?</a:t>
            </a:r>
            <a:br>
              <a:rPr lang="en-US" sz="2400" dirty="0"/>
            </a:br>
            <a:r>
              <a:rPr lang="en-US" sz="1600" dirty="0" err="1"/>
              <a:t>Peper</a:t>
            </a:r>
            <a:r>
              <a:rPr lang="en-US" sz="1600" dirty="0"/>
              <a:t> from 2021</a:t>
            </a:r>
          </a:p>
        </p:txBody>
      </p:sp>
    </p:spTree>
    <p:extLst>
      <p:ext uri="{BB962C8B-B14F-4D97-AF65-F5344CB8AC3E}">
        <p14:creationId xmlns:p14="http://schemas.microsoft.com/office/powerpoint/2010/main" val="102278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5023F5A-EE22-7212-8261-5A79DA0800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1512" y="1470659"/>
            <a:ext cx="7077960" cy="3611881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FDF9D313-E8C4-0A39-D04D-120F778B9D17}"/>
              </a:ext>
            </a:extLst>
          </p:cNvPr>
          <p:cNvSpPr/>
          <p:nvPr/>
        </p:nvSpPr>
        <p:spPr>
          <a:xfrm rot="2656880">
            <a:off x="8460336" y="2219788"/>
            <a:ext cx="426720" cy="6302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D6E473-ACED-F6E2-1972-0F19681C81A5}"/>
              </a:ext>
            </a:extLst>
          </p:cNvPr>
          <p:cNvSpPr txBox="1"/>
          <p:nvPr/>
        </p:nvSpPr>
        <p:spPr>
          <a:xfrm>
            <a:off x="9046456" y="1653540"/>
            <a:ext cx="815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?</a:t>
            </a:r>
            <a:endParaRPr lang="en-US" sz="4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BE01598-C440-A82F-73C5-265DB15E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Petsc</a:t>
            </a:r>
            <a:r>
              <a:rPr lang="en-US" sz="2000" dirty="0"/>
              <a:t> with GPU?</a:t>
            </a:r>
            <a:br>
              <a:rPr lang="en-US" sz="2000" dirty="0"/>
            </a:br>
            <a:r>
              <a:rPr lang="en-US" sz="1400" dirty="0" err="1"/>
              <a:t>Peper</a:t>
            </a:r>
            <a:r>
              <a:rPr lang="en-US" sz="1400" dirty="0"/>
              <a:t> from 2021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CC2BB9-4AAB-62BE-AECB-B147893EE31D}"/>
              </a:ext>
            </a:extLst>
          </p:cNvPr>
          <p:cNvSpPr txBox="1"/>
          <p:nvPr/>
        </p:nvSpPr>
        <p:spPr>
          <a:xfrm>
            <a:off x="4638675" y="524417"/>
            <a:ext cx="385762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1800" dirty="0"/>
              <a:t>8 </a:t>
            </a:r>
            <a:r>
              <a:rPr lang="pt-BR" sz="1800" dirty="0" err="1"/>
              <a:t>million</a:t>
            </a:r>
            <a:r>
              <a:rPr lang="pt-BR" sz="1800" dirty="0"/>
              <a:t> </a:t>
            </a:r>
            <a:r>
              <a:rPr lang="pt-BR" sz="1800" dirty="0" err="1"/>
              <a:t>cell</a:t>
            </a:r>
            <a:r>
              <a:rPr lang="pt-BR" sz="1800" dirty="0"/>
              <a:t> </a:t>
            </a:r>
            <a:r>
              <a:rPr lang="pt-BR" sz="1800" dirty="0" err="1"/>
              <a:t>problem</a:t>
            </a:r>
            <a:r>
              <a:rPr lang="pt-BR" sz="1800" dirty="0"/>
              <a:t>, 24 </a:t>
            </a:r>
            <a:r>
              <a:rPr lang="pt-BR" sz="1800" dirty="0" err="1"/>
              <a:t>timesteps</a:t>
            </a:r>
            <a:r>
              <a:rPr lang="pt-BR" sz="1800" dirty="0"/>
              <a:t>, </a:t>
            </a:r>
            <a:r>
              <a:rPr lang="pt-BR" sz="1800" dirty="0" err="1"/>
              <a:t>computational</a:t>
            </a:r>
            <a:r>
              <a:rPr lang="pt-BR" sz="1800" dirty="0"/>
              <a:t> </a:t>
            </a:r>
            <a:r>
              <a:rPr lang="pt-BR" sz="1800" dirty="0" err="1"/>
              <a:t>intensive</a:t>
            </a:r>
            <a:r>
              <a:rPr lang="pt-BR" sz="1800" dirty="0"/>
              <a:t> </a:t>
            </a:r>
            <a:endParaRPr lang="en-US" sz="1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218FFF-E83B-BC94-925B-3537DD952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790"/>
          <a:stretch/>
        </p:blipFill>
        <p:spPr>
          <a:xfrm>
            <a:off x="327162" y="1653540"/>
            <a:ext cx="3181175" cy="1032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151938C-C467-ACA1-D3FC-9B6A5EBD72E1}"/>
              </a:ext>
            </a:extLst>
          </p:cNvPr>
          <p:cNvSpPr txBox="1"/>
          <p:nvPr/>
        </p:nvSpPr>
        <p:spPr>
          <a:xfrm>
            <a:off x="312420" y="2964180"/>
            <a:ext cx="323088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err="1"/>
              <a:t>Preconditioners</a:t>
            </a:r>
            <a:r>
              <a:rPr lang="pt-BR" sz="1200" dirty="0"/>
              <a:t> </a:t>
            </a:r>
            <a:r>
              <a:rPr lang="pt-BR" sz="1200" dirty="0" err="1"/>
              <a:t>scale</a:t>
            </a:r>
            <a:r>
              <a:rPr lang="pt-BR" sz="1200" dirty="0"/>
              <a:t> </a:t>
            </a:r>
            <a:r>
              <a:rPr lang="pt-BR" sz="1200" dirty="0" err="1"/>
              <a:t>well</a:t>
            </a:r>
            <a:r>
              <a:rPr lang="pt-BR" sz="1200" dirty="0"/>
              <a:t> in CPU </a:t>
            </a:r>
            <a:r>
              <a:rPr lang="pt-BR" sz="1200" dirty="0" err="1"/>
              <a:t>with</a:t>
            </a:r>
            <a:r>
              <a:rPr lang="pt-BR" sz="1200" dirty="0"/>
              <a:t> </a:t>
            </a:r>
            <a:r>
              <a:rPr lang="pt-BR" sz="1200" dirty="0" err="1"/>
              <a:t>number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processes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246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1E0AE48-246B-93F3-51F9-7B8A09E226E6}"/>
              </a:ext>
            </a:extLst>
          </p:cNvPr>
          <p:cNvSpPr txBox="1"/>
          <p:nvPr/>
        </p:nvSpPr>
        <p:spPr>
          <a:xfrm>
            <a:off x="6720840" y="244638"/>
            <a:ext cx="2759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rgbClr val="FF0000"/>
                </a:solidFill>
              </a:rPr>
              <a:t>Shall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we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talk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to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these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guys</a:t>
            </a:r>
            <a:r>
              <a:rPr lang="pt-BR" i="1" dirty="0">
                <a:solidFill>
                  <a:srgbClr val="FF0000"/>
                </a:solidFill>
              </a:rPr>
              <a:t>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F605C1D-221C-0C11-3FEC-214B1FAD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Flexibility</a:t>
            </a:r>
            <a:r>
              <a:rPr lang="pt-BR" dirty="0"/>
              <a:t>, </a:t>
            </a:r>
            <a:r>
              <a:rPr lang="pt-BR" dirty="0" err="1"/>
              <a:t>works</a:t>
            </a:r>
            <a:r>
              <a:rPr lang="pt-BR" dirty="0"/>
              <a:t> in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GPUs</a:t>
            </a:r>
            <a:endParaRPr lang="pt-BR" dirty="0"/>
          </a:p>
          <a:p>
            <a:r>
              <a:rPr lang="pt-BR" dirty="0" err="1"/>
              <a:t>Backend</a:t>
            </a:r>
            <a:r>
              <a:rPr lang="pt-BR" dirty="0"/>
              <a:t> in CUDA, </a:t>
            </a:r>
            <a:r>
              <a:rPr lang="pt-BR" dirty="0" err="1"/>
              <a:t>Kokkos</a:t>
            </a:r>
            <a:r>
              <a:rPr lang="pt-BR" dirty="0"/>
              <a:t>, HIP</a:t>
            </a:r>
          </a:p>
          <a:p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BB6E5E7-707E-2EBB-3959-60BC09D0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34950"/>
            <a:ext cx="8432800" cy="579438"/>
          </a:xfrm>
        </p:spPr>
        <p:txBody>
          <a:bodyPr/>
          <a:lstStyle/>
          <a:p>
            <a:r>
              <a:rPr lang="en-US" sz="2400" dirty="0" err="1"/>
              <a:t>Petsc</a:t>
            </a:r>
            <a:r>
              <a:rPr lang="en-US" sz="2400" dirty="0"/>
              <a:t> with GPU?</a:t>
            </a:r>
            <a:br>
              <a:rPr lang="en-US" sz="2400" dirty="0"/>
            </a:br>
            <a:r>
              <a:rPr lang="en-US" sz="1600" dirty="0" err="1"/>
              <a:t>Peper</a:t>
            </a:r>
            <a:r>
              <a:rPr lang="en-US" sz="1600" dirty="0"/>
              <a:t> from 2021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3740A14-9092-F10D-06C9-0C8592FF8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" y="1325872"/>
            <a:ext cx="423863" cy="42386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B0F4C4E-687C-98C7-551A-84561FA50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" y="1761490"/>
            <a:ext cx="423863" cy="42386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38800D-34DA-05AA-7395-42B0F30CF22F}"/>
              </a:ext>
            </a:extLst>
          </p:cNvPr>
          <p:cNvSpPr txBox="1"/>
          <p:nvPr/>
        </p:nvSpPr>
        <p:spPr>
          <a:xfrm>
            <a:off x="312420" y="2964180"/>
            <a:ext cx="56769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err="1"/>
              <a:t>What</a:t>
            </a:r>
            <a:r>
              <a:rPr lang="pt-BR" sz="1600" dirty="0"/>
              <a:t> are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strategies</a:t>
            </a:r>
            <a:r>
              <a:rPr lang="pt-BR" sz="1600" dirty="0"/>
              <a:t> </a:t>
            </a:r>
            <a:r>
              <a:rPr lang="pt-BR" sz="1600" dirty="0" err="1"/>
              <a:t>behind</a:t>
            </a:r>
            <a:r>
              <a:rPr lang="pt-BR" sz="1600" dirty="0"/>
              <a:t> Echelon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tNavigator</a:t>
            </a:r>
            <a:r>
              <a:rPr lang="pt-BR" sz="1600" dirty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593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F781A8-65F3-9A5B-D6D5-1E87D042D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in HPC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7EAF3C6-751D-27D7-B199-B981130F8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EB46BE0-C71E-847D-DFB2-3B71A79D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89E4E73-211F-0BC1-ACA8-FE482C1E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71" y="1633730"/>
            <a:ext cx="8432480" cy="3342814"/>
          </a:xfrm>
        </p:spPr>
        <p:txBody>
          <a:bodyPr/>
          <a:lstStyle/>
          <a:p>
            <a:r>
              <a:rPr lang="pt-BR" dirty="0"/>
              <a:t>MPI</a:t>
            </a:r>
          </a:p>
          <a:p>
            <a:r>
              <a:rPr lang="pt-BR" dirty="0"/>
              <a:t>Domain </a:t>
            </a:r>
            <a:r>
              <a:rPr lang="pt-BR" dirty="0" err="1"/>
              <a:t>decomposition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  <a:p>
            <a:endParaRPr lang="pt-BR" dirty="0"/>
          </a:p>
          <a:p>
            <a:r>
              <a:rPr lang="pt-BR" dirty="0"/>
              <a:t>IPARS </a:t>
            </a:r>
            <a:endParaRPr lang="en-US" dirty="0"/>
          </a:p>
        </p:txBody>
      </p:sp>
      <p:pic>
        <p:nvPicPr>
          <p:cNvPr id="10" name="Espaço Reservado para Conteúdo 4">
            <a:extLst>
              <a:ext uri="{FF2B5EF4-FFF2-40B4-BE49-F238E27FC236}">
                <a16:creationId xmlns:a16="http://schemas.microsoft.com/office/drawing/2014/main" id="{9EF9F183-2799-61C7-CF40-EA82152A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80" y="114610"/>
            <a:ext cx="4505960" cy="1399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E897B80-4C24-F4C8-B46B-C5EB036F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305137"/>
            <a:ext cx="4514098" cy="1303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271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F1B28-017E-067C-DDDA-0E80D533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4096B1A-E980-BE48-46D4-A859F1B0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5" y="84710"/>
            <a:ext cx="3873229" cy="565323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D6DB2A-8D1B-B613-3017-7DB358A1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3" y="1242950"/>
            <a:ext cx="5040315" cy="1081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5A5E75-0A08-8774-A05C-254B60341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50" y="2658039"/>
            <a:ext cx="494416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08445-2122-4280-FFE9-0C378F7BC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OPM flow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9AA7B0-6222-5D3B-2659-206F4E4426BF}"/>
              </a:ext>
            </a:extLst>
          </p:cNvPr>
          <p:cNvSpPr txBox="1"/>
          <p:nvPr/>
        </p:nvSpPr>
        <p:spPr>
          <a:xfrm>
            <a:off x="614212" y="4528107"/>
            <a:ext cx="8782200" cy="601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https://opm-project.org/wp-content/uploads/2023/06/OPM_Flow_Reference_Manual_2023-04_Rev-0_Reduced.pdf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25E302-9D80-FD03-4BD2-C7E058F08641}"/>
              </a:ext>
            </a:extLst>
          </p:cNvPr>
          <p:cNvSpPr txBox="1"/>
          <p:nvPr/>
        </p:nvSpPr>
        <p:spPr>
          <a:xfrm>
            <a:off x="7612379" y="1984343"/>
            <a:ext cx="158686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buClr>
                <a:srgbClr val="91D93F"/>
              </a:buClr>
              <a:buSzPct val="45000"/>
            </a:pPr>
            <a:r>
              <a:rPr lang="en-US" dirty="0">
                <a:solidFill>
                  <a:srgbClr val="FF0000"/>
                </a:solidFill>
              </a:rPr>
              <a:t>Equinor</a:t>
            </a:r>
          </a:p>
          <a:p>
            <a:pPr lvl="0">
              <a:buClr>
                <a:srgbClr val="91D93F"/>
              </a:buClr>
              <a:buSzPct val="45000"/>
            </a:pPr>
            <a:r>
              <a:rPr lang="en-US" dirty="0">
                <a:solidFill>
                  <a:srgbClr val="FF0000"/>
                </a:solidFill>
              </a:rPr>
              <a:t>Black oil</a:t>
            </a:r>
          </a:p>
          <a:p>
            <a:pPr lvl="0">
              <a:buClr>
                <a:srgbClr val="91D93F"/>
              </a:buClr>
              <a:buSzPct val="45000"/>
            </a:pPr>
            <a:r>
              <a:rPr lang="en-US" dirty="0">
                <a:solidFill>
                  <a:srgbClr val="FF0000"/>
                </a:solidFill>
              </a:rPr>
              <a:t>Open source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205384-3D46-F5BA-4BFB-D2FC116CCF1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05160" y="1600200"/>
            <a:ext cx="7181639" cy="112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6DA866-EB8B-E14E-C821-6A7EBE9B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29200" y="2971800"/>
            <a:ext cx="7028999" cy="13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B645D6-168C-87FB-00CE-59513174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OPM</a:t>
            </a:r>
            <a:br>
              <a:rPr lang="pt-BR" dirty="0"/>
            </a:br>
            <a:r>
              <a:rPr lang="pt-BR" sz="1400" dirty="0"/>
              <a:t>GPU? FPGA?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953EC5-40B0-4CDB-7BCA-4EEB0C1074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81039" y="1803960"/>
            <a:ext cx="7143480" cy="20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0E9ABD-A58B-AFBE-A404-ED255BEB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OPM</a:t>
            </a:r>
            <a:br>
              <a:rPr lang="pt-BR" dirty="0"/>
            </a:br>
            <a:r>
              <a:rPr lang="pt-BR" sz="1600" dirty="0"/>
              <a:t>GPU? FPGA?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755E0EA-78C2-078F-DA00-C5616A5E5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212" y="2307509"/>
            <a:ext cx="5896192" cy="888738"/>
          </a:xfrm>
        </p:spPr>
        <p:txBody>
          <a:bodyPr>
            <a:normAutofit/>
          </a:bodyPr>
          <a:lstStyle/>
          <a:p>
            <a:r>
              <a:rPr lang="en-US" dirty="0"/>
              <a:t>Let's learn some keywords ...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AA836EE-2E48-D164-7FC1-40C9E9C67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FB14163-AEA4-0A41-DFF0-FC9FDE46E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Preliminary information</a:t>
            </a:r>
            <a:endParaRPr lang="en-US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BCFBAA6-1D67-27E2-4BA3-9258CFEB43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algn="ctr"/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D37A4-7520-F9FE-A282-099AFA57D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771" y="234720"/>
            <a:ext cx="8432480" cy="579395"/>
          </a:xfrm>
        </p:spPr>
        <p:txBody>
          <a:bodyPr vert="horz"/>
          <a:lstStyle/>
          <a:p>
            <a:pPr lvl="0"/>
            <a:r>
              <a:rPr lang="en-US" dirty="0"/>
              <a:t>Some keywords to look at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E0CCB5-ED0F-607F-CE04-EEFF09412F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8771" y="1325872"/>
            <a:ext cx="8432480" cy="3650672"/>
          </a:xfrm>
        </p:spPr>
        <p:txBody>
          <a:bodyPr vert="horz"/>
          <a:lstStyle/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CUDA Thrust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https://github.com/NVIDIA/thrust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OpenCL</a:t>
            </a:r>
          </a:p>
          <a:p>
            <a:pPr lvl="0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 err="1"/>
              <a:t>Kokkos</a:t>
            </a:r>
            <a:endParaRPr lang="en-US" dirty="0"/>
          </a:p>
          <a:p>
            <a:pPr lvl="0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Application specific architecture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FPGA?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Quantum computing?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3AB271-6E52-3F38-2ADC-9F889845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36919" y="1448280"/>
            <a:ext cx="356112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BAD68C-3117-2C56-9EBA-C43738FEB7A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36919" y="2514600"/>
            <a:ext cx="3429000" cy="93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2DAB4-6E16-4483-6484-CCD88D27C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771" y="234720"/>
            <a:ext cx="8432480" cy="579395"/>
          </a:xfrm>
        </p:spPr>
        <p:txBody>
          <a:bodyPr vert="horz"/>
          <a:lstStyle/>
          <a:p>
            <a:pPr lvl="0"/>
            <a:r>
              <a:rPr lang="en-US"/>
              <a:t>Some keywords to look at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2354E-33EB-E1E1-026C-0ED2903A63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8771" y="1325872"/>
            <a:ext cx="8432480" cy="3650672"/>
          </a:xfrm>
        </p:spPr>
        <p:txBody>
          <a:bodyPr vert="horz"/>
          <a:lstStyle/>
          <a:p>
            <a:pPr lvl="0"/>
            <a:r>
              <a:rPr lang="en-US" u="sng" dirty="0" err="1">
                <a:solidFill>
                  <a:srgbClr val="FF0000"/>
                </a:solidFill>
              </a:rPr>
              <a:t>Exascale</a:t>
            </a:r>
            <a:r>
              <a:rPr lang="en-US" dirty="0"/>
              <a:t> computing is a type of ultra-powerful supercomputing, with systems performing billions of computations per second utilizing an infrastructure of CPUs and GPUs to process and analyze data.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54D3D-AC3B-6223-886A-E1307A8459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OpenCL</a:t>
            </a:r>
            <a:br>
              <a:rPr lang="en-US"/>
            </a:br>
            <a:r>
              <a:rPr lang="en-US" sz="1200"/>
              <a:t>https://www.run.ai/guides/nvidia-cuda-basics-and-best-practices/cuda-vs-opencl</a:t>
            </a: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2579D7F6-32C5-180D-F43F-0F5A795372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8500" y="1325563"/>
            <a:ext cx="8432800" cy="3651250"/>
          </a:xfrm>
        </p:spPr>
        <p:txBody>
          <a:bodyPr vert="horz"/>
          <a:lstStyle/>
          <a:p>
            <a:pPr lvl="0"/>
            <a:r>
              <a:rPr lang="en-US" dirty="0"/>
              <a:t>OpenCL programs are designed to be compiled at run time, so applications that use OpenCL can be ported between different host devices.</a:t>
            </a:r>
          </a:p>
          <a:p>
            <a:pPr lvl="0"/>
            <a:endParaRPr lang="en-US" dirty="0"/>
          </a:p>
          <a:p>
            <a:pPr lvl="0"/>
            <a:r>
              <a:rPr lang="en-US" u="sng" dirty="0">
                <a:solidFill>
                  <a:srgbClr val="FF0000"/>
                </a:solidFill>
              </a:rPr>
              <a:t>OpenCL is not just for GPUs</a:t>
            </a:r>
            <a:r>
              <a:rPr lang="en-US" dirty="0"/>
              <a:t> (like CUDA) but also for CPUs, FPGAs… In addition, OpenCL was developed by multiple companies, as opposed to NVIDIA’s CUDA.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F5E46-B9F2-B761-1A84-92A8151C2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Next steps -- </a:t>
            </a:r>
            <a:r>
              <a:rPr lang="en-US" sz="2800" i="1" dirty="0"/>
              <a:t>draft</a:t>
            </a:r>
            <a:endParaRPr lang="en-US" i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2CA545D-0560-664B-1282-C7B0B8375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D024B-ED5F-6A62-2336-D5ABD2823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771" y="234720"/>
            <a:ext cx="8432480" cy="579395"/>
          </a:xfrm>
        </p:spPr>
        <p:txBody>
          <a:bodyPr vert="horz"/>
          <a:lstStyle/>
          <a:p>
            <a:pPr lvl="0"/>
            <a:r>
              <a:rPr lang="en-US" dirty="0"/>
              <a:t>How to make things practical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BEB4D-63EE-4BF2-86D6-F168A0AE71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8771" y="1325872"/>
            <a:ext cx="8432480" cy="3650672"/>
          </a:xfrm>
        </p:spPr>
        <p:txBody>
          <a:bodyPr vert="horz"/>
          <a:lstStyle/>
          <a:p>
            <a:pPr lvl="0">
              <a:lnSpc>
                <a:spcPct val="150000"/>
              </a:lnSpc>
            </a:pPr>
            <a:r>
              <a:rPr lang="en-US" dirty="0"/>
              <a:t>Setup benchmarks and key testcases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Detach a module of a large (but not so large) size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Rewrite the module from scratch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Use as a testbench for the HPC technologies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8ABA8-6E4E-44A0-BDA7-53A0AF83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71" y="234720"/>
            <a:ext cx="8432480" cy="579395"/>
          </a:xfrm>
        </p:spPr>
        <p:txBody>
          <a:bodyPr/>
          <a:lstStyle/>
          <a:p>
            <a:r>
              <a:rPr lang="en-US" dirty="0"/>
              <a:t>What would be a reasonable timeline?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42764ED-B514-960E-23D6-7D03810F9A4F}"/>
              </a:ext>
            </a:extLst>
          </p:cNvPr>
          <p:cNvCxnSpPr>
            <a:cxnSpLocks/>
          </p:cNvCxnSpPr>
          <p:nvPr/>
        </p:nvCxnSpPr>
        <p:spPr>
          <a:xfrm>
            <a:off x="541020" y="2407505"/>
            <a:ext cx="9159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722CB86-3959-C789-5EB1-E5B6FA91E829}"/>
              </a:ext>
            </a:extLst>
          </p:cNvPr>
          <p:cNvCxnSpPr/>
          <p:nvPr/>
        </p:nvCxnSpPr>
        <p:spPr>
          <a:xfrm>
            <a:off x="1068524" y="2224315"/>
            <a:ext cx="0" cy="3663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765A515-6922-6956-F32F-866AF24B4E96}"/>
              </a:ext>
            </a:extLst>
          </p:cNvPr>
          <p:cNvCxnSpPr/>
          <p:nvPr/>
        </p:nvCxnSpPr>
        <p:spPr>
          <a:xfrm>
            <a:off x="2720394" y="2224315"/>
            <a:ext cx="0" cy="3663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2909B8B-FC30-28D4-B5CD-B97FCB0D0678}"/>
              </a:ext>
            </a:extLst>
          </p:cNvPr>
          <p:cNvCxnSpPr/>
          <p:nvPr/>
        </p:nvCxnSpPr>
        <p:spPr>
          <a:xfrm>
            <a:off x="4839624" y="2224315"/>
            <a:ext cx="0" cy="3663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506CFECB-D417-AB1D-3C9A-173183A39DFD}"/>
              </a:ext>
            </a:extLst>
          </p:cNvPr>
          <p:cNvSpPr/>
          <p:nvPr/>
        </p:nvSpPr>
        <p:spPr>
          <a:xfrm>
            <a:off x="369346" y="199474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2023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E58B08-435F-A32B-0E6E-1500B14C3051}"/>
              </a:ext>
            </a:extLst>
          </p:cNvPr>
          <p:cNvSpPr/>
          <p:nvPr/>
        </p:nvSpPr>
        <p:spPr>
          <a:xfrm>
            <a:off x="3342351" y="199474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2024/2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2B25FFB-7473-612E-E03B-2685D0078CCE}"/>
              </a:ext>
            </a:extLst>
          </p:cNvPr>
          <p:cNvSpPr/>
          <p:nvPr/>
        </p:nvSpPr>
        <p:spPr>
          <a:xfrm>
            <a:off x="5644280" y="199474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2025/1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B23E7F6-023C-1305-8FFA-BDA0E08EA4BC}"/>
              </a:ext>
            </a:extLst>
          </p:cNvPr>
          <p:cNvSpPr/>
          <p:nvPr/>
        </p:nvSpPr>
        <p:spPr>
          <a:xfrm>
            <a:off x="803640" y="2834878"/>
            <a:ext cx="1108979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E870D0F-3162-7C23-21D6-A368F417B798}"/>
              </a:ext>
            </a:extLst>
          </p:cNvPr>
          <p:cNvCxnSpPr/>
          <p:nvPr/>
        </p:nvCxnSpPr>
        <p:spPr>
          <a:xfrm>
            <a:off x="7297075" y="2224315"/>
            <a:ext cx="0" cy="3663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0AA839A6-DAE1-4FD4-74AF-EDCDE86DC873}"/>
              </a:ext>
            </a:extLst>
          </p:cNvPr>
          <p:cNvSpPr/>
          <p:nvPr/>
        </p:nvSpPr>
        <p:spPr>
          <a:xfrm>
            <a:off x="1432024" y="199474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2024/1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D002C33-66B6-0F62-C972-3790B59982EC}"/>
              </a:ext>
            </a:extLst>
          </p:cNvPr>
          <p:cNvSpPr/>
          <p:nvPr/>
        </p:nvSpPr>
        <p:spPr>
          <a:xfrm>
            <a:off x="7762640" y="199474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2025/2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D54AFCC-FED3-1C80-182E-480620E8FD0C}"/>
              </a:ext>
            </a:extLst>
          </p:cNvPr>
          <p:cNvSpPr/>
          <p:nvPr/>
        </p:nvSpPr>
        <p:spPr>
          <a:xfrm>
            <a:off x="428451" y="1425009"/>
            <a:ext cx="1224841" cy="274804"/>
          </a:xfrm>
          <a:prstGeom prst="rect">
            <a:avLst/>
          </a:prstGeom>
          <a:solidFill>
            <a:srgbClr val="E6C0AE"/>
          </a:solidFill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setup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3710928-524B-3D0C-D1CD-C7BE7AFC6254}"/>
              </a:ext>
            </a:extLst>
          </p:cNvPr>
          <p:cNvSpPr/>
          <p:nvPr/>
        </p:nvSpPr>
        <p:spPr>
          <a:xfrm>
            <a:off x="1912621" y="2834878"/>
            <a:ext cx="2110739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Module #1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5FCB7B4-9B69-13AD-7E73-CCE8F633ACDC}"/>
              </a:ext>
            </a:extLst>
          </p:cNvPr>
          <p:cNvSpPr/>
          <p:nvPr/>
        </p:nvSpPr>
        <p:spPr>
          <a:xfrm>
            <a:off x="1322562" y="1706808"/>
            <a:ext cx="2520938" cy="2738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HW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numerics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04262A-2DEC-D584-86D6-169BB425BB0A}"/>
              </a:ext>
            </a:extLst>
          </p:cNvPr>
          <p:cNvSpPr/>
          <p:nvPr/>
        </p:nvSpPr>
        <p:spPr>
          <a:xfrm>
            <a:off x="351302" y="5099809"/>
            <a:ext cx="25858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1F41558-B15B-8626-0EF0-790D8E48E5F3}"/>
              </a:ext>
            </a:extLst>
          </p:cNvPr>
          <p:cNvSpPr/>
          <p:nvPr/>
        </p:nvSpPr>
        <p:spPr>
          <a:xfrm>
            <a:off x="351302" y="4461907"/>
            <a:ext cx="258586" cy="276999"/>
          </a:xfrm>
          <a:prstGeom prst="rect">
            <a:avLst/>
          </a:prstGeom>
          <a:solidFill>
            <a:srgbClr val="E6C0A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8AEB488-C04F-5351-28DA-830B9668AFAC}"/>
              </a:ext>
            </a:extLst>
          </p:cNvPr>
          <p:cNvSpPr/>
          <p:nvPr/>
        </p:nvSpPr>
        <p:spPr>
          <a:xfrm>
            <a:off x="351302" y="4779993"/>
            <a:ext cx="25858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75380BC-39DB-D9CA-478F-8C06260B47E7}"/>
              </a:ext>
            </a:extLst>
          </p:cNvPr>
          <p:cNvSpPr txBox="1"/>
          <p:nvPr/>
        </p:nvSpPr>
        <p:spPr>
          <a:xfrm>
            <a:off x="663727" y="5045948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Mathwork</a:t>
            </a:r>
            <a:endParaRPr lang="en-US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16DC845-9A56-5BC0-B90D-1B0531F86DE2}"/>
              </a:ext>
            </a:extLst>
          </p:cNvPr>
          <p:cNvSpPr txBox="1"/>
          <p:nvPr/>
        </p:nvSpPr>
        <p:spPr>
          <a:xfrm>
            <a:off x="663727" y="441574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IT</a:t>
            </a:r>
            <a:endParaRPr lang="en-US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6A1142C-E5D7-8841-BD74-34E4B793652D}"/>
              </a:ext>
            </a:extLst>
          </p:cNvPr>
          <p:cNvSpPr txBox="1"/>
          <p:nvPr/>
        </p:nvSpPr>
        <p:spPr>
          <a:xfrm>
            <a:off x="663727" y="473382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Coding</a:t>
            </a:r>
            <a:endParaRPr lang="en-US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E74FAF7-965B-BF1E-FF31-E2F82DDE5E7E}"/>
              </a:ext>
            </a:extLst>
          </p:cNvPr>
          <p:cNvSpPr/>
          <p:nvPr/>
        </p:nvSpPr>
        <p:spPr>
          <a:xfrm>
            <a:off x="1615192" y="3381624"/>
            <a:ext cx="170429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target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5E69604-928A-DCFE-2D8B-0C4AC2186AC8}"/>
              </a:ext>
            </a:extLst>
          </p:cNvPr>
          <p:cNvSpPr/>
          <p:nvPr/>
        </p:nvSpPr>
        <p:spPr>
          <a:xfrm>
            <a:off x="1394706" y="3380288"/>
            <a:ext cx="25858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92B2B18-4743-8090-5D9D-DF7B6D394572}"/>
              </a:ext>
            </a:extLst>
          </p:cNvPr>
          <p:cNvSpPr txBox="1"/>
          <p:nvPr/>
        </p:nvSpPr>
        <p:spPr>
          <a:xfrm>
            <a:off x="1889758" y="3643234"/>
            <a:ext cx="26822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testbenches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golden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F7EF720-1F3C-20AE-4D31-FFA382B3BBDD}"/>
              </a:ext>
            </a:extLst>
          </p:cNvPr>
          <p:cNvSpPr/>
          <p:nvPr/>
        </p:nvSpPr>
        <p:spPr>
          <a:xfrm>
            <a:off x="1654033" y="3645492"/>
            <a:ext cx="25858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D88E0D3-40F5-BFAC-C97A-783BA8705501}"/>
              </a:ext>
            </a:extLst>
          </p:cNvPr>
          <p:cNvSpPr/>
          <p:nvPr/>
        </p:nvSpPr>
        <p:spPr>
          <a:xfrm>
            <a:off x="1356606" y="3115198"/>
            <a:ext cx="251435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Profile performance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latencies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F108A45-1F10-5B4B-BEB7-67BD839B80A8}"/>
              </a:ext>
            </a:extLst>
          </p:cNvPr>
          <p:cNvSpPr/>
          <p:nvPr/>
        </p:nvSpPr>
        <p:spPr>
          <a:xfrm>
            <a:off x="1136120" y="3113862"/>
            <a:ext cx="25858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2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C91F1-6AA3-83CB-3170-E9617A39C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771" y="234720"/>
            <a:ext cx="8432480" cy="579395"/>
          </a:xfrm>
        </p:spPr>
        <p:txBody>
          <a:bodyPr vert="horz"/>
          <a:lstStyle/>
          <a:p>
            <a:pPr lvl="0"/>
            <a:r>
              <a:rPr lang="en-US" dirty="0"/>
              <a:t>Nelson Inoue</a:t>
            </a:r>
            <a:br>
              <a:rPr lang="en-US" dirty="0"/>
            </a:br>
            <a:r>
              <a:rPr lang="en-US" sz="1600" dirty="0"/>
              <a:t>Sept 2023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8D5C36-9ABF-674F-14AA-226C0AC73D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8771" y="1325872"/>
            <a:ext cx="8432480" cy="3650672"/>
          </a:xfrm>
        </p:spPr>
        <p:txBody>
          <a:bodyPr vert="horz"/>
          <a:lstStyle/>
          <a:p>
            <a:pPr lvl="0"/>
            <a:r>
              <a:rPr lang="en-US" dirty="0"/>
              <a:t>People from PUC-RIO:</a:t>
            </a:r>
          </a:p>
          <a:p>
            <a:pPr lvl="0"/>
            <a:r>
              <a:rPr lang="en-US" dirty="0"/>
              <a:t>	Prof. </a:t>
            </a:r>
            <a:r>
              <a:rPr lang="en-US" dirty="0" err="1"/>
              <a:t>Sérgio</a:t>
            </a:r>
            <a:r>
              <a:rPr lang="en-US" dirty="0"/>
              <a:t> </a:t>
            </a:r>
            <a:r>
              <a:rPr lang="en-US" dirty="0" err="1"/>
              <a:t>Fontoura</a:t>
            </a:r>
            <a:endParaRPr lang="en-US" dirty="0"/>
          </a:p>
          <a:p>
            <a:pPr lvl="0"/>
            <a:r>
              <a:rPr lang="en-US" dirty="0"/>
              <a:t>	Dr. Nelson Inoue</a:t>
            </a:r>
          </a:p>
          <a:p>
            <a:pPr lvl="0"/>
            <a:r>
              <a:rPr lang="en-US" dirty="0"/>
              <a:t>C++ or Fortran?</a:t>
            </a:r>
          </a:p>
          <a:p>
            <a:pPr lvl="0"/>
            <a:r>
              <a:rPr lang="en-US" dirty="0"/>
              <a:t>	C++ is more supported.</a:t>
            </a:r>
          </a:p>
          <a:p>
            <a:pPr lvl="0"/>
            <a:r>
              <a:rPr lang="en-US" dirty="0"/>
              <a:t>	But need to rewrite a lot from scratch</a:t>
            </a:r>
          </a:p>
          <a:p>
            <a:pPr lvl="0"/>
            <a:r>
              <a:rPr lang="en-US" dirty="0"/>
              <a:t>Not big deal to program CUDA</a:t>
            </a:r>
          </a:p>
          <a:p>
            <a:pPr lvl="0"/>
            <a:r>
              <a:rPr lang="en-US" dirty="0"/>
              <a:t>Old software have trouble to migrate to GPU (ex: Abaqus)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C91F1-6AA3-83CB-3170-E9617A39C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771" y="234720"/>
            <a:ext cx="8432480" cy="579395"/>
          </a:xfrm>
        </p:spPr>
        <p:txBody>
          <a:bodyPr vert="horz"/>
          <a:lstStyle/>
          <a:p>
            <a:pPr lvl="0"/>
            <a:r>
              <a:rPr lang="en-US" dirty="0"/>
              <a:t>Nelson Inoue</a:t>
            </a:r>
            <a:br>
              <a:rPr lang="en-US" dirty="0"/>
            </a:br>
            <a:r>
              <a:rPr lang="en-US" sz="1600" dirty="0"/>
              <a:t>Sept 2023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8D5C36-9ABF-674F-14AA-226C0AC73D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8771" y="1325872"/>
            <a:ext cx="8432480" cy="3650672"/>
          </a:xfrm>
        </p:spPr>
        <p:txBody>
          <a:bodyPr vert="horz"/>
          <a:lstStyle/>
          <a:p>
            <a:pPr lvl="0"/>
            <a:r>
              <a:rPr lang="en-US" dirty="0"/>
              <a:t>Successful software in GPUs are written from scratch</a:t>
            </a:r>
          </a:p>
          <a:p>
            <a:pPr lvl="0"/>
            <a:r>
              <a:rPr lang="en-US" dirty="0"/>
              <a:t>Bottleneck: memory management</a:t>
            </a:r>
          </a:p>
          <a:p>
            <a:pPr lvl="0"/>
            <a:r>
              <a:rPr lang="en-US" dirty="0"/>
              <a:t>Axes of study:</a:t>
            </a:r>
          </a:p>
          <a:p>
            <a:pPr lvl="0"/>
            <a:r>
              <a:rPr lang="en-US" dirty="0"/>
              <a:t>	FEM/FD</a:t>
            </a:r>
          </a:p>
          <a:p>
            <a:pPr lvl="0"/>
            <a:r>
              <a:rPr lang="en-US" dirty="0"/>
              <a:t>	CUDA</a:t>
            </a:r>
          </a:p>
          <a:p>
            <a:pPr lvl="0"/>
            <a:r>
              <a:rPr lang="en-US" dirty="0"/>
              <a:t>	Programming</a:t>
            </a:r>
          </a:p>
        </p:txBody>
      </p:sp>
    </p:spTree>
    <p:extLst>
      <p:ext uri="{BB962C8B-B14F-4D97-AF65-F5344CB8AC3E}">
        <p14:creationId xmlns:p14="http://schemas.microsoft.com/office/powerpoint/2010/main" val="87503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7B95-256A-FFD6-4709-9BDC95DB15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49263"/>
            <a:ext cx="8640763" cy="6302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err="1"/>
              <a:t>libmesh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C7C710-AAF6-5CC1-802D-38E0BDADA8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506" y="1612080"/>
            <a:ext cx="4235354" cy="217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034C83C4-DE21-242F-5AA0-3A95721BB1B5}"/>
              </a:ext>
            </a:extLst>
          </p:cNvPr>
          <p:cNvSpPr/>
          <p:nvPr/>
        </p:nvSpPr>
        <p:spPr>
          <a:xfrm>
            <a:off x="3457734" y="2903220"/>
            <a:ext cx="1055052" cy="105505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C75338-E905-B274-A5EE-BCFB6FA4F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812" y="1767840"/>
            <a:ext cx="3752850" cy="1501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2D901B-74B6-D558-B666-E30D96FDD7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32000" y="1578600"/>
            <a:ext cx="7583399" cy="2536200"/>
          </a:xfrm>
          <a:prstGeom prst="rect">
            <a:avLst/>
          </a:prstGeom>
          <a:noFill/>
          <a:ln w="10800" cap="flat">
            <a:solidFill>
              <a:srgbClr val="111111"/>
            </a:solidFill>
            <a:custDash>
              <a:ds d="300000" sp="300000"/>
            </a:custDash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E0AE48-246B-93F3-51F9-7B8A09E226E6}"/>
              </a:ext>
            </a:extLst>
          </p:cNvPr>
          <p:cNvSpPr txBox="1"/>
          <p:nvPr/>
        </p:nvSpPr>
        <p:spPr>
          <a:xfrm>
            <a:off x="6720840" y="244638"/>
            <a:ext cx="2759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rgbClr val="FF0000"/>
                </a:solidFill>
              </a:rPr>
              <a:t>Shall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we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talk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to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these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guys</a:t>
            </a:r>
            <a:r>
              <a:rPr lang="pt-BR" i="1" dirty="0">
                <a:solidFill>
                  <a:srgbClr val="FF0000"/>
                </a:solidFill>
              </a:rPr>
              <a:t>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C4002D-DE53-5A1F-D597-181C1774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Petsc</a:t>
            </a:r>
            <a:r>
              <a:rPr lang="en-US" sz="2400" dirty="0"/>
              <a:t> with GPU?</a:t>
            </a:r>
            <a:br>
              <a:rPr lang="en-US" sz="2400" dirty="0"/>
            </a:br>
            <a:r>
              <a:rPr lang="en-US" sz="1600" dirty="0" err="1"/>
              <a:t>Peper</a:t>
            </a:r>
            <a:r>
              <a:rPr lang="en-US" sz="1600" dirty="0"/>
              <a:t> from 2021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F52E92-9EA1-5DF1-5B1B-2C2CFA2E3C36}"/>
              </a:ext>
            </a:extLst>
          </p:cNvPr>
          <p:cNvSpPr txBox="1"/>
          <p:nvPr/>
        </p:nvSpPr>
        <p:spPr>
          <a:xfrm>
            <a:off x="698770" y="4796135"/>
            <a:ext cx="85976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https://escholarship.org/content/qt9wg9p5kj/qt9wg9p5kj_noSplash_fd4961edbceb753ac93f63e148bce988.pdf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F186D-C968-568B-E3A6-45AAA47F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06" y="1228779"/>
            <a:ext cx="4246609" cy="42672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Architecture-aware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0DAC22-C3D3-822E-28C5-28FDF713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34950"/>
            <a:ext cx="8432800" cy="579438"/>
          </a:xfrm>
        </p:spPr>
        <p:txBody>
          <a:bodyPr/>
          <a:lstStyle/>
          <a:p>
            <a:r>
              <a:rPr lang="en-US" sz="2400" dirty="0" err="1"/>
              <a:t>Petsc</a:t>
            </a:r>
            <a:r>
              <a:rPr lang="en-US" sz="2400" dirty="0"/>
              <a:t> with GPU?</a:t>
            </a:r>
            <a:br>
              <a:rPr lang="en-US" sz="2400" dirty="0"/>
            </a:br>
            <a:r>
              <a:rPr lang="en-US" sz="1600" dirty="0" err="1"/>
              <a:t>Peper</a:t>
            </a:r>
            <a:r>
              <a:rPr lang="en-US" sz="1600" dirty="0"/>
              <a:t> from 2021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6999B1-05BB-BB90-32F8-2B35BC13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35" y="1962521"/>
            <a:ext cx="4604177" cy="2494482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1F82809-CE10-5335-7FC2-15F4CBE5F422}"/>
              </a:ext>
            </a:extLst>
          </p:cNvPr>
          <p:cNvSpPr txBox="1">
            <a:spLocks/>
          </p:cNvSpPr>
          <p:nvPr/>
        </p:nvSpPr>
        <p:spPr>
          <a:xfrm>
            <a:off x="5501639" y="334010"/>
            <a:ext cx="3880485" cy="1529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Wingdings 2" pitchFamily="18" charset="2"/>
              <a:buNone/>
              <a:defRPr sz="2315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78013" indent="0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Wingdings 2" pitchFamily="18" charset="2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56026" indent="0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Wingdings 2" pitchFamily="18" charset="2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34039" indent="0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Wingdings 2" pitchFamily="18" charset="2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12052" indent="0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Wingdings 2" pitchFamily="18" charset="2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079071" indent="-189006" algn="l" defTabSz="756026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err="1"/>
              <a:t>Rethink</a:t>
            </a:r>
            <a:r>
              <a:rPr lang="pt-BR" sz="1600" dirty="0"/>
              <a:t> </a:t>
            </a:r>
            <a:r>
              <a:rPr lang="pt-BR" sz="1600" dirty="0" err="1"/>
              <a:t>outer-level</a:t>
            </a:r>
            <a:r>
              <a:rPr lang="pt-BR" sz="1600" dirty="0"/>
              <a:t> </a:t>
            </a:r>
            <a:r>
              <a:rPr lang="pt-BR" sz="1600" dirty="0" err="1"/>
              <a:t>algorithms</a:t>
            </a:r>
            <a:endParaRPr lang="pt-BR" sz="1600" dirty="0"/>
          </a:p>
          <a:p>
            <a:r>
              <a:rPr lang="pt-BR" sz="1600" dirty="0" err="1"/>
              <a:t>Increase</a:t>
            </a:r>
            <a:r>
              <a:rPr lang="pt-BR" sz="1600" dirty="0"/>
              <a:t> </a:t>
            </a:r>
            <a:r>
              <a:rPr lang="pt-BR" sz="1600" dirty="0" err="1"/>
              <a:t>arithmetic</a:t>
            </a:r>
            <a:r>
              <a:rPr lang="pt-BR" sz="1600" dirty="0"/>
              <a:t> </a:t>
            </a:r>
            <a:r>
              <a:rPr lang="pt-BR" sz="1600" dirty="0" err="1"/>
              <a:t>intensity</a:t>
            </a:r>
            <a:endParaRPr lang="pt-BR" sz="1600" dirty="0"/>
          </a:p>
          <a:p>
            <a:r>
              <a:rPr lang="pt-BR" sz="1600" dirty="0" err="1"/>
              <a:t>Quasi</a:t>
            </a:r>
            <a:r>
              <a:rPr lang="pt-BR" sz="1600" dirty="0"/>
              <a:t>-newton </a:t>
            </a:r>
            <a:r>
              <a:rPr lang="pt-BR" sz="1600" dirty="0" err="1"/>
              <a:t>methods</a:t>
            </a:r>
            <a:endParaRPr lang="pt-BR" sz="1600" dirty="0"/>
          </a:p>
          <a:p>
            <a:r>
              <a:rPr lang="pt-BR" sz="1600" dirty="0" err="1"/>
              <a:t>Sequence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matrix</a:t>
            </a:r>
            <a:r>
              <a:rPr lang="pt-BR" sz="1600" dirty="0"/>
              <a:t>-vector </a:t>
            </a:r>
            <a:r>
              <a:rPr lang="pt-BR" sz="1600" dirty="0" err="1"/>
              <a:t>products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4666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F186D-C968-568B-E3A6-45AAA47F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491" y="1303012"/>
            <a:ext cx="4246609" cy="42672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Recommended</a:t>
            </a:r>
            <a:r>
              <a:rPr lang="pt-BR" dirty="0">
                <a:solidFill>
                  <a:srgbClr val="FF0000"/>
                </a:solidFill>
              </a:rPr>
              <a:t> approach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0DAC22-C3D3-822E-28C5-28FDF713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34950"/>
            <a:ext cx="8432800" cy="579438"/>
          </a:xfrm>
        </p:spPr>
        <p:txBody>
          <a:bodyPr/>
          <a:lstStyle/>
          <a:p>
            <a:r>
              <a:rPr lang="en-US" sz="2400" dirty="0" err="1"/>
              <a:t>Petsc</a:t>
            </a:r>
            <a:r>
              <a:rPr lang="en-US" sz="2400" dirty="0"/>
              <a:t> with GPU?</a:t>
            </a:r>
            <a:br>
              <a:rPr lang="en-US" sz="2400" dirty="0"/>
            </a:br>
            <a:r>
              <a:rPr lang="en-US" sz="1600" dirty="0" err="1"/>
              <a:t>Peper</a:t>
            </a:r>
            <a:r>
              <a:rPr lang="en-US" sz="1600" dirty="0"/>
              <a:t> from 2021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93EDD6-F42B-4A3B-9680-D6002E5C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74" y="1811024"/>
            <a:ext cx="4602841" cy="6261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7CA94D-E3A1-8469-9F0C-84EA5C45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97" y="2483438"/>
            <a:ext cx="4370303" cy="30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87A45-1F6F-FF39-47AF-7C0688E0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56" y="1325872"/>
            <a:ext cx="4206002" cy="3650672"/>
          </a:xfrm>
        </p:spPr>
        <p:txBody>
          <a:bodyPr/>
          <a:lstStyle/>
          <a:p>
            <a:r>
              <a:rPr lang="pt-BR" sz="2000" dirty="0"/>
              <a:t>MPI + GPU</a:t>
            </a:r>
          </a:p>
          <a:p>
            <a:pPr marL="358775">
              <a:spcBef>
                <a:spcPts val="0"/>
              </a:spcBef>
            </a:pPr>
            <a:r>
              <a:rPr lang="pt-BR" sz="1800" dirty="0"/>
              <a:t>GPU </a:t>
            </a:r>
            <a:r>
              <a:rPr lang="pt-BR" sz="1800" dirty="0" err="1"/>
              <a:t>aware</a:t>
            </a:r>
            <a:r>
              <a:rPr lang="pt-BR" sz="1800" dirty="0"/>
              <a:t> MPI</a:t>
            </a:r>
          </a:p>
          <a:p>
            <a:pPr marL="1790700" indent="-1431925">
              <a:spcBef>
                <a:spcPts val="0"/>
              </a:spcBef>
            </a:pPr>
            <a:r>
              <a:rPr lang="pt-BR" sz="1800" dirty="0" err="1"/>
              <a:t>Combination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CPU </a:t>
            </a:r>
            <a:r>
              <a:rPr lang="pt-BR" sz="1800" dirty="0" err="1"/>
              <a:t>and</a:t>
            </a:r>
            <a:r>
              <a:rPr lang="pt-BR" sz="1800" dirty="0"/>
              <a:t> GPU </a:t>
            </a:r>
            <a:r>
              <a:rPr lang="pt-BR" sz="1800" dirty="0" err="1"/>
              <a:t>computations</a:t>
            </a:r>
            <a:endParaRPr lang="pt-BR" sz="1800" dirty="0"/>
          </a:p>
          <a:p>
            <a:r>
              <a:rPr lang="pt-BR" sz="2000" dirty="0"/>
              <a:t>Complex </a:t>
            </a:r>
            <a:r>
              <a:rPr lang="pt-BR" sz="2000" dirty="0" err="1"/>
              <a:t>control</a:t>
            </a:r>
            <a:r>
              <a:rPr lang="pt-BR" sz="2000" dirty="0"/>
              <a:t> </a:t>
            </a:r>
            <a:r>
              <a:rPr lang="pt-BR" sz="2000" dirty="0" err="1"/>
              <a:t>flows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data </a:t>
            </a:r>
            <a:r>
              <a:rPr lang="pt-BR" sz="2000" dirty="0" err="1"/>
              <a:t>flows</a:t>
            </a: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78CD2BF-0F69-BA4C-EC35-00ED75C6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34950"/>
            <a:ext cx="8432800" cy="579438"/>
          </a:xfrm>
        </p:spPr>
        <p:txBody>
          <a:bodyPr/>
          <a:lstStyle/>
          <a:p>
            <a:r>
              <a:rPr lang="en-US" sz="2400" dirty="0" err="1"/>
              <a:t>Petsc</a:t>
            </a:r>
            <a:r>
              <a:rPr lang="en-US" sz="2400" dirty="0"/>
              <a:t> with GPU?</a:t>
            </a:r>
            <a:br>
              <a:rPr lang="en-US" sz="2400" dirty="0"/>
            </a:br>
            <a:r>
              <a:rPr lang="en-US" sz="1600" dirty="0" err="1"/>
              <a:t>Peper</a:t>
            </a:r>
            <a:r>
              <a:rPr lang="en-US" sz="1600" dirty="0"/>
              <a:t> from 2021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95831F-AB14-1A90-1904-A2CB4310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2941" y="814388"/>
            <a:ext cx="4931108" cy="4108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BB1C20-BADD-4F75-C539-3C44AA42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6" y="3399456"/>
            <a:ext cx="4049284" cy="18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62786"/>
      </p:ext>
    </p:extLst>
  </p:cSld>
  <p:clrMapOvr>
    <a:masterClrMapping/>
  </p:clrMapOvr>
</p:sld>
</file>

<file path=ppt/theme/theme1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.potx" id="{4BCFABDD-BABD-44C9-ABAA-01AB3CCEE715}" vid="{ACBD3A55-DD50-444A-92F3-7D31C04795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</Template>
  <TotalTime>359</TotalTime>
  <Words>581</Words>
  <Application>Microsoft Office PowerPoint</Application>
  <PresentationFormat>Personalizar</PresentationFormat>
  <Paragraphs>122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Liberation Sans</vt:lpstr>
      <vt:lpstr>Wingdings 2</vt:lpstr>
      <vt:lpstr>1_HDOfficeLightV0</vt:lpstr>
      <vt:lpstr>HPC for reservoir simulation</vt:lpstr>
      <vt:lpstr>Preliminary information</vt:lpstr>
      <vt:lpstr>Nelson Inoue Sept 2023</vt:lpstr>
      <vt:lpstr>Nelson Inoue Sept 2023</vt:lpstr>
      <vt:lpstr>libmesh</vt:lpstr>
      <vt:lpstr>Petsc with GPU? Peper from 2021</vt:lpstr>
      <vt:lpstr>Petsc with GPU? Peper from 2021</vt:lpstr>
      <vt:lpstr>Petsc with GPU? Peper from 2021</vt:lpstr>
      <vt:lpstr>Petsc with GPU? Peper from 2021</vt:lpstr>
      <vt:lpstr>Petsc with GPU? Peper from 2021</vt:lpstr>
      <vt:lpstr>Petsc with GPU? Peper from 2021</vt:lpstr>
      <vt:lpstr>Petsc with GPU? Peper from 2021</vt:lpstr>
      <vt:lpstr>Work from the group in HPC</vt:lpstr>
      <vt:lpstr>Apresentação do PowerPoint</vt:lpstr>
      <vt:lpstr>Apresentação do PowerPoint</vt:lpstr>
      <vt:lpstr>OPM flow</vt:lpstr>
      <vt:lpstr>OPM GPU? FPGA?</vt:lpstr>
      <vt:lpstr>OPM GPU? FPGA?</vt:lpstr>
      <vt:lpstr>Let's learn some keywords ...</vt:lpstr>
      <vt:lpstr>Some keywords to look at</vt:lpstr>
      <vt:lpstr>Some keywords to look at</vt:lpstr>
      <vt:lpstr>OpenCL https://www.run.ai/guides/nvidia-cuda-basics-and-best-practices/cuda-vs-opencl</vt:lpstr>
      <vt:lpstr>Next steps -- draft</vt:lpstr>
      <vt:lpstr>How to make things practical</vt:lpstr>
      <vt:lpstr>What would be a reasonable timeline?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Renato Poli</dc:creator>
  <cp:lastModifiedBy>Renato Poli</cp:lastModifiedBy>
  <cp:revision>8</cp:revision>
  <dcterms:created xsi:type="dcterms:W3CDTF">2023-09-29T08:29:29Z</dcterms:created>
  <dcterms:modified xsi:type="dcterms:W3CDTF">2023-10-01T18:55:00Z</dcterms:modified>
</cp:coreProperties>
</file>