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700"/>
    <a:srgbClr val="579D42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100" d="100"/>
          <a:sy n="100" d="100"/>
        </p:scale>
        <p:origin x="90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32" y="346166"/>
            <a:ext cx="3935361" cy="967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539C4-4DC7-497D-8B30-4EAC4C15A0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79" y="4828542"/>
            <a:ext cx="2421065" cy="10599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7C09C-65CC-4D1B-A8BB-0993BA9FBAFD}"/>
              </a:ext>
            </a:extLst>
          </p:cNvPr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E0915-339A-42FB-9539-EC80F3B4022E}"/>
              </a:ext>
            </a:extLst>
          </p:cNvPr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8B836-B0EB-4F85-9F20-011F92AC8F33}"/>
              </a:ext>
            </a:extLst>
          </p:cNvPr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C75F2-4EB6-44C5-B5E7-E1B9928CCBBD}"/>
              </a:ext>
            </a:extLst>
          </p:cNvPr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29E12-A66F-4826-83E7-983D93865F70}"/>
              </a:ext>
            </a:extLst>
          </p:cNvPr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C5998-064F-4A13-A71D-18BA0A032981}"/>
              </a:ext>
            </a:extLst>
          </p:cNvPr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115-87D4-45FE-AC96-693961947F12}"/>
              </a:ext>
            </a:extLst>
          </p:cNvPr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52E4D-B197-4C81-93D1-4D64D1F91115}"/>
              </a:ext>
            </a:extLst>
          </p:cNvPr>
          <p:cNvSpPr txBox="1"/>
          <p:nvPr userDrawn="1"/>
        </p:nvSpPr>
        <p:spPr>
          <a:xfrm>
            <a:off x="5872540" y="6519446"/>
            <a:ext cx="44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F17E3D8-749A-B448-96DE-13F1F1BA0403}" type="slidenum">
              <a:rPr lang="en-US" sz="1600" smtClean="0">
                <a:solidFill>
                  <a:schemeClr val="tx1"/>
                </a:solidFill>
              </a:rPr>
              <a:t>‹#›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3FC19-9EAD-4238-9227-366877A9C2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853" y="6166657"/>
            <a:ext cx="1322947" cy="5791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43"/>
            <a:ext cx="9979429" cy="73866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/>
              <a:t>Pros and Cons of Discrete Fracture Models</a:t>
            </a:r>
            <a:br>
              <a:rPr lang="en-US" sz="2200" dirty="0"/>
            </a:br>
            <a:r>
              <a:rPr lang="en-US" altLang="zh-CN" sz="2000" dirty="0">
                <a:solidFill>
                  <a:schemeClr val="accent6"/>
                </a:solidFill>
                <a:cs typeface="+mn-cs"/>
                <a:sym typeface="+mn-ea"/>
              </a:rPr>
              <a:t>Renato Poli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71397" y="1331670"/>
            <a:ext cx="58401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buClr>
                <a:srgbClr val="BF5700"/>
              </a:buClr>
              <a:buFont typeface="Arial" panose="020B0604020202020204" pitchFamily="34" charset="0"/>
              <a:buNone/>
            </a:pPr>
            <a:r>
              <a:rPr lang="" altLang="en-US" b="1" dirty="0">
                <a:solidFill>
                  <a:srgbClr val="BF5700"/>
                </a:solidFill>
              </a:rPr>
              <a:t>Objectives</a:t>
            </a:r>
          </a:p>
          <a:p>
            <a:pPr marL="342900" indent="-342900">
              <a:spcBef>
                <a:spcPts val="600"/>
              </a:spcBef>
              <a:buClr>
                <a:srgbClr val="BF5700"/>
              </a:buClr>
              <a:buFont typeface="Arial" panose="020B0604020202020204" pitchFamily="34" charset="0"/>
              <a:buChar char="•"/>
            </a:pPr>
            <a:r>
              <a:rPr lang="en-US" altLang="zh-CN" sz="1400" kern="0" dirty="0">
                <a:solidFill>
                  <a:srgbClr val="005F86"/>
                </a:solidFill>
                <a:latin typeface="Arial"/>
                <a:ea typeface="MS PGothic" pitchFamily="34" charset="-128"/>
                <a:sym typeface="+mn-ea"/>
              </a:rPr>
              <a:t>Investigate the state of the art of discrete fracture models (EDFM, Dual-porosity/permeability, DFN, XFEM, Phase-field, </a:t>
            </a:r>
            <a:r>
              <a:rPr lang="en-US" altLang="zh-CN" sz="1400" kern="0" dirty="0" err="1">
                <a:solidFill>
                  <a:srgbClr val="005F86"/>
                </a:solidFill>
                <a:latin typeface="Arial"/>
                <a:ea typeface="MS PGothic" pitchFamily="34" charset="-128"/>
                <a:sym typeface="+mn-ea"/>
              </a:rPr>
              <a:t>etc</a:t>
            </a:r>
            <a:r>
              <a:rPr lang="en-US" altLang="zh-CN" sz="1400" kern="0" dirty="0">
                <a:solidFill>
                  <a:srgbClr val="005F86"/>
                </a:solidFill>
                <a:latin typeface="Arial"/>
                <a:ea typeface="MS PGothic" pitchFamily="34" charset="-128"/>
                <a:sym typeface="+mn-ea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rgbClr val="BF5700"/>
              </a:buClr>
              <a:buFont typeface="Arial" panose="020B0604020202020204" pitchFamily="34" charset="0"/>
              <a:buChar char="•"/>
            </a:pPr>
            <a:r>
              <a:rPr lang="en-US" altLang="zh-CN" sz="1400" kern="0" dirty="0">
                <a:solidFill>
                  <a:srgbClr val="005F86"/>
                </a:solidFill>
                <a:latin typeface="Arial"/>
                <a:ea typeface="MS PGothic" pitchFamily="34" charset="-128"/>
                <a:sym typeface="+mn-ea"/>
              </a:rPr>
              <a:t>Direct upcoming research to cover the most important issues</a:t>
            </a:r>
          </a:p>
          <a:p>
            <a:pPr>
              <a:spcBef>
                <a:spcPts val="600"/>
              </a:spcBef>
              <a:buClr>
                <a:srgbClr val="BF5700"/>
              </a:buClr>
            </a:pPr>
            <a:r>
              <a:rPr lang="" altLang="en-US" b="1" dirty="0">
                <a:solidFill>
                  <a:srgbClr val="BF5700"/>
                </a:solidFill>
              </a:rPr>
              <a:t>Approach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>
                <a:srgbClr val="BF57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kern="0" dirty="0">
                <a:solidFill>
                  <a:srgbClr val="005F86"/>
                </a:solidFill>
                <a:latin typeface="Arial"/>
                <a:ea typeface="MS PGothic" pitchFamily="34" charset="-128"/>
                <a:sym typeface="+mn-ea"/>
              </a:rPr>
              <a:t>Critical review of the history of fracture models, recent developments, and unaddressed problems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>
                <a:srgbClr val="BF5700"/>
              </a:buClr>
              <a:buSzTx/>
              <a:tabLst/>
              <a:defRPr/>
            </a:pPr>
            <a:r>
              <a:rPr lang="" altLang="en-US" b="1" dirty="0">
                <a:solidFill>
                  <a:srgbClr val="BF5700"/>
                </a:solidFill>
              </a:rPr>
              <a:t>Key findings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>
                <a:srgbClr val="BF57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Arial"/>
                <a:ea typeface="MS PGothic" pitchFamily="34" charset="-128"/>
                <a:sym typeface="+mn-ea"/>
              </a:rPr>
              <a:t>We acknowledge the progress observed, with EDFM playing an important role, and thermo-mechanical integration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>
                <a:srgbClr val="BF57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Arial"/>
                <a:ea typeface="MS PGothic" pitchFamily="34" charset="-128"/>
                <a:sym typeface="+mn-ea"/>
              </a:rPr>
              <a:t>HF vs NF: the cubic law and aperture-based models are misleading;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>
                <a:srgbClr val="BF57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Arial"/>
                <a:ea typeface="MS PGothic" pitchFamily="34" charset="-128"/>
                <a:sym typeface="+mn-ea"/>
              </a:rPr>
              <a:t>Workflows must consider uncertainties and fast optimization loops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>
                <a:srgbClr val="BF57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Arial"/>
                <a:ea typeface="MS PGothic" pitchFamily="34" charset="-128"/>
                <a:sym typeface="+mn-ea"/>
              </a:rPr>
              <a:t>There is room to improve the characterization of multiphase flow, capillary continuity, and upscaling of the fracture network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>
                <a:srgbClr val="BF57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Arial"/>
                <a:ea typeface="MS PGothic" pitchFamily="34" charset="-128"/>
                <a:sym typeface="+mn-ea"/>
              </a:rPr>
              <a:t>Benchmarks are not well established for NF simulation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515751-EDED-EBE3-DA01-2A0B07C6F234}"/>
              </a:ext>
            </a:extLst>
          </p:cNvPr>
          <p:cNvGrpSpPr/>
          <p:nvPr/>
        </p:nvGrpSpPr>
        <p:grpSpPr>
          <a:xfrm>
            <a:off x="9289556" y="889974"/>
            <a:ext cx="2631104" cy="2084142"/>
            <a:chOff x="9375520" y="776820"/>
            <a:chExt cx="2572492" cy="20377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F0A43-D89F-CA43-9909-44CB247CC26C}"/>
                </a:ext>
              </a:extLst>
            </p:cNvPr>
            <p:cNvSpPr txBox="1"/>
            <p:nvPr/>
          </p:nvSpPr>
          <p:spPr>
            <a:xfrm rot="16200000">
              <a:off x="10957322" y="1775569"/>
              <a:ext cx="176593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u="none" strike="noStrike" baseline="0" dirty="0">
                  <a:latin typeface="CMR12"/>
                </a:rPr>
                <a:t>(Oliveira, 2019)</a:t>
              </a:r>
              <a:endParaRPr lang="en-US" sz="8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67C601-3F33-13DE-EECB-B9936CF58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589"/>
            <a:stretch/>
          </p:blipFill>
          <p:spPr>
            <a:xfrm>
              <a:off x="9375520" y="776820"/>
              <a:ext cx="2395954" cy="203771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DF649E-4054-4EE1-6662-EB06CDBA7FA2}"/>
              </a:ext>
            </a:extLst>
          </p:cNvPr>
          <p:cNvGrpSpPr/>
          <p:nvPr/>
        </p:nvGrpSpPr>
        <p:grpSpPr>
          <a:xfrm>
            <a:off x="10030086" y="3249164"/>
            <a:ext cx="1890572" cy="2200748"/>
            <a:chOff x="9987880" y="3115990"/>
            <a:chExt cx="1783593" cy="211210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807679-E3E3-74C0-AD58-C166D2C0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044" t="3676" r="3063"/>
            <a:stretch/>
          </p:blipFill>
          <p:spPr>
            <a:xfrm>
              <a:off x="9987880" y="3115990"/>
              <a:ext cx="1611154" cy="211210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A9B6F8-8239-118B-BD0B-C3A767A8F714}"/>
                </a:ext>
              </a:extLst>
            </p:cNvPr>
            <p:cNvSpPr txBox="1"/>
            <p:nvPr/>
          </p:nvSpPr>
          <p:spPr>
            <a:xfrm rot="16200000">
              <a:off x="11317022" y="4693415"/>
              <a:ext cx="7088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(</a:t>
              </a:r>
              <a:r>
                <a:rPr lang="en-US" sz="700" dirty="0" err="1"/>
                <a:t>Horie</a:t>
              </a:r>
              <a:r>
                <a:rPr lang="en-US" sz="700" dirty="0"/>
                <a:t>, 1990)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5E9045-38EA-4909-BE7C-C34019E83ABA}"/>
              </a:ext>
            </a:extLst>
          </p:cNvPr>
          <p:cNvGrpSpPr/>
          <p:nvPr/>
        </p:nvGrpSpPr>
        <p:grpSpPr>
          <a:xfrm>
            <a:off x="7764405" y="3388392"/>
            <a:ext cx="1426422" cy="1320092"/>
            <a:chOff x="7134872" y="3397069"/>
            <a:chExt cx="1617986" cy="150197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123F5D4-351D-0777-ED08-A21A8709F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167" t="3027" r="4011" b="60994"/>
            <a:stretch/>
          </p:blipFill>
          <p:spPr>
            <a:xfrm>
              <a:off x="7134872" y="3397069"/>
              <a:ext cx="1428205" cy="14020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8C8A29-9CDF-54D4-4847-5E4B79464FEA}"/>
                </a:ext>
              </a:extLst>
            </p:cNvPr>
            <p:cNvSpPr txBox="1"/>
            <p:nvPr/>
          </p:nvSpPr>
          <p:spPr>
            <a:xfrm rot="16200000">
              <a:off x="8255125" y="4401315"/>
              <a:ext cx="7954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(</a:t>
              </a:r>
              <a:r>
                <a:rPr lang="en-US" sz="700" dirty="0" err="1"/>
                <a:t>Moinfar</a:t>
              </a:r>
              <a:r>
                <a:rPr lang="en-US" sz="700" dirty="0"/>
                <a:t>, 2013)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4685E-8838-C64C-FD85-60EAAE3560DF}"/>
              </a:ext>
            </a:extLst>
          </p:cNvPr>
          <p:cNvGrpSpPr/>
          <p:nvPr/>
        </p:nvGrpSpPr>
        <p:grpSpPr>
          <a:xfrm>
            <a:off x="7226034" y="5076845"/>
            <a:ext cx="2570562" cy="1346022"/>
            <a:chOff x="7055419" y="4906727"/>
            <a:chExt cx="2570562" cy="13460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5FC04E-0D3B-7F19-17F1-5D91E8140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5419" y="4906727"/>
              <a:ext cx="2461895" cy="134602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31C015-FEE0-5447-2F82-773B39487281}"/>
                </a:ext>
              </a:extLst>
            </p:cNvPr>
            <p:cNvSpPr txBox="1"/>
            <p:nvPr/>
          </p:nvSpPr>
          <p:spPr>
            <a:xfrm rot="16200000">
              <a:off x="9186758" y="5752268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(Chai, 2018)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7AD995-D492-B049-50F1-E8736CCA3933}"/>
              </a:ext>
            </a:extLst>
          </p:cNvPr>
          <p:cNvGrpSpPr/>
          <p:nvPr/>
        </p:nvGrpSpPr>
        <p:grpSpPr>
          <a:xfrm>
            <a:off x="7226034" y="1330696"/>
            <a:ext cx="1814988" cy="1275059"/>
            <a:chOff x="6924079" y="1258533"/>
            <a:chExt cx="1814988" cy="1275059"/>
          </a:xfrm>
        </p:grpSpPr>
        <p:pic>
          <p:nvPicPr>
            <p:cNvPr id="16" name="Picture 2" descr="Image of Figure 1">
              <a:extLst>
                <a:ext uri="{FF2B5EF4-FFF2-40B4-BE49-F238E27FC236}">
                  <a16:creationId xmlns:a16="http://schemas.microsoft.com/office/drawing/2014/main" id="{1F2694B6-6CB6-A731-A81D-3FA490FD5A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" t="42686" r="58693" b="12371"/>
            <a:stretch/>
          </p:blipFill>
          <p:spPr bwMode="auto">
            <a:xfrm>
              <a:off x="6924079" y="1258533"/>
              <a:ext cx="1814988" cy="1275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A2023C-EE0E-C9CE-F7A8-7BBA0085173A}"/>
                </a:ext>
              </a:extLst>
            </p:cNvPr>
            <p:cNvSpPr txBox="1"/>
            <p:nvPr/>
          </p:nvSpPr>
          <p:spPr>
            <a:xfrm rot="19073083">
              <a:off x="7891770" y="2118670"/>
              <a:ext cx="7296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(Farah, 2014)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210355-99B8-4923-AACE-3B8BF281C4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46961" y="1454150"/>
              <a:ext cx="477889" cy="362468"/>
            </a:xfrm>
            <a:prstGeom prst="straightConnector1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24D0BA-A7B2-36E6-18D8-A58252EFCF7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132138" y="1996247"/>
              <a:ext cx="477889" cy="362468"/>
            </a:xfrm>
            <a:prstGeom prst="straightConnector1">
              <a:avLst/>
            </a:prstGeom>
            <a:noFill/>
            <a:ln>
              <a:solidFill>
                <a:schemeClr val="tx2"/>
              </a:solidFill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153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CMR12</vt:lpstr>
      <vt:lpstr>CPGE</vt:lpstr>
      <vt:lpstr>Pros and Cons of Discrete Fracture Models Renato Poli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Barrios molano, Hector E</dc:creator>
  <cp:lastModifiedBy>Renato Poli</cp:lastModifiedBy>
  <cp:revision>88</cp:revision>
  <dcterms:created xsi:type="dcterms:W3CDTF">2020-02-25T03:39:15Z</dcterms:created>
  <dcterms:modified xsi:type="dcterms:W3CDTF">2024-02-26T15:31:26Z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