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73" r:id="rId10"/>
    <p:sldId id="274" r:id="rId11"/>
    <p:sldId id="261" r:id="rId12"/>
    <p:sldId id="277" r:id="rId13"/>
    <p:sldId id="278" r:id="rId14"/>
    <p:sldId id="280" r:id="rId15"/>
    <p:sldId id="279" r:id="rId16"/>
    <p:sldId id="272" r:id="rId17"/>
    <p:sldId id="276" r:id="rId18"/>
    <p:sldId id="281" r:id="rId19"/>
    <p:sldId id="282" r:id="rId20"/>
    <p:sldId id="283" r:id="rId21"/>
    <p:sldId id="284" r:id="rId22"/>
    <p:sldId id="285" r:id="rId23"/>
    <p:sldId id="286" r:id="rId24"/>
    <p:sldId id="266" r:id="rId25"/>
    <p:sldId id="267" r:id="rId26"/>
    <p:sldId id="268" r:id="rId27"/>
    <p:sldId id="269" r:id="rId28"/>
    <p:sldId id="270" r:id="rId29"/>
    <p:sldId id="271" r:id="rId30"/>
    <p:sldId id="275" r:id="rId31"/>
  </p:sldIdLst>
  <p:sldSz cx="9144000" cy="5143500" type="screen16x9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6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500" b="1" strike="noStrike" spc="-1">
                <a:solidFill>
                  <a:srgbClr val="FFFFFF"/>
                </a:solidFill>
                <a:latin typeface="Arial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0468721-45BA-4725-A277-BB3DF36A3957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7025" y="700088"/>
            <a:ext cx="6203950" cy="3490912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6040" cy="4190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4"/>
          </p:nvPr>
        </p:nvSpPr>
        <p:spPr>
          <a:xfrm>
            <a:off x="3884760" y="8846640"/>
            <a:ext cx="2971440" cy="465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1764121-CA0C-47FF-B940-B574F8DBE574}" type="slidenum">
              <a:rPr lang="en-US" sz="1200" b="0" strike="noStrike" spc="-1">
                <a:solidFill>
                  <a:schemeClr val="dk1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0B317E-A826-AFAE-1E04-485B98B0F9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4C08C96-5C65-4983-A167-415E5A71A705}" type="slidenum">
              <a:t>21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42F2443-83CC-E5C3-C03F-547BC2A214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F84220A-D353-0BE4-2D9F-F28E52A571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CFA6E7-0C07-A6BF-0602-22CA79186F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3746D2-7733-48B6-908F-E9CC6A381F61}" type="slidenum">
              <a:t>22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E968090-1420-10A1-EB8B-B867FE53F1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54D8D57-C5FD-ED61-0945-BF64F48025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CF988A-2AB2-77D9-AECB-79A586D75B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DD3A522-1199-4E0D-AACE-B5FD2CE890AF}" type="slidenum">
              <a:t>23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585832B-4796-6DBA-E2F5-F0E81223B2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02C60DA-0B81-168E-7F3B-A7A9CBF2B1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384A09-8237-E659-9F81-10B36E4C36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F410FE-1D9B-452C-8E77-C41BF01C4E1D}" type="slidenum">
              <a:t>24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D77A92E-A5DD-B6FE-0F23-FCE0799D18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F7F7497-D70A-0B55-9B86-57E651573A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078553-0293-A559-BAD1-557D9E8AD0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23B0E8-033B-44B7-9902-9551A52015DC}" type="slidenum">
              <a:t>25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C135C92-F2B5-9FB7-26AF-22B6CD06E2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0FE977-F4CE-E89C-9D2A-2FEC8A216D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571AC-015C-D1A2-933F-B193727C97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270C90-FAD9-478C-9757-51C48009098C}" type="slidenum">
              <a:t>26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A1C289-E745-F8CD-3AD0-01BDCF8034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59D2421-505D-B223-E73B-0BD76A17A1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EDAA9A-874B-CE49-5182-5BEE05A635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417C487-AA47-4ADC-9C87-4B394FC64962}" type="slidenum">
              <a:t>27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D65E69-3DEA-964C-47EC-6D42E704B0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2511DD5-05B5-BADC-9B27-2949D988A3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6E0BD4-743F-8A88-2E8C-9429F89078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DE7A9F1-CC71-4941-9CF9-DEA2C7E7A895}" type="slidenum">
              <a:t>28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AB54DD-415F-2493-9741-A7ABA2DFB7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281B033-0C4E-AD49-757D-C65B230C8F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E16405-F7D5-2CA5-CC6A-DB563D84FB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6AEC6AC-20F7-45DF-9A81-8EBDBCEB734C}" type="slidenum">
              <a:t>29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15C861-72ED-CEE0-24C4-F2EA777172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84CF3D3-9B16-E922-A344-5DE72B1CF3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A6FA6F-26CC-6F07-B5F1-0721265AF1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07F7D8-74BB-46F3-961C-127C43D46689}" type="slidenum">
              <a:t>6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55F221E-F704-A61C-0166-E4356F31AB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49DADA4-62E2-85AA-C928-3A7F3A52EA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6A95CB-D128-A296-753A-313E4BD1F7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DC3EC0-21FF-4CAE-BCE4-25765619F32F}" type="slidenum">
              <a:t>7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40533CA-04E6-4418-B250-06B77550E4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AA4DD1A-C013-31ED-E2C4-4B0DB51DEF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014C57-C2A9-0DA4-B23D-82446E675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8AA8DA9-3DD3-4B72-8A33-86100CC26B91}" type="slidenum">
              <a:t>8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D7F22A1-80C8-2929-999B-1F7A704F91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35B1-BEC5-5C2B-FEAE-8BC46610AA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014C57-C2A9-0DA4-B23D-82446E675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8AA8DA9-3DD3-4B72-8A33-86100CC26B91}" type="slidenum">
              <a:t>9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D7F22A1-80C8-2929-999B-1F7A704F91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35B1-BEC5-5C2B-FEAE-8BC46610AA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8F434-2CD0-2F6E-1B2F-93ED794660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4FDB6B-081C-4376-9DDE-DEA4CE7723EC}" type="slidenum">
              <a:t>10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F5BB8D2-A7DF-7098-8878-C867BC598D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A8B854-49A8-034E-DD3B-453A022912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322485-BB0A-2619-858D-435C44F77C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BD2B969-BBCC-4897-8922-E8A11A3AB990}" type="slidenum">
              <a:t>11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5A74227-67C6-C249-29CB-73F4096F9D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0105D8-451A-8FA1-01C6-DC572093E2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FBF697-8B63-B9F1-E12C-5B9C845ABB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25FEBC-0E12-455A-8EDF-5068961465F5}" type="slidenum">
              <a:t>16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35A9B7-6B7C-9A0A-F384-FCCE8D7B72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FAAB9B-6ED1-5C05-FBE2-0E491E7656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322485-BB0A-2619-858D-435C44F77C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BD2B969-BBCC-4897-8922-E8A11A3AB990}" type="slidenum">
              <a:t>17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5A74227-67C6-C249-29CB-73F4096F9D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822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0105D8-451A-8FA1-01C6-DC572093E2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9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DCAD47BB-175A-82A1-3DD0-2EC5C2FED5CD}"/>
              </a:ext>
            </a:extLst>
          </p:cNvPr>
          <p:cNvCxnSpPr/>
          <p:nvPr userDrawn="1"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D79287F-D6A9-52FD-B3AA-34D83FE4292E}"/>
              </a:ext>
            </a:extLst>
          </p:cNvPr>
          <p:cNvSpPr/>
          <p:nvPr userDrawn="1"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75B7E2F9-BC5D-8A82-F1AB-316A542F4D95}"/>
              </a:ext>
            </a:extLst>
          </p:cNvPr>
          <p:cNvSpPr/>
          <p:nvPr userDrawn="1"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 dirty="0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A6B863-D5AE-211F-F594-5B7F46C2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0" y="2119238"/>
            <a:ext cx="6152323" cy="993775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lvl1pPr>
              <a:defRPr lang="en-US" sz="2800" b="0" strike="noStrike" cap="all" spc="-1" dirty="0">
                <a:solidFill>
                  <a:srgbClr val="BF5700"/>
                </a:solidFill>
                <a:latin typeface="Arial Black"/>
                <a:ea typeface="Arial"/>
                <a:cs typeface="+mn-cs"/>
              </a:defRPr>
            </a:lvl1pPr>
          </a:lstStyle>
          <a:p>
            <a:pPr marL="0" lvl="0">
              <a:spcBef>
                <a:spcPts val="1001"/>
              </a:spcBef>
              <a:tabLst>
                <a:tab pos="0" algn="l"/>
              </a:tabLst>
            </a:pPr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7F8C97-F0A8-FD1C-C757-6805357EB1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prstGeom prst="rect">
            <a:avLst/>
          </a:prstGeom>
        </p:spPr>
        <p:txBody>
          <a:bodyPr>
            <a:normAutofit/>
          </a:bodyPr>
          <a:lstStyle>
            <a:lvl1pPr marL="92075" indent="-92075">
              <a:lnSpc>
                <a:spcPct val="100000"/>
              </a:lnSpc>
              <a:spcBef>
                <a:spcPts val="1200"/>
              </a:spcBef>
              <a:buFont typeface="Calibri" panose="020F0502020204030204" pitchFamily="34" charset="0"/>
              <a:buChar char="▫"/>
              <a:defRPr sz="1200" b="1"/>
            </a:lvl1pPr>
            <a:lvl2pPr marL="176213" indent="-777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2pPr>
            <a:lvl3pPr marL="268288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3pPr>
            <a:lvl4pPr marL="358775" indent="-6508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4pPr>
            <a:lvl5pPr marL="468000" indent="-71438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‐"/>
              <a:defRPr sz="11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CB9E3FE-060C-B167-994B-20CF2EC6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0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6629400" cy="29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500" b="1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9280" y="419400"/>
            <a:ext cx="8908920" cy="45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73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143" y="2093037"/>
            <a:ext cx="5348357" cy="8061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54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143" y="3790933"/>
            <a:ext cx="4857750" cy="8061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42896" indent="0" algn="ctr">
              <a:buNone/>
              <a:defRPr sz="2100"/>
            </a:lvl2pPr>
            <a:lvl3pPr marL="685791" indent="0" algn="ctr">
              <a:buNone/>
              <a:defRPr sz="1800"/>
            </a:lvl3pPr>
            <a:lvl4pPr marL="1028687" indent="0" algn="ctr">
              <a:buNone/>
              <a:defRPr sz="1500"/>
            </a:lvl4pPr>
            <a:lvl5pPr marL="1371582" indent="0" algn="ctr">
              <a:buNone/>
              <a:defRPr sz="1500"/>
            </a:lvl5pPr>
            <a:lvl6pPr marL="1714478" indent="0" algn="ctr">
              <a:buNone/>
              <a:defRPr sz="1500"/>
            </a:lvl6pPr>
            <a:lvl7pPr marL="2057374" indent="0" algn="ctr">
              <a:buNone/>
              <a:defRPr sz="1500"/>
            </a:lvl7pPr>
            <a:lvl8pPr marL="2400269" indent="0" algn="ctr">
              <a:buNone/>
              <a:defRPr sz="1500"/>
            </a:lvl8pPr>
            <a:lvl9pPr marL="2743165" indent="0" algn="ctr">
              <a:buNone/>
              <a:defRPr sz="15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6C4423C1-B769-4758-8924-178CA03A6C97}"/>
              </a:ext>
            </a:extLst>
          </p:cNvPr>
          <p:cNvGrpSpPr/>
          <p:nvPr/>
        </p:nvGrpSpPr>
        <p:grpSpPr>
          <a:xfrm>
            <a:off x="0" y="3319137"/>
            <a:ext cx="1286760" cy="160114"/>
            <a:chOff x="0" y="4051406"/>
            <a:chExt cx="1715680" cy="279314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074E764-6C19-42B8-B0D6-CDA53D62A9B3}"/>
                </a:ext>
              </a:extLst>
            </p:cNvPr>
            <p:cNvGrpSpPr/>
            <p:nvPr userDrawn="1"/>
          </p:nvGrpSpPr>
          <p:grpSpPr>
            <a:xfrm>
              <a:off x="0" y="4051406"/>
              <a:ext cx="1715680" cy="279314"/>
              <a:chOff x="141403" y="1494148"/>
              <a:chExt cx="5954600" cy="66930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34033DE7-E219-443C-93A0-E9900B0A0DC9}"/>
                  </a:ext>
                </a:extLst>
              </p:cNvPr>
              <p:cNvSpPr/>
              <p:nvPr userDrawn="1"/>
            </p:nvSpPr>
            <p:spPr>
              <a:xfrm>
                <a:off x="141403" y="1494148"/>
                <a:ext cx="5156462" cy="669303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5C4C771A-3EED-42EF-B928-11630E1A5085}"/>
                  </a:ext>
                </a:extLst>
              </p:cNvPr>
              <p:cNvSpPr/>
              <p:nvPr userDrawn="1"/>
            </p:nvSpPr>
            <p:spPr>
              <a:xfrm>
                <a:off x="939538" y="1494148"/>
                <a:ext cx="5156465" cy="669303"/>
              </a:xfrm>
              <a:prstGeom prst="roundRect">
                <a:avLst>
                  <a:gd name="adj" fmla="val 5000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FA81633C-DC26-4E95-A8A3-4ED80E441F78}"/>
                </a:ext>
              </a:extLst>
            </p:cNvPr>
            <p:cNvGrpSpPr/>
            <p:nvPr userDrawn="1"/>
          </p:nvGrpSpPr>
          <p:grpSpPr>
            <a:xfrm>
              <a:off x="1020" y="4112581"/>
              <a:ext cx="898995" cy="151929"/>
              <a:chOff x="148144" y="1494148"/>
              <a:chExt cx="5947856" cy="66930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35B97FE-3E85-4004-AE09-1BA8C7C240EE}"/>
                  </a:ext>
                </a:extLst>
              </p:cNvPr>
              <p:cNvSpPr/>
              <p:nvPr userDrawn="1"/>
            </p:nvSpPr>
            <p:spPr>
              <a:xfrm>
                <a:off x="148144" y="1494148"/>
                <a:ext cx="5156465" cy="669303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4DE5ED5B-F48C-4FFF-A758-9720211A62D5}"/>
                  </a:ext>
                </a:extLst>
              </p:cNvPr>
              <p:cNvSpPr/>
              <p:nvPr userDrawn="1"/>
            </p:nvSpPr>
            <p:spPr>
              <a:xfrm>
                <a:off x="939538" y="1494148"/>
                <a:ext cx="5156462" cy="669303"/>
              </a:xfrm>
              <a:prstGeom prst="roundRect">
                <a:avLst>
                  <a:gd name="adj" fmla="val 5000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F60E061-2CD0-4238-B99D-895F6D090014}"/>
              </a:ext>
            </a:extLst>
          </p:cNvPr>
          <p:cNvGrpSpPr/>
          <p:nvPr/>
        </p:nvGrpSpPr>
        <p:grpSpPr>
          <a:xfrm>
            <a:off x="8773998" y="736997"/>
            <a:ext cx="370002" cy="742950"/>
            <a:chOff x="10033000" y="0"/>
            <a:chExt cx="2159000" cy="185420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F0F57577-4643-4029-B9FA-E6A3FC4D4467}"/>
                </a:ext>
              </a:extLst>
            </p:cNvPr>
            <p:cNvGrpSpPr/>
            <p:nvPr userDrawn="1"/>
          </p:nvGrpSpPr>
          <p:grpSpPr>
            <a:xfrm>
              <a:off x="10033000" y="0"/>
              <a:ext cx="2159000" cy="1854200"/>
              <a:chOff x="10033000" y="0"/>
              <a:chExt cx="2159000" cy="1854200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4FC8632A-6D66-4CAD-85BB-0E17C54AD44A}"/>
                  </a:ext>
                </a:extLst>
              </p:cNvPr>
              <p:cNvSpPr/>
              <p:nvPr userDrawn="1"/>
            </p:nvSpPr>
            <p:spPr>
              <a:xfrm>
                <a:off x="10033000" y="0"/>
                <a:ext cx="2159000" cy="1854200"/>
              </a:xfrm>
              <a:prstGeom prst="roundRect">
                <a:avLst/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BC463CD6-6DB1-48FA-BFB5-E23D4408C081}"/>
                  </a:ext>
                </a:extLst>
              </p:cNvPr>
              <p:cNvSpPr/>
              <p:nvPr userDrawn="1"/>
            </p:nvSpPr>
            <p:spPr>
              <a:xfrm>
                <a:off x="10369643" y="0"/>
                <a:ext cx="1822357" cy="1854200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A040DC76-50FE-4446-B7F2-055B88E51D4A}"/>
                </a:ext>
              </a:extLst>
            </p:cNvPr>
            <p:cNvGrpSpPr/>
            <p:nvPr userDrawn="1"/>
          </p:nvGrpSpPr>
          <p:grpSpPr>
            <a:xfrm>
              <a:off x="10653136" y="390118"/>
              <a:ext cx="1538864" cy="1059963"/>
              <a:chOff x="10459499" y="286836"/>
              <a:chExt cx="1732495" cy="127896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5E25E010-B3F3-499F-9CFB-8A7D19A57478}"/>
                  </a:ext>
                </a:extLst>
              </p:cNvPr>
              <p:cNvSpPr/>
              <p:nvPr userDrawn="1"/>
            </p:nvSpPr>
            <p:spPr>
              <a:xfrm>
                <a:off x="10459499" y="286836"/>
                <a:ext cx="1732495" cy="1278958"/>
              </a:xfrm>
              <a:prstGeom prst="roundRect">
                <a:avLst/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B2C22A14-4282-4829-B23C-24833AD88B37}"/>
                  </a:ext>
                </a:extLst>
              </p:cNvPr>
              <p:cNvSpPr/>
              <p:nvPr userDrawn="1"/>
            </p:nvSpPr>
            <p:spPr>
              <a:xfrm>
                <a:off x="10729644" y="286839"/>
                <a:ext cx="1462342" cy="1278962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B0350BE-AF6E-76F1-56CA-6C297B9FF4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143" y="296372"/>
            <a:ext cx="3223721" cy="657879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1286B58-DCCC-264F-9BF3-498294D08743}"/>
              </a:ext>
            </a:extLst>
          </p:cNvPr>
          <p:cNvGrpSpPr/>
          <p:nvPr userDrawn="1"/>
        </p:nvGrpSpPr>
        <p:grpSpPr>
          <a:xfrm>
            <a:off x="8773998" y="3790934"/>
            <a:ext cx="370002" cy="742950"/>
            <a:chOff x="10033000" y="0"/>
            <a:chExt cx="2159000" cy="1854200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E4E2A95E-12A2-6901-6626-061FBB56CB11}"/>
                </a:ext>
              </a:extLst>
            </p:cNvPr>
            <p:cNvGrpSpPr/>
            <p:nvPr userDrawn="1"/>
          </p:nvGrpSpPr>
          <p:grpSpPr>
            <a:xfrm>
              <a:off x="10033000" y="0"/>
              <a:ext cx="2159000" cy="1854200"/>
              <a:chOff x="10033000" y="0"/>
              <a:chExt cx="2159000" cy="1854200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44F14B18-9E88-6F9A-F781-12C925883289}"/>
                  </a:ext>
                </a:extLst>
              </p:cNvPr>
              <p:cNvSpPr/>
              <p:nvPr userDrawn="1"/>
            </p:nvSpPr>
            <p:spPr>
              <a:xfrm>
                <a:off x="10033000" y="0"/>
                <a:ext cx="2159000" cy="1854200"/>
              </a:xfrm>
              <a:prstGeom prst="roundRect">
                <a:avLst/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B8F7949A-D39C-6326-DC4A-42A8D3AB54D7}"/>
                  </a:ext>
                </a:extLst>
              </p:cNvPr>
              <p:cNvSpPr/>
              <p:nvPr userDrawn="1"/>
            </p:nvSpPr>
            <p:spPr>
              <a:xfrm>
                <a:off x="10369643" y="0"/>
                <a:ext cx="1822357" cy="1854200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EE604AC6-EA84-DCC4-9D58-8B9EA43F8BE0}"/>
                </a:ext>
              </a:extLst>
            </p:cNvPr>
            <p:cNvGrpSpPr/>
            <p:nvPr userDrawn="1"/>
          </p:nvGrpSpPr>
          <p:grpSpPr>
            <a:xfrm>
              <a:off x="10653136" y="390118"/>
              <a:ext cx="1538864" cy="1059963"/>
              <a:chOff x="10459499" y="286836"/>
              <a:chExt cx="1732495" cy="127896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EC910D77-F760-6CDE-AB0B-95C95C49A0B8}"/>
                  </a:ext>
                </a:extLst>
              </p:cNvPr>
              <p:cNvSpPr/>
              <p:nvPr userDrawn="1"/>
            </p:nvSpPr>
            <p:spPr>
              <a:xfrm>
                <a:off x="10459499" y="286836"/>
                <a:ext cx="1732495" cy="1278958"/>
              </a:xfrm>
              <a:prstGeom prst="roundRect">
                <a:avLst/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6CBC7F79-E219-0A82-13E0-BB6EBD229B89}"/>
                  </a:ext>
                </a:extLst>
              </p:cNvPr>
              <p:cNvSpPr/>
              <p:nvPr userDrawn="1"/>
            </p:nvSpPr>
            <p:spPr>
              <a:xfrm>
                <a:off x="10729644" y="286839"/>
                <a:ext cx="1462342" cy="1278962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793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6" y="212904"/>
            <a:ext cx="7648990" cy="525543"/>
          </a:xfrm>
          <a:prstGeom prst="rect">
            <a:avLst/>
          </a:prstGeom>
        </p:spPr>
        <p:txBody>
          <a:bodyPr anchor="b"/>
          <a:lstStyle>
            <a:lvl1pPr>
              <a:defRPr sz="2100"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6" y="1202639"/>
            <a:ext cx="7648990" cy="3311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 marL="342896" indent="0">
              <a:buNone/>
              <a:defRPr>
                <a:latin typeface="+mn-lt"/>
                <a:cs typeface="Arial" panose="020B0604020202020204" pitchFamily="34" charset="0"/>
              </a:defRPr>
            </a:lvl2pPr>
            <a:lvl3pPr marL="685791" indent="0">
              <a:buNone/>
              <a:defRPr>
                <a:latin typeface="+mn-lt"/>
                <a:cs typeface="Arial" panose="020B0604020202020204" pitchFamily="34" charset="0"/>
              </a:defRPr>
            </a:lvl3pPr>
            <a:lvl4pPr marL="1028687" indent="0">
              <a:buNone/>
              <a:defRPr>
                <a:latin typeface="+mn-lt"/>
                <a:cs typeface="Arial" panose="020B0604020202020204" pitchFamily="34" charset="0"/>
              </a:defRPr>
            </a:lvl4pPr>
            <a:lvl5pPr marL="1371582" indent="0">
              <a:buNone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C174138-C6B0-263A-4DFC-9A14286859D5}"/>
              </a:ext>
            </a:extLst>
          </p:cNvPr>
          <p:cNvGrpSpPr/>
          <p:nvPr userDrawn="1"/>
        </p:nvGrpSpPr>
        <p:grpSpPr>
          <a:xfrm>
            <a:off x="8773998" y="736997"/>
            <a:ext cx="370002" cy="742950"/>
            <a:chOff x="10033000" y="0"/>
            <a:chExt cx="2159000" cy="185420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32C13616-9FF9-D0D3-9228-715BE4C191ED}"/>
                </a:ext>
              </a:extLst>
            </p:cNvPr>
            <p:cNvGrpSpPr/>
            <p:nvPr userDrawn="1"/>
          </p:nvGrpSpPr>
          <p:grpSpPr>
            <a:xfrm>
              <a:off x="10033000" y="0"/>
              <a:ext cx="2159000" cy="1854200"/>
              <a:chOff x="10033000" y="0"/>
              <a:chExt cx="2159000" cy="1854200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643A89DA-1A78-4574-F07E-9CAB73FB225D}"/>
                  </a:ext>
                </a:extLst>
              </p:cNvPr>
              <p:cNvSpPr/>
              <p:nvPr userDrawn="1"/>
            </p:nvSpPr>
            <p:spPr>
              <a:xfrm>
                <a:off x="10033000" y="0"/>
                <a:ext cx="2159000" cy="1854200"/>
              </a:xfrm>
              <a:prstGeom prst="roundRect">
                <a:avLst/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B98CA6A-EDE3-9B0F-1ECF-330ACAEB2F7E}"/>
                  </a:ext>
                </a:extLst>
              </p:cNvPr>
              <p:cNvSpPr/>
              <p:nvPr userDrawn="1"/>
            </p:nvSpPr>
            <p:spPr>
              <a:xfrm>
                <a:off x="10369643" y="0"/>
                <a:ext cx="1822357" cy="1854200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4333CEFD-F305-D31C-EE42-B21BE3106875}"/>
                </a:ext>
              </a:extLst>
            </p:cNvPr>
            <p:cNvGrpSpPr/>
            <p:nvPr userDrawn="1"/>
          </p:nvGrpSpPr>
          <p:grpSpPr>
            <a:xfrm>
              <a:off x="10653136" y="390118"/>
              <a:ext cx="1538864" cy="1059963"/>
              <a:chOff x="10459499" y="286836"/>
              <a:chExt cx="1732495" cy="127896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37334881-E5CF-53D9-5D1B-8ADAC8EEC36C}"/>
                  </a:ext>
                </a:extLst>
              </p:cNvPr>
              <p:cNvSpPr/>
              <p:nvPr userDrawn="1"/>
            </p:nvSpPr>
            <p:spPr>
              <a:xfrm>
                <a:off x="10459499" y="286836"/>
                <a:ext cx="1732495" cy="1278958"/>
              </a:xfrm>
              <a:prstGeom prst="roundRect">
                <a:avLst/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BCD9ECF3-B34A-A780-8D25-0A15CB70F7AC}"/>
                  </a:ext>
                </a:extLst>
              </p:cNvPr>
              <p:cNvSpPr/>
              <p:nvPr userDrawn="1"/>
            </p:nvSpPr>
            <p:spPr>
              <a:xfrm>
                <a:off x="10729644" y="286839"/>
                <a:ext cx="1462342" cy="1278962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402EF9C-F3AB-4F04-91FF-56A7FC9CE5E9}"/>
              </a:ext>
            </a:extLst>
          </p:cNvPr>
          <p:cNvGrpSpPr/>
          <p:nvPr userDrawn="1"/>
        </p:nvGrpSpPr>
        <p:grpSpPr>
          <a:xfrm>
            <a:off x="8773998" y="3790934"/>
            <a:ext cx="370002" cy="742950"/>
            <a:chOff x="10033000" y="0"/>
            <a:chExt cx="2159000" cy="185420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DBE12613-7025-F35E-CCCF-495AD5E79062}"/>
                </a:ext>
              </a:extLst>
            </p:cNvPr>
            <p:cNvGrpSpPr/>
            <p:nvPr userDrawn="1"/>
          </p:nvGrpSpPr>
          <p:grpSpPr>
            <a:xfrm>
              <a:off x="10033000" y="0"/>
              <a:ext cx="2159000" cy="1854200"/>
              <a:chOff x="10033000" y="0"/>
              <a:chExt cx="2159000" cy="1854200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35E48690-FA4F-E354-334B-BD349DD17F05}"/>
                  </a:ext>
                </a:extLst>
              </p:cNvPr>
              <p:cNvSpPr/>
              <p:nvPr userDrawn="1"/>
            </p:nvSpPr>
            <p:spPr>
              <a:xfrm>
                <a:off x="10033000" y="0"/>
                <a:ext cx="2159000" cy="1854200"/>
              </a:xfrm>
              <a:prstGeom prst="roundRect">
                <a:avLst/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B5EAE184-B899-B890-45F8-55A4A5F47B67}"/>
                  </a:ext>
                </a:extLst>
              </p:cNvPr>
              <p:cNvSpPr/>
              <p:nvPr userDrawn="1"/>
            </p:nvSpPr>
            <p:spPr>
              <a:xfrm>
                <a:off x="10369643" y="0"/>
                <a:ext cx="1822357" cy="1854200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95DB1C7B-02A2-83F9-ADF9-81BB146E3CF1}"/>
                </a:ext>
              </a:extLst>
            </p:cNvPr>
            <p:cNvGrpSpPr/>
            <p:nvPr userDrawn="1"/>
          </p:nvGrpSpPr>
          <p:grpSpPr>
            <a:xfrm>
              <a:off x="10653136" y="390118"/>
              <a:ext cx="1538864" cy="1059963"/>
              <a:chOff x="10459499" y="286836"/>
              <a:chExt cx="1732495" cy="127896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C3D58DB1-95A7-538A-6196-0A288766C047}"/>
                  </a:ext>
                </a:extLst>
              </p:cNvPr>
              <p:cNvSpPr/>
              <p:nvPr userDrawn="1"/>
            </p:nvSpPr>
            <p:spPr>
              <a:xfrm>
                <a:off x="10459499" y="286836"/>
                <a:ext cx="1732495" cy="1278958"/>
              </a:xfrm>
              <a:prstGeom prst="roundRect">
                <a:avLst/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BFD506F8-2313-FF6A-4AAF-897D781F6C9C}"/>
                  </a:ext>
                </a:extLst>
              </p:cNvPr>
              <p:cNvSpPr/>
              <p:nvPr userDrawn="1"/>
            </p:nvSpPr>
            <p:spPr>
              <a:xfrm>
                <a:off x="10729644" y="286839"/>
                <a:ext cx="1462342" cy="1278962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F22C488-D15E-D0BA-E222-AD9264EDCC9B}"/>
              </a:ext>
            </a:extLst>
          </p:cNvPr>
          <p:cNvGrpSpPr/>
          <p:nvPr userDrawn="1"/>
        </p:nvGrpSpPr>
        <p:grpSpPr>
          <a:xfrm>
            <a:off x="-764" y="930464"/>
            <a:ext cx="1286760" cy="99170"/>
            <a:chOff x="0" y="4051406"/>
            <a:chExt cx="1715680" cy="279314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3EADF680-F165-6BF2-E853-3BB63390BF68}"/>
                </a:ext>
              </a:extLst>
            </p:cNvPr>
            <p:cNvGrpSpPr/>
            <p:nvPr userDrawn="1"/>
          </p:nvGrpSpPr>
          <p:grpSpPr>
            <a:xfrm>
              <a:off x="0" y="4051406"/>
              <a:ext cx="1715680" cy="279314"/>
              <a:chOff x="141403" y="1494148"/>
              <a:chExt cx="5954600" cy="669303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21287F49-A008-1179-8E91-8D2FEEB021FB}"/>
                  </a:ext>
                </a:extLst>
              </p:cNvPr>
              <p:cNvSpPr/>
              <p:nvPr userDrawn="1"/>
            </p:nvSpPr>
            <p:spPr>
              <a:xfrm>
                <a:off x="141403" y="1494148"/>
                <a:ext cx="5156462" cy="669303"/>
              </a:xfrm>
              <a:prstGeom prst="roundRect">
                <a:avLst>
                  <a:gd name="adj" fmla="val 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689B5CDE-4478-93E3-7016-7B85552D18C6}"/>
                  </a:ext>
                </a:extLst>
              </p:cNvPr>
              <p:cNvSpPr/>
              <p:nvPr userDrawn="1"/>
            </p:nvSpPr>
            <p:spPr>
              <a:xfrm>
                <a:off x="939538" y="1494148"/>
                <a:ext cx="5156465" cy="669303"/>
              </a:xfrm>
              <a:prstGeom prst="roundRect">
                <a:avLst>
                  <a:gd name="adj" fmla="val 50000"/>
                </a:avLst>
              </a:prstGeom>
              <a:solidFill>
                <a:srgbClr val="E08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D2FA39B0-A0DD-6859-069F-6FC0F3B2580A}"/>
                </a:ext>
              </a:extLst>
            </p:cNvPr>
            <p:cNvGrpSpPr/>
            <p:nvPr userDrawn="1"/>
          </p:nvGrpSpPr>
          <p:grpSpPr>
            <a:xfrm>
              <a:off x="1020" y="4112581"/>
              <a:ext cx="898995" cy="151929"/>
              <a:chOff x="148144" y="1494148"/>
              <a:chExt cx="5947856" cy="66930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AB895279-4809-7601-5A9E-C8418695FF45}"/>
                  </a:ext>
                </a:extLst>
              </p:cNvPr>
              <p:cNvSpPr/>
              <p:nvPr userDrawn="1"/>
            </p:nvSpPr>
            <p:spPr>
              <a:xfrm>
                <a:off x="148144" y="1494148"/>
                <a:ext cx="5156465" cy="669303"/>
              </a:xfrm>
              <a:prstGeom prst="roundRect">
                <a:avLst>
                  <a:gd name="adj" fmla="val 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2B4A72CF-F779-02CD-CCC2-A2A8612B8439}"/>
                  </a:ext>
                </a:extLst>
              </p:cNvPr>
              <p:cNvSpPr/>
              <p:nvPr userDrawn="1"/>
            </p:nvSpPr>
            <p:spPr>
              <a:xfrm>
                <a:off x="939538" y="1494148"/>
                <a:ext cx="5156462" cy="669303"/>
              </a:xfrm>
              <a:prstGeom prst="roundRect">
                <a:avLst>
                  <a:gd name="adj" fmla="val 50000"/>
                </a:avLst>
              </a:prstGeom>
              <a:solidFill>
                <a:srgbClr val="576C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75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8233CF-E1C9-BD4F-A4A9-658F8E8B1CF8}"/>
              </a:ext>
            </a:extLst>
          </p:cNvPr>
          <p:cNvSpPr/>
          <p:nvPr userDrawn="1"/>
        </p:nvSpPr>
        <p:spPr>
          <a:xfrm>
            <a:off x="7200" y="0"/>
            <a:ext cx="7079400" cy="295920"/>
          </a:xfrm>
          <a:prstGeom prst="rect">
            <a:avLst/>
          </a:prstGeom>
          <a:gradFill rotWithShape="0">
            <a:gsLst>
              <a:gs pos="0">
                <a:srgbClr val="BE5700"/>
              </a:gs>
              <a:gs pos="100000">
                <a:srgbClr val="F7961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6378499-A36E-B1E5-C8D6-7AB761EB4FD2}"/>
              </a:ext>
            </a:extLst>
          </p:cNvPr>
          <p:cNvSpPr/>
          <p:nvPr userDrawn="1"/>
        </p:nvSpPr>
        <p:spPr>
          <a:xfrm>
            <a:off x="7086600" y="0"/>
            <a:ext cx="1135800" cy="295920"/>
          </a:xfrm>
          <a:prstGeom prst="rect">
            <a:avLst/>
          </a:prstGeom>
          <a:gradFill rotWithShape="0">
            <a:gsLst>
              <a:gs pos="0">
                <a:srgbClr val="F7961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7A291FC-4FB0-B2AE-CCD4-287493642A3E}"/>
              </a:ext>
            </a:extLst>
          </p:cNvPr>
          <p:cNvPicPr/>
          <p:nvPr userDrawn="1"/>
        </p:nvPicPr>
        <p:blipFill>
          <a:blip r:embed="rId8"/>
          <a:stretch/>
        </p:blipFill>
        <p:spPr>
          <a:xfrm>
            <a:off x="8220960" y="-72000"/>
            <a:ext cx="995040" cy="4845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6671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118/212205-M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15"/>
          <p:cNvCxnSpPr/>
          <p:nvPr/>
        </p:nvCxnSpPr>
        <p:spPr>
          <a:xfrm>
            <a:off x="628560" y="3105000"/>
            <a:ext cx="5619960" cy="360"/>
          </a:xfrm>
          <a:prstGeom prst="straightConnector1">
            <a:avLst/>
          </a:prstGeom>
          <a:ln w="19080">
            <a:solidFill>
              <a:srgbClr val="BF5700"/>
            </a:solidFill>
            <a:round/>
          </a:ln>
        </p:spPr>
      </p:cxnSp>
      <p:sp>
        <p:nvSpPr>
          <p:cNvPr id="89" name="Text Placeholder 14"/>
          <p:cNvSpPr/>
          <p:nvPr/>
        </p:nvSpPr>
        <p:spPr>
          <a:xfrm>
            <a:off x="548640" y="41144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ct val="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05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Renato poli (rep2656)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Placeholder 15"/>
          <p:cNvSpPr/>
          <p:nvPr/>
        </p:nvSpPr>
        <p:spPr>
          <a:xfrm>
            <a:off x="548640" y="456840"/>
            <a:ext cx="7828200" cy="38880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cap="all" spc="-1">
                <a:solidFill>
                  <a:srgbClr val="BF5700"/>
                </a:solidFill>
                <a:latin typeface="Arial Black"/>
                <a:ea typeface="Arial"/>
              </a:rPr>
              <a:t>Dec 2023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itle Placeholder 5"/>
          <p:cNvSpPr/>
          <p:nvPr/>
        </p:nvSpPr>
        <p:spPr>
          <a:xfrm>
            <a:off x="502920" y="1199880"/>
            <a:ext cx="7886520" cy="175212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defTabSz="914400">
              <a:lnSpc>
                <a:spcPts val="4000"/>
              </a:lnSpc>
            </a:pPr>
            <a:r>
              <a:rPr lang="en-US" sz="26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COMPUTATIONAL PERFORMANCE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 Placeholder 16"/>
          <p:cNvSpPr/>
          <p:nvPr/>
        </p:nvSpPr>
        <p:spPr>
          <a:xfrm>
            <a:off x="548640" y="3333240"/>
            <a:ext cx="7886520" cy="45684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546120" y="3323160"/>
            <a:ext cx="1739880" cy="842760"/>
          </a:xfrm>
          <a:prstGeom prst="rect">
            <a:avLst/>
          </a:prstGeom>
          <a:noFill/>
          <a:ln w="0">
            <a:noFill/>
          </a:ln>
          <a:effectLst>
            <a:outerShdw blurRad="12600" dist="12727" dir="2700000" rotWithShape="0">
              <a:srgbClr val="808080"/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en-US" sz="2100" b="1" strike="noStrike" cap="all" spc="-1" dirty="0">
                <a:solidFill>
                  <a:srgbClr val="BF5700"/>
                </a:solidFill>
                <a:latin typeface="Arial Black"/>
                <a:ea typeface="Arial Black"/>
              </a:rPr>
              <a:t>TRACK #5</a:t>
            </a:r>
            <a:endParaRPr lang="en-US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7B95-256A-FFD6-4709-9BDC95DB15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1" y="407506"/>
            <a:ext cx="7837646" cy="57166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err="1"/>
              <a:t>libmesh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C7C710-AAF6-5CC1-802D-38E0BDADA8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6252" y="1462245"/>
            <a:ext cx="3841698" cy="1970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034C83C4-DE21-242F-5AA0-3A95721BB1B5}"/>
              </a:ext>
            </a:extLst>
          </p:cNvPr>
          <p:cNvSpPr/>
          <p:nvPr/>
        </p:nvSpPr>
        <p:spPr>
          <a:xfrm>
            <a:off x="3136515" y="2633380"/>
            <a:ext cx="956990" cy="95699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CC75338-E905-B274-A5EE-BCFB6FA4F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23" y="1603528"/>
            <a:ext cx="3404041" cy="1361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2D901B-74B6-D558-B666-E30D96FDD7E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08358" y="1431877"/>
            <a:ext cx="6878559" cy="2300473"/>
          </a:xfrm>
          <a:prstGeom prst="rect">
            <a:avLst/>
          </a:prstGeom>
          <a:noFill/>
          <a:ln w="10800" cap="flat">
            <a:solidFill>
              <a:srgbClr val="111111"/>
            </a:solidFill>
            <a:custDash>
              <a:ds d="300000" sp="300000"/>
            </a:custDash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E0AE48-246B-93F3-51F9-7B8A09E226E6}"/>
              </a:ext>
            </a:extLst>
          </p:cNvPr>
          <p:cNvSpPr txBox="1"/>
          <p:nvPr/>
        </p:nvSpPr>
        <p:spPr>
          <a:xfrm>
            <a:off x="6096332" y="221900"/>
            <a:ext cx="2517997" cy="3436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1633" i="1" dirty="0" err="1">
                <a:solidFill>
                  <a:srgbClr val="FF0000"/>
                </a:solidFill>
              </a:rPr>
              <a:t>Shall</a:t>
            </a:r>
            <a:r>
              <a:rPr lang="pt-BR" sz="1633" i="1" dirty="0">
                <a:solidFill>
                  <a:srgbClr val="FF0000"/>
                </a:solidFill>
              </a:rPr>
              <a:t> </a:t>
            </a:r>
            <a:r>
              <a:rPr lang="pt-BR" sz="1633" i="1" dirty="0" err="1">
                <a:solidFill>
                  <a:srgbClr val="FF0000"/>
                </a:solidFill>
              </a:rPr>
              <a:t>we</a:t>
            </a:r>
            <a:r>
              <a:rPr lang="pt-BR" sz="1633" i="1" dirty="0">
                <a:solidFill>
                  <a:srgbClr val="FF0000"/>
                </a:solidFill>
              </a:rPr>
              <a:t> </a:t>
            </a:r>
            <a:r>
              <a:rPr lang="pt-BR" sz="1633" i="1" dirty="0" err="1">
                <a:solidFill>
                  <a:srgbClr val="FF0000"/>
                </a:solidFill>
              </a:rPr>
              <a:t>talk</a:t>
            </a:r>
            <a:r>
              <a:rPr lang="pt-BR" sz="1633" i="1" dirty="0">
                <a:solidFill>
                  <a:srgbClr val="FF0000"/>
                </a:solidFill>
              </a:rPr>
              <a:t> </a:t>
            </a:r>
            <a:r>
              <a:rPr lang="pt-BR" sz="1633" i="1" dirty="0" err="1">
                <a:solidFill>
                  <a:srgbClr val="FF0000"/>
                </a:solidFill>
              </a:rPr>
              <a:t>to</a:t>
            </a:r>
            <a:r>
              <a:rPr lang="pt-BR" sz="1633" i="1" dirty="0">
                <a:solidFill>
                  <a:srgbClr val="FF0000"/>
                </a:solidFill>
              </a:rPr>
              <a:t> </a:t>
            </a:r>
            <a:r>
              <a:rPr lang="pt-BR" sz="1633" i="1" dirty="0" err="1">
                <a:solidFill>
                  <a:srgbClr val="FF0000"/>
                </a:solidFill>
              </a:rPr>
              <a:t>these</a:t>
            </a:r>
            <a:r>
              <a:rPr lang="pt-BR" sz="1633" i="1" dirty="0">
                <a:solidFill>
                  <a:srgbClr val="FF0000"/>
                </a:solidFill>
              </a:rPr>
              <a:t> </a:t>
            </a:r>
            <a:r>
              <a:rPr lang="pt-BR" sz="1633" i="1" dirty="0" err="1">
                <a:solidFill>
                  <a:srgbClr val="FF0000"/>
                </a:solidFill>
              </a:rPr>
              <a:t>guys</a:t>
            </a:r>
            <a:r>
              <a:rPr lang="pt-BR" sz="1633" i="1" dirty="0">
                <a:solidFill>
                  <a:srgbClr val="FF0000"/>
                </a:solidFill>
              </a:rPr>
              <a:t>?</a:t>
            </a:r>
            <a:endParaRPr lang="en-US" sz="1633" i="1" dirty="0">
              <a:solidFill>
                <a:srgbClr val="FF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C4002D-DE53-5A1F-D597-181C1774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77" dirty="0" err="1"/>
              <a:t>Petsc</a:t>
            </a:r>
            <a:r>
              <a:rPr lang="en-US" sz="2177" dirty="0"/>
              <a:t> with GPU?</a:t>
            </a:r>
            <a:br>
              <a:rPr lang="en-US" sz="2177" dirty="0"/>
            </a:br>
            <a:r>
              <a:rPr lang="en-US" sz="1451" dirty="0" err="1"/>
              <a:t>Peper</a:t>
            </a:r>
            <a:r>
              <a:rPr lang="en-US" sz="1451" dirty="0"/>
              <a:t> from 2021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F52E92-9EA1-5DF1-5B1B-2C2CFA2E3C36}"/>
              </a:ext>
            </a:extLst>
          </p:cNvPr>
          <p:cNvSpPr txBox="1"/>
          <p:nvPr/>
        </p:nvSpPr>
        <p:spPr>
          <a:xfrm>
            <a:off x="633984" y="4350358"/>
            <a:ext cx="7798521" cy="25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89" dirty="0"/>
              <a:t>https://escholarship.org/content/qt9wg9p5kj/qt9wg9p5kj_noSplash_fd4961edbceb753ac93f63e148bce988.pdf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F186D-C968-568B-E3A6-45AAA47F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3" y="1114570"/>
            <a:ext cx="3851907" cy="387066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Architecture-aware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C0DAC22-C3D3-822E-28C5-28FDF713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8" y="213113"/>
            <a:ext cx="7649012" cy="525582"/>
          </a:xfrm>
        </p:spPr>
        <p:txBody>
          <a:bodyPr/>
          <a:lstStyle/>
          <a:p>
            <a:r>
              <a:rPr lang="en-US" sz="2177" dirty="0" err="1"/>
              <a:t>Petsc</a:t>
            </a:r>
            <a:r>
              <a:rPr lang="en-US" sz="2177" dirty="0"/>
              <a:t> with GPU?</a:t>
            </a:r>
            <a:br>
              <a:rPr lang="en-US" sz="2177" dirty="0"/>
            </a:br>
            <a:r>
              <a:rPr lang="en-US" sz="1451" dirty="0" err="1"/>
              <a:t>Peper</a:t>
            </a:r>
            <a:r>
              <a:rPr lang="en-US" sz="1451" dirty="0"/>
              <a:t> from 2021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6999B1-05BB-BB90-32F8-2B35BC13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59" y="1780114"/>
            <a:ext cx="4176241" cy="2262632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1F82809-CE10-5335-7FC2-15F4CBE5F422}"/>
              </a:ext>
            </a:extLst>
          </p:cNvPr>
          <p:cNvSpPr txBox="1">
            <a:spLocks/>
          </p:cNvSpPr>
          <p:nvPr/>
        </p:nvSpPr>
        <p:spPr>
          <a:xfrm>
            <a:off x="4990449" y="302966"/>
            <a:ext cx="3519813" cy="1387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Wingdings 2" pitchFamily="18" charset="2"/>
              <a:buNone/>
              <a:defRPr sz="2315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78013" indent="0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Wingdings 2" pitchFamily="18" charset="2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56026" indent="0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Wingdings 2" pitchFamily="18" charset="2"/>
              <a:buNone/>
              <a:defRPr sz="1654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34039" indent="0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Wingdings 2" pitchFamily="18" charset="2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12052" indent="0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Wingdings 2" pitchFamily="18" charset="2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079071" indent="-189006" algn="l" defTabSz="756026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51" dirty="0" err="1"/>
              <a:t>Rethink</a:t>
            </a:r>
            <a:r>
              <a:rPr lang="pt-BR" sz="1451" dirty="0"/>
              <a:t> </a:t>
            </a:r>
            <a:r>
              <a:rPr lang="pt-BR" sz="1451" dirty="0" err="1"/>
              <a:t>outer-level</a:t>
            </a:r>
            <a:r>
              <a:rPr lang="pt-BR" sz="1451" dirty="0"/>
              <a:t> </a:t>
            </a:r>
            <a:r>
              <a:rPr lang="pt-BR" sz="1451" dirty="0" err="1"/>
              <a:t>algorithms</a:t>
            </a:r>
            <a:endParaRPr lang="pt-BR" sz="1451" dirty="0"/>
          </a:p>
          <a:p>
            <a:r>
              <a:rPr lang="pt-BR" sz="1451" dirty="0" err="1"/>
              <a:t>Increase</a:t>
            </a:r>
            <a:r>
              <a:rPr lang="pt-BR" sz="1451" dirty="0"/>
              <a:t> </a:t>
            </a:r>
            <a:r>
              <a:rPr lang="pt-BR" sz="1451" dirty="0" err="1"/>
              <a:t>arithmetic</a:t>
            </a:r>
            <a:r>
              <a:rPr lang="pt-BR" sz="1451" dirty="0"/>
              <a:t> </a:t>
            </a:r>
            <a:r>
              <a:rPr lang="pt-BR" sz="1451" dirty="0" err="1"/>
              <a:t>intensity</a:t>
            </a:r>
            <a:endParaRPr lang="pt-BR" sz="1451" dirty="0"/>
          </a:p>
          <a:p>
            <a:r>
              <a:rPr lang="pt-BR" sz="1451" dirty="0" err="1"/>
              <a:t>Quasi</a:t>
            </a:r>
            <a:r>
              <a:rPr lang="pt-BR" sz="1451" dirty="0"/>
              <a:t>-newton </a:t>
            </a:r>
            <a:r>
              <a:rPr lang="pt-BR" sz="1451" dirty="0" err="1"/>
              <a:t>methods</a:t>
            </a:r>
            <a:endParaRPr lang="pt-BR" sz="1451" dirty="0"/>
          </a:p>
          <a:p>
            <a:r>
              <a:rPr lang="pt-BR" sz="1451" dirty="0" err="1"/>
              <a:t>Sequence</a:t>
            </a:r>
            <a:r>
              <a:rPr lang="pt-BR" sz="1451" dirty="0"/>
              <a:t> </a:t>
            </a:r>
            <a:r>
              <a:rPr lang="pt-BR" sz="1451" dirty="0" err="1"/>
              <a:t>of</a:t>
            </a:r>
            <a:r>
              <a:rPr lang="pt-BR" sz="1451" dirty="0"/>
              <a:t> </a:t>
            </a:r>
            <a:r>
              <a:rPr lang="pt-BR" sz="1451" dirty="0" err="1"/>
              <a:t>matrix</a:t>
            </a:r>
            <a:r>
              <a:rPr lang="pt-BR" sz="1451" dirty="0"/>
              <a:t>-vector </a:t>
            </a:r>
            <a:r>
              <a:rPr lang="pt-BR" sz="1451" dirty="0" err="1"/>
              <a:t>products</a:t>
            </a:r>
            <a:endParaRPr lang="pt-BR" sz="1451" dirty="0"/>
          </a:p>
        </p:txBody>
      </p:sp>
    </p:spTree>
    <p:extLst>
      <p:ext uri="{BB962C8B-B14F-4D97-AF65-F5344CB8AC3E}">
        <p14:creationId xmlns:p14="http://schemas.microsoft.com/office/powerpoint/2010/main" val="274666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F186D-C968-568B-E3A6-45AAA47F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395" y="1181903"/>
            <a:ext cx="3851907" cy="387066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Recommended</a:t>
            </a:r>
            <a:r>
              <a:rPr lang="pt-BR" dirty="0">
                <a:solidFill>
                  <a:srgbClr val="FF0000"/>
                </a:solidFill>
              </a:rPr>
              <a:t> approach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C0DAC22-C3D3-822E-28C5-28FDF713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8" y="213113"/>
            <a:ext cx="7649012" cy="525582"/>
          </a:xfrm>
        </p:spPr>
        <p:txBody>
          <a:bodyPr/>
          <a:lstStyle/>
          <a:p>
            <a:r>
              <a:rPr lang="en-US" sz="2177" dirty="0" err="1"/>
              <a:t>Petsc</a:t>
            </a:r>
            <a:r>
              <a:rPr lang="en-US" sz="2177" dirty="0"/>
              <a:t> with GPU?</a:t>
            </a:r>
            <a:br>
              <a:rPr lang="en-US" sz="2177" dirty="0"/>
            </a:br>
            <a:r>
              <a:rPr lang="en-US" sz="1451" dirty="0" err="1"/>
              <a:t>Peper</a:t>
            </a:r>
            <a:r>
              <a:rPr lang="en-US" sz="1451" dirty="0"/>
              <a:t> from 2021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93EDD6-F42B-4A3B-9680-D6002E5CF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33" y="1642699"/>
            <a:ext cx="4175029" cy="5679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7CA94D-E3A1-8469-9F0C-84EA5C45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197" y="2252615"/>
            <a:ext cx="3964105" cy="27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3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87A45-1F6F-FF39-47AF-7C0688E0A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87" y="1202639"/>
            <a:ext cx="3815075" cy="3311360"/>
          </a:xfrm>
        </p:spPr>
        <p:txBody>
          <a:bodyPr/>
          <a:lstStyle/>
          <a:p>
            <a:r>
              <a:rPr lang="pt-BR" sz="1814" dirty="0"/>
              <a:t>MPI + GPU</a:t>
            </a:r>
          </a:p>
          <a:p>
            <a:pPr marL="325445">
              <a:spcBef>
                <a:spcPts val="0"/>
              </a:spcBef>
            </a:pPr>
            <a:r>
              <a:rPr lang="pt-BR" sz="1633" dirty="0"/>
              <a:t>GPU </a:t>
            </a:r>
            <a:r>
              <a:rPr lang="pt-BR" sz="1633" dirty="0" err="1"/>
              <a:t>aware</a:t>
            </a:r>
            <a:r>
              <a:rPr lang="pt-BR" sz="1633" dirty="0"/>
              <a:t> MPI</a:t>
            </a:r>
          </a:p>
          <a:p>
            <a:pPr marL="1624344" indent="-1298899">
              <a:spcBef>
                <a:spcPts val="0"/>
              </a:spcBef>
            </a:pPr>
            <a:r>
              <a:rPr lang="pt-BR" sz="1633" dirty="0" err="1"/>
              <a:t>Combination</a:t>
            </a:r>
            <a:r>
              <a:rPr lang="pt-BR" sz="1633" dirty="0"/>
              <a:t> </a:t>
            </a:r>
            <a:r>
              <a:rPr lang="pt-BR" sz="1633" dirty="0" err="1"/>
              <a:t>of</a:t>
            </a:r>
            <a:r>
              <a:rPr lang="pt-BR" sz="1633" dirty="0"/>
              <a:t> CPU </a:t>
            </a:r>
            <a:r>
              <a:rPr lang="pt-BR" sz="1633" dirty="0" err="1"/>
              <a:t>and</a:t>
            </a:r>
            <a:r>
              <a:rPr lang="pt-BR" sz="1633" dirty="0"/>
              <a:t> GPU </a:t>
            </a:r>
            <a:r>
              <a:rPr lang="pt-BR" sz="1633" dirty="0" err="1"/>
              <a:t>computations</a:t>
            </a:r>
            <a:endParaRPr lang="pt-BR" sz="1633" dirty="0"/>
          </a:p>
          <a:p>
            <a:r>
              <a:rPr lang="pt-BR" sz="1814" dirty="0"/>
              <a:t>Complex </a:t>
            </a:r>
            <a:r>
              <a:rPr lang="pt-BR" sz="1814" dirty="0" err="1"/>
              <a:t>control</a:t>
            </a:r>
            <a:r>
              <a:rPr lang="pt-BR" sz="1814" dirty="0"/>
              <a:t> </a:t>
            </a:r>
            <a:r>
              <a:rPr lang="pt-BR" sz="1814" dirty="0" err="1"/>
              <a:t>flows</a:t>
            </a:r>
            <a:r>
              <a:rPr lang="pt-BR" sz="1814" dirty="0"/>
              <a:t> </a:t>
            </a:r>
            <a:r>
              <a:rPr lang="pt-BR" sz="1814" dirty="0" err="1"/>
              <a:t>and</a:t>
            </a:r>
            <a:r>
              <a:rPr lang="pt-BR" sz="1814" dirty="0"/>
              <a:t> data </a:t>
            </a:r>
            <a:r>
              <a:rPr lang="pt-BR" sz="1814" dirty="0" err="1"/>
              <a:t>flows</a:t>
            </a:r>
            <a:endParaRPr lang="en-US" sz="1814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78CD2BF-0F69-BA4C-EC35-00ED75C6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8" y="213113"/>
            <a:ext cx="7649012" cy="525582"/>
          </a:xfrm>
        </p:spPr>
        <p:txBody>
          <a:bodyPr/>
          <a:lstStyle/>
          <a:p>
            <a:r>
              <a:rPr lang="en-US" sz="2177" dirty="0" err="1"/>
              <a:t>Petsc</a:t>
            </a:r>
            <a:r>
              <a:rPr lang="en-US" sz="2177" dirty="0"/>
              <a:t> with GPU?</a:t>
            </a:r>
            <a:br>
              <a:rPr lang="en-US" sz="2177" dirty="0"/>
            </a:br>
            <a:r>
              <a:rPr lang="en-US" sz="1451" dirty="0" err="1"/>
              <a:t>Peper</a:t>
            </a:r>
            <a:r>
              <a:rPr lang="en-US" sz="1451" dirty="0"/>
              <a:t> from 2021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95831F-AB14-1A90-1904-A2CB4310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2268" y="738695"/>
            <a:ext cx="4472786" cy="37263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BB1C20-BADD-4F75-C539-3C44AA420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7" y="3083493"/>
            <a:ext cx="3672923" cy="17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6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87A45-1F6F-FF39-47AF-7C0688E0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Kokkos</a:t>
            </a:r>
            <a:endParaRPr lang="pt-BR" dirty="0"/>
          </a:p>
          <a:p>
            <a:r>
              <a:rPr lang="pt-BR" dirty="0" err="1"/>
              <a:t>OpenCL</a:t>
            </a:r>
            <a:endParaRPr lang="pt-BR" dirty="0"/>
          </a:p>
          <a:p>
            <a:pPr marL="732971" indent="-732971"/>
            <a:r>
              <a:rPr lang="pt-BR" dirty="0"/>
              <a:t>	</a:t>
            </a:r>
            <a:r>
              <a:rPr lang="pt-BR" dirty="0" err="1"/>
              <a:t>Uneven</a:t>
            </a:r>
            <a:r>
              <a:rPr lang="pt-BR" dirty="0"/>
              <a:t> </a:t>
            </a:r>
            <a:r>
              <a:rPr lang="pt-BR" dirty="0" err="1"/>
              <a:t>implementation</a:t>
            </a:r>
            <a:r>
              <a:rPr lang="pt-BR" dirty="0"/>
              <a:t> </a:t>
            </a:r>
            <a:r>
              <a:rPr lang="pt-BR" dirty="0" err="1"/>
              <a:t>quality</a:t>
            </a:r>
            <a:endParaRPr lang="pt-BR" dirty="0"/>
          </a:p>
          <a:p>
            <a:pPr marL="732971" indent="-732971"/>
            <a:r>
              <a:rPr lang="pt-BR" dirty="0"/>
              <a:t>	Performance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met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standard </a:t>
            </a:r>
            <a:r>
              <a:rPr lang="pt-BR" dirty="0" err="1"/>
              <a:t>needed</a:t>
            </a:r>
            <a:r>
              <a:rPr lang="pt-BR" dirty="0"/>
              <a:t> for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 (</a:t>
            </a:r>
            <a:r>
              <a:rPr lang="pt-BR" dirty="0" err="1"/>
              <a:t>Pennycook</a:t>
            </a:r>
            <a:r>
              <a:rPr lang="pt-BR" dirty="0"/>
              <a:t>, 2013)</a:t>
            </a:r>
          </a:p>
          <a:p>
            <a:pPr marL="732971" indent="-732971"/>
            <a:r>
              <a:rPr lang="pt-BR" dirty="0" err="1"/>
              <a:t>OpenMP</a:t>
            </a:r>
            <a:endParaRPr lang="pt-BR" dirty="0"/>
          </a:p>
          <a:p>
            <a:pPr marL="732971" indent="-732971"/>
            <a:r>
              <a:rPr lang="pt-BR" dirty="0"/>
              <a:t>	</a:t>
            </a:r>
            <a:r>
              <a:rPr lang="pt-BR" dirty="0" err="1"/>
              <a:t>imposes</a:t>
            </a:r>
            <a:r>
              <a:rPr lang="pt-BR" dirty="0"/>
              <a:t> </a:t>
            </a:r>
            <a:r>
              <a:rPr lang="pt-BR" dirty="0" err="1"/>
              <a:t>difficulties</a:t>
            </a:r>
            <a:r>
              <a:rPr lang="pt-BR" dirty="0"/>
              <a:t> for </a:t>
            </a:r>
            <a:r>
              <a:rPr lang="pt-BR" dirty="0" err="1"/>
              <a:t>libraries</a:t>
            </a: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78CD2BF-0F69-BA4C-EC35-00ED75C6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8" y="213113"/>
            <a:ext cx="7649012" cy="525582"/>
          </a:xfrm>
        </p:spPr>
        <p:txBody>
          <a:bodyPr/>
          <a:lstStyle/>
          <a:p>
            <a:r>
              <a:rPr lang="en-US" sz="2177" dirty="0" err="1"/>
              <a:t>Petsc</a:t>
            </a:r>
            <a:r>
              <a:rPr lang="en-US" sz="2177" dirty="0"/>
              <a:t> with GPU?</a:t>
            </a:r>
            <a:br>
              <a:rPr lang="en-US" sz="2177" dirty="0"/>
            </a:br>
            <a:r>
              <a:rPr lang="en-US" sz="1451" dirty="0" err="1"/>
              <a:t>Peper</a:t>
            </a:r>
            <a:r>
              <a:rPr lang="en-US" sz="1451" dirty="0"/>
              <a:t> from 2021</a:t>
            </a:r>
          </a:p>
        </p:txBody>
      </p:sp>
    </p:spTree>
    <p:extLst>
      <p:ext uri="{BB962C8B-B14F-4D97-AF65-F5344CB8AC3E}">
        <p14:creationId xmlns:p14="http://schemas.microsoft.com/office/powerpoint/2010/main" val="102278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5023F5A-EE22-7212-8261-5A79DA0800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1991" y="1333969"/>
            <a:ext cx="6420098" cy="3276174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FDF9D313-E8C4-0A39-D04D-120F778B9D17}"/>
              </a:ext>
            </a:extLst>
          </p:cNvPr>
          <p:cNvSpPr/>
          <p:nvPr/>
        </p:nvSpPr>
        <p:spPr>
          <a:xfrm rot="2656880">
            <a:off x="7674150" y="2013470"/>
            <a:ext cx="387058" cy="571660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D6E473-ACED-F6E2-1972-0F19681C81A5}"/>
              </a:ext>
            </a:extLst>
          </p:cNvPr>
          <p:cNvSpPr txBox="1"/>
          <p:nvPr/>
        </p:nvSpPr>
        <p:spPr>
          <a:xfrm>
            <a:off x="8205792" y="1499852"/>
            <a:ext cx="739558" cy="70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991" dirty="0"/>
              <a:t>?</a:t>
            </a:r>
            <a:endParaRPr lang="en-US" sz="399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BE01598-C440-A82F-73C5-265DB15E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14" dirty="0" err="1"/>
              <a:t>Petsc</a:t>
            </a:r>
            <a:r>
              <a:rPr lang="en-US" sz="1814" dirty="0"/>
              <a:t> with GPU?</a:t>
            </a:r>
            <a:br>
              <a:rPr lang="en-US" sz="1814" dirty="0"/>
            </a:br>
            <a:r>
              <a:rPr lang="en-US" sz="1270" dirty="0" err="1"/>
              <a:t>Peper</a:t>
            </a:r>
            <a:r>
              <a:rPr lang="en-US" sz="1270" dirty="0"/>
              <a:t> from 2021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CC2BB9-4AAB-62BE-AECB-B147893EE31D}"/>
              </a:ext>
            </a:extLst>
          </p:cNvPr>
          <p:cNvSpPr txBox="1"/>
          <p:nvPr/>
        </p:nvSpPr>
        <p:spPr>
          <a:xfrm>
            <a:off x="4207693" y="475675"/>
            <a:ext cx="3499078" cy="5949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1633" dirty="0"/>
              <a:t>8 </a:t>
            </a:r>
            <a:r>
              <a:rPr lang="pt-BR" sz="1633" dirty="0" err="1"/>
              <a:t>million</a:t>
            </a:r>
            <a:r>
              <a:rPr lang="pt-BR" sz="1633" dirty="0"/>
              <a:t> </a:t>
            </a:r>
            <a:r>
              <a:rPr lang="pt-BR" sz="1633" dirty="0" err="1"/>
              <a:t>cell</a:t>
            </a:r>
            <a:r>
              <a:rPr lang="pt-BR" sz="1633" dirty="0"/>
              <a:t> </a:t>
            </a:r>
            <a:r>
              <a:rPr lang="pt-BR" sz="1633" dirty="0" err="1"/>
              <a:t>problem</a:t>
            </a:r>
            <a:r>
              <a:rPr lang="pt-BR" sz="1633" dirty="0"/>
              <a:t>, 24 </a:t>
            </a:r>
            <a:r>
              <a:rPr lang="pt-BR" sz="1633" dirty="0" err="1"/>
              <a:t>timesteps</a:t>
            </a:r>
            <a:r>
              <a:rPr lang="pt-BR" sz="1633" dirty="0"/>
              <a:t>, </a:t>
            </a:r>
            <a:r>
              <a:rPr lang="pt-BR" sz="1633" dirty="0" err="1"/>
              <a:t>computational</a:t>
            </a:r>
            <a:r>
              <a:rPr lang="pt-BR" sz="1633" dirty="0"/>
              <a:t> </a:t>
            </a:r>
            <a:r>
              <a:rPr lang="pt-BR" sz="1633" dirty="0" err="1"/>
              <a:t>intensive</a:t>
            </a:r>
            <a:r>
              <a:rPr lang="pt-BR" sz="1633" dirty="0"/>
              <a:t> </a:t>
            </a:r>
            <a:endParaRPr lang="en-US" sz="1633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218FFF-E83B-BC94-925B-3537DD952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790"/>
          <a:stretch/>
        </p:blipFill>
        <p:spPr>
          <a:xfrm>
            <a:off x="296915" y="1499851"/>
            <a:ext cx="2885500" cy="936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151938C-C467-ACA1-D3FC-9B6A5EBD72E1}"/>
              </a:ext>
            </a:extLst>
          </p:cNvPr>
          <p:cNvSpPr txBox="1"/>
          <p:nvPr/>
        </p:nvSpPr>
        <p:spPr>
          <a:xfrm>
            <a:off x="283543" y="2688674"/>
            <a:ext cx="2930585" cy="427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089" dirty="0" err="1"/>
              <a:t>Preconditioners</a:t>
            </a:r>
            <a:r>
              <a:rPr lang="pt-BR" sz="1089" dirty="0"/>
              <a:t> </a:t>
            </a:r>
            <a:r>
              <a:rPr lang="pt-BR" sz="1089" dirty="0" err="1"/>
              <a:t>scale</a:t>
            </a:r>
            <a:r>
              <a:rPr lang="pt-BR" sz="1089" dirty="0"/>
              <a:t> </a:t>
            </a:r>
            <a:r>
              <a:rPr lang="pt-BR" sz="1089" dirty="0" err="1"/>
              <a:t>well</a:t>
            </a:r>
            <a:r>
              <a:rPr lang="pt-BR" sz="1089" dirty="0"/>
              <a:t> in CPU </a:t>
            </a:r>
            <a:r>
              <a:rPr lang="pt-BR" sz="1089" dirty="0" err="1"/>
              <a:t>with</a:t>
            </a:r>
            <a:r>
              <a:rPr lang="pt-BR" sz="1089" dirty="0"/>
              <a:t> </a:t>
            </a:r>
            <a:r>
              <a:rPr lang="pt-BR" sz="1089" dirty="0" err="1"/>
              <a:t>number</a:t>
            </a:r>
            <a:r>
              <a:rPr lang="pt-BR" sz="1089" dirty="0"/>
              <a:t> </a:t>
            </a:r>
            <a:r>
              <a:rPr lang="pt-BR" sz="1089" dirty="0" err="1"/>
              <a:t>of</a:t>
            </a:r>
            <a:r>
              <a:rPr lang="pt-BR" sz="1089" dirty="0"/>
              <a:t> processes</a:t>
            </a:r>
            <a:endParaRPr lang="en-US" sz="1089" dirty="0"/>
          </a:p>
        </p:txBody>
      </p:sp>
    </p:spTree>
    <p:extLst>
      <p:ext uri="{BB962C8B-B14F-4D97-AF65-F5344CB8AC3E}">
        <p14:creationId xmlns:p14="http://schemas.microsoft.com/office/powerpoint/2010/main" val="249246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F1E0AE48-246B-93F3-51F9-7B8A09E226E6}"/>
              </a:ext>
            </a:extLst>
          </p:cNvPr>
          <p:cNvSpPr txBox="1"/>
          <p:nvPr/>
        </p:nvSpPr>
        <p:spPr>
          <a:xfrm>
            <a:off x="6096332" y="221900"/>
            <a:ext cx="2517997" cy="3436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1633" i="1" dirty="0" err="1">
                <a:solidFill>
                  <a:srgbClr val="FF0000"/>
                </a:solidFill>
              </a:rPr>
              <a:t>Shall</a:t>
            </a:r>
            <a:r>
              <a:rPr lang="pt-BR" sz="1633" i="1" dirty="0">
                <a:solidFill>
                  <a:srgbClr val="FF0000"/>
                </a:solidFill>
              </a:rPr>
              <a:t> </a:t>
            </a:r>
            <a:r>
              <a:rPr lang="pt-BR" sz="1633" i="1" dirty="0" err="1">
                <a:solidFill>
                  <a:srgbClr val="FF0000"/>
                </a:solidFill>
              </a:rPr>
              <a:t>we</a:t>
            </a:r>
            <a:r>
              <a:rPr lang="pt-BR" sz="1633" i="1" dirty="0">
                <a:solidFill>
                  <a:srgbClr val="FF0000"/>
                </a:solidFill>
              </a:rPr>
              <a:t> </a:t>
            </a:r>
            <a:r>
              <a:rPr lang="pt-BR" sz="1633" i="1" dirty="0" err="1">
                <a:solidFill>
                  <a:srgbClr val="FF0000"/>
                </a:solidFill>
              </a:rPr>
              <a:t>talk</a:t>
            </a:r>
            <a:r>
              <a:rPr lang="pt-BR" sz="1633" i="1" dirty="0">
                <a:solidFill>
                  <a:srgbClr val="FF0000"/>
                </a:solidFill>
              </a:rPr>
              <a:t> </a:t>
            </a:r>
            <a:r>
              <a:rPr lang="pt-BR" sz="1633" i="1" dirty="0" err="1">
                <a:solidFill>
                  <a:srgbClr val="FF0000"/>
                </a:solidFill>
              </a:rPr>
              <a:t>to</a:t>
            </a:r>
            <a:r>
              <a:rPr lang="pt-BR" sz="1633" i="1" dirty="0">
                <a:solidFill>
                  <a:srgbClr val="FF0000"/>
                </a:solidFill>
              </a:rPr>
              <a:t> </a:t>
            </a:r>
            <a:r>
              <a:rPr lang="pt-BR" sz="1633" i="1" dirty="0" err="1">
                <a:solidFill>
                  <a:srgbClr val="FF0000"/>
                </a:solidFill>
              </a:rPr>
              <a:t>these</a:t>
            </a:r>
            <a:r>
              <a:rPr lang="pt-BR" sz="1633" i="1" dirty="0">
                <a:solidFill>
                  <a:srgbClr val="FF0000"/>
                </a:solidFill>
              </a:rPr>
              <a:t> </a:t>
            </a:r>
            <a:r>
              <a:rPr lang="pt-BR" sz="1633" i="1" dirty="0" err="1">
                <a:solidFill>
                  <a:srgbClr val="FF0000"/>
                </a:solidFill>
              </a:rPr>
              <a:t>guys</a:t>
            </a:r>
            <a:r>
              <a:rPr lang="pt-BR" sz="1633" i="1" dirty="0">
                <a:solidFill>
                  <a:srgbClr val="FF0000"/>
                </a:solidFill>
              </a:rPr>
              <a:t>?</a:t>
            </a:r>
            <a:endParaRPr lang="en-US" sz="1633" i="1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F605C1D-221C-0C11-3FEC-214B1FAD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Flexibility</a:t>
            </a:r>
            <a:r>
              <a:rPr lang="pt-BR" dirty="0"/>
              <a:t>, </a:t>
            </a:r>
            <a:r>
              <a:rPr lang="pt-BR" dirty="0" err="1"/>
              <a:t>works</a:t>
            </a:r>
            <a:r>
              <a:rPr lang="pt-BR" dirty="0"/>
              <a:t> in </a:t>
            </a: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GPUs</a:t>
            </a:r>
            <a:endParaRPr lang="pt-BR" dirty="0"/>
          </a:p>
          <a:p>
            <a:r>
              <a:rPr lang="pt-BR" dirty="0" err="1"/>
              <a:t>Backend</a:t>
            </a:r>
            <a:r>
              <a:rPr lang="pt-BR" dirty="0"/>
              <a:t> in CUDA, </a:t>
            </a:r>
            <a:r>
              <a:rPr lang="pt-BR" dirty="0" err="1"/>
              <a:t>Kokkos</a:t>
            </a:r>
            <a:r>
              <a:rPr lang="pt-BR" dirty="0"/>
              <a:t>, HIP</a:t>
            </a:r>
          </a:p>
          <a:p>
            <a:endParaRPr lang="en-U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BB6E5E7-707E-2EBB-3959-60BC09D0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8" y="213113"/>
            <a:ext cx="7649012" cy="525582"/>
          </a:xfrm>
        </p:spPr>
        <p:txBody>
          <a:bodyPr/>
          <a:lstStyle/>
          <a:p>
            <a:r>
              <a:rPr lang="en-US" sz="2177" dirty="0" err="1"/>
              <a:t>Petsc</a:t>
            </a:r>
            <a:r>
              <a:rPr lang="en-US" sz="2177" dirty="0"/>
              <a:t> with GPU?</a:t>
            </a:r>
            <a:br>
              <a:rPr lang="en-US" sz="2177" dirty="0"/>
            </a:br>
            <a:r>
              <a:rPr lang="en-US" sz="1451" dirty="0" err="1"/>
              <a:t>Peper</a:t>
            </a:r>
            <a:r>
              <a:rPr lang="en-US" sz="1451" dirty="0"/>
              <a:t> from 2021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3740A14-9092-F10D-06C9-0C8592FF86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8" y="1202639"/>
            <a:ext cx="384467" cy="38446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B0F4C4E-687C-98C7-551A-84561FA50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8" y="1597769"/>
            <a:ext cx="384467" cy="38446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38800D-34DA-05AA-7395-42B0F30CF22F}"/>
              </a:ext>
            </a:extLst>
          </p:cNvPr>
          <p:cNvSpPr txBox="1"/>
          <p:nvPr/>
        </p:nvSpPr>
        <p:spPr>
          <a:xfrm>
            <a:off x="283542" y="2688674"/>
            <a:ext cx="5149260" cy="315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51" dirty="0" err="1"/>
              <a:t>What</a:t>
            </a:r>
            <a:r>
              <a:rPr lang="pt-BR" sz="1451" dirty="0"/>
              <a:t> are </a:t>
            </a:r>
            <a:r>
              <a:rPr lang="pt-BR" sz="1451" dirty="0" err="1"/>
              <a:t>the</a:t>
            </a:r>
            <a:r>
              <a:rPr lang="pt-BR" sz="1451" dirty="0"/>
              <a:t> </a:t>
            </a:r>
            <a:r>
              <a:rPr lang="pt-BR" sz="1451" dirty="0" err="1"/>
              <a:t>strategies</a:t>
            </a:r>
            <a:r>
              <a:rPr lang="pt-BR" sz="1451" dirty="0"/>
              <a:t> </a:t>
            </a:r>
            <a:r>
              <a:rPr lang="pt-BR" sz="1451" dirty="0" err="1"/>
              <a:t>behind</a:t>
            </a:r>
            <a:r>
              <a:rPr lang="pt-BR" sz="1451" dirty="0"/>
              <a:t> Echelon </a:t>
            </a:r>
            <a:r>
              <a:rPr lang="pt-BR" sz="1451" dirty="0" err="1"/>
              <a:t>and</a:t>
            </a:r>
            <a:r>
              <a:rPr lang="pt-BR" sz="1451" dirty="0"/>
              <a:t> </a:t>
            </a:r>
            <a:r>
              <a:rPr lang="pt-BR" sz="1451" dirty="0" err="1"/>
              <a:t>tNavigator</a:t>
            </a:r>
            <a:r>
              <a:rPr lang="pt-BR" sz="1451" dirty="0"/>
              <a:t>?</a:t>
            </a:r>
            <a:endParaRPr lang="en-US" sz="1451" dirty="0"/>
          </a:p>
        </p:txBody>
      </p:sp>
    </p:spTree>
    <p:extLst>
      <p:ext uri="{BB962C8B-B14F-4D97-AF65-F5344CB8AC3E}">
        <p14:creationId xmlns:p14="http://schemas.microsoft.com/office/powerpoint/2010/main" val="369593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CF781A8-65F3-9A5B-D6D5-1E87D042D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in HPC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7EAF3C6-751D-27D7-B199-B981130F8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EB46BE0-C71E-847D-DFB2-3B71A79D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89E4E73-211F-0BC1-ACA8-FE482C1E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4" y="1481883"/>
            <a:ext cx="7648722" cy="3032116"/>
          </a:xfrm>
        </p:spPr>
        <p:txBody>
          <a:bodyPr/>
          <a:lstStyle/>
          <a:p>
            <a:r>
              <a:rPr lang="pt-BR" dirty="0"/>
              <a:t>MPI</a:t>
            </a:r>
          </a:p>
          <a:p>
            <a:r>
              <a:rPr lang="pt-BR" dirty="0"/>
              <a:t>Domain </a:t>
            </a:r>
            <a:r>
              <a:rPr lang="pt-BR" dirty="0" err="1"/>
              <a:t>decomposition</a:t>
            </a:r>
            <a:r>
              <a:rPr lang="pt-BR" dirty="0"/>
              <a:t> </a:t>
            </a:r>
            <a:r>
              <a:rPr lang="pt-BR" dirty="0" err="1"/>
              <a:t>methodology</a:t>
            </a:r>
            <a:endParaRPr lang="pt-BR" dirty="0"/>
          </a:p>
          <a:p>
            <a:endParaRPr lang="pt-BR" dirty="0"/>
          </a:p>
          <a:p>
            <a:r>
              <a:rPr lang="pt-BR" dirty="0"/>
              <a:t>IPARS </a:t>
            </a:r>
            <a:endParaRPr lang="en-US" dirty="0"/>
          </a:p>
        </p:txBody>
      </p:sp>
      <p:pic>
        <p:nvPicPr>
          <p:cNvPr id="10" name="Espaço Reservado para Conteúdo 4">
            <a:extLst>
              <a:ext uri="{FF2B5EF4-FFF2-40B4-BE49-F238E27FC236}">
                <a16:creationId xmlns:a16="http://schemas.microsoft.com/office/drawing/2014/main" id="{9EF9F183-2799-61C7-CF40-EA82152A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942" y="103957"/>
            <a:ext cx="4087153" cy="12689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E897B80-4C24-F4C8-B46B-C5EB036F8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36" y="2997941"/>
            <a:ext cx="4094535" cy="11826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271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74CA45-57CB-86C5-9757-9D3CB0B808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The available computational power is not used in full</a:t>
            </a:r>
          </a:p>
          <a:p>
            <a:pPr lvl="1"/>
            <a:r>
              <a:rPr lang="en-US" dirty="0"/>
              <a:t>Simulators are designed for general purpose CPU</a:t>
            </a:r>
          </a:p>
          <a:p>
            <a:pPr lvl="1"/>
            <a:r>
              <a:rPr lang="en-US" dirty="0"/>
              <a:t>Designing and redesigning simulators is impractical: need a solution to be more portable, taking advantage of new architectures</a:t>
            </a:r>
          </a:p>
          <a:p>
            <a:pPr lvl="1"/>
            <a:r>
              <a:rPr lang="en-US" dirty="0"/>
              <a:t>The main challenge is compiling the simulator to take advantage of the target architecture potential</a:t>
            </a:r>
          </a:p>
          <a:p>
            <a:r>
              <a:rPr lang="en-US" dirty="0"/>
              <a:t>Approach #1</a:t>
            </a:r>
          </a:p>
          <a:p>
            <a:pPr lvl="1"/>
            <a:r>
              <a:rPr lang="en-US" dirty="0"/>
              <a:t>Design a simple black oil simulator in CPU</a:t>
            </a:r>
          </a:p>
          <a:p>
            <a:pPr lvl="1"/>
            <a:r>
              <a:rPr lang="en-US" dirty="0"/>
              <a:t>Map the code to GPU</a:t>
            </a:r>
          </a:p>
          <a:p>
            <a:pPr lvl="1"/>
            <a:r>
              <a:rPr lang="en-US" dirty="0"/>
              <a:t>Design a single code that can be compiled in both with no performance loss.</a:t>
            </a:r>
          </a:p>
          <a:p>
            <a:r>
              <a:rPr lang="en-US" dirty="0"/>
              <a:t>Approach #2</a:t>
            </a:r>
          </a:p>
          <a:p>
            <a:pPr lvl="1"/>
            <a:r>
              <a:rPr lang="en-US" dirty="0"/>
              <a:t>The ability to parallelize higher resolution scales is tempting</a:t>
            </a:r>
          </a:p>
          <a:p>
            <a:pPr lvl="1"/>
            <a:r>
              <a:rPr lang="en-US" dirty="0"/>
              <a:t>If the time scales are significantly different, it makes sense to use one scale as BC of the next</a:t>
            </a:r>
          </a:p>
          <a:p>
            <a:r>
              <a:rPr lang="en-US" dirty="0"/>
              <a:t>Approach #3</a:t>
            </a:r>
          </a:p>
          <a:p>
            <a:pPr lvl="1"/>
            <a:r>
              <a:rPr lang="en-US" dirty="0"/>
              <a:t>Create building blocks for simulators, independent of architecture</a:t>
            </a:r>
          </a:p>
          <a:p>
            <a:pPr lvl="1"/>
            <a:r>
              <a:rPr lang="en-US" dirty="0"/>
              <a:t>Implement the building blocks in different architectures</a:t>
            </a:r>
          </a:p>
          <a:p>
            <a:pPr lvl="1"/>
            <a:r>
              <a:rPr lang="en-US" dirty="0"/>
              <a:t>The user can write his simulator using the building blocks</a:t>
            </a:r>
          </a:p>
          <a:p>
            <a:pPr lvl="1"/>
            <a:r>
              <a:rPr lang="en-US" dirty="0"/>
              <a:t>Automated test structure enables benchmarking</a:t>
            </a:r>
            <a:r>
              <a:rPr lang="en-US"/>
              <a:t>, reliability </a:t>
            </a:r>
            <a:r>
              <a:rPr lang="en-US" dirty="0"/>
              <a:t>and accuracy of </a:t>
            </a:r>
            <a:r>
              <a:rPr lang="en-US"/>
              <a:t>every implementation</a:t>
            </a:r>
            <a:endParaRPr lang="en-US" dirty="0"/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TRACK #5 – COMPUTATIONAL PERFORMANCE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F1B28-017E-067C-DDDA-0E80D533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4096B1A-E980-BE48-46D4-A859F1B0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6786" y="76837"/>
            <a:ext cx="3513231" cy="5127794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D6DB2A-8D1B-B613-3017-7DB358A1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8" y="1127424"/>
            <a:ext cx="4571842" cy="980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5A5E75-0A08-8774-A05C-254B60341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30" y="2410988"/>
            <a:ext cx="4484629" cy="9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08445-2122-4280-FFE9-0C378F7BC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OPM flow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9AA7B0-6222-5D3B-2659-206F4E4426BF}"/>
              </a:ext>
            </a:extLst>
          </p:cNvPr>
          <p:cNvSpPr txBox="1"/>
          <p:nvPr/>
        </p:nvSpPr>
        <p:spPr>
          <a:xfrm>
            <a:off x="557285" y="4107242"/>
            <a:ext cx="7965937" cy="545974"/>
          </a:xfrm>
          <a:prstGeom prst="rect">
            <a:avLst/>
          </a:prstGeom>
          <a:noFill/>
          <a:ln>
            <a:noFill/>
          </a:ln>
        </p:spPr>
        <p:txBody>
          <a:bodyPr vert="horz" wrap="none" lIns="81635" tIns="40817" rIns="81635" bIns="40817" anchorCtr="0" compatLnSpc="0">
            <a:noAutofit/>
          </a:bodyPr>
          <a:lstStyle/>
          <a:p>
            <a:pPr hangingPunct="0"/>
            <a:r>
              <a:rPr lang="en-US" sz="1089" dirty="0">
                <a:latin typeface="Liberation Sans" pitchFamily="18"/>
                <a:ea typeface="DejaVu Sans" pitchFamily="2"/>
                <a:cs typeface="DejaVu Sans" pitchFamily="2"/>
              </a:rPr>
              <a:t>https://opm-project.org/wp-content/uploads/2023/06/OPM_Flow_Reference_Manual_2023-04_Rev-0_Reduced.pdf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25E302-9D80-FD03-4BD2-C7E058F08641}"/>
              </a:ext>
            </a:extLst>
          </p:cNvPr>
          <p:cNvSpPr txBox="1"/>
          <p:nvPr/>
        </p:nvSpPr>
        <p:spPr>
          <a:xfrm>
            <a:off x="6905006" y="1799908"/>
            <a:ext cx="1439374" cy="8461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>
              <a:buClr>
                <a:srgbClr val="91D93F"/>
              </a:buClr>
              <a:buSzPct val="45000"/>
            </a:pPr>
            <a:r>
              <a:rPr lang="en-US" sz="1633" dirty="0">
                <a:solidFill>
                  <a:srgbClr val="FF0000"/>
                </a:solidFill>
              </a:rPr>
              <a:t>Equinor</a:t>
            </a:r>
          </a:p>
          <a:p>
            <a:pPr lvl="0">
              <a:buClr>
                <a:srgbClr val="91D93F"/>
              </a:buClr>
              <a:buSzPct val="45000"/>
            </a:pPr>
            <a:r>
              <a:rPr lang="en-US" sz="1633" dirty="0">
                <a:solidFill>
                  <a:srgbClr val="FF0000"/>
                </a:solidFill>
              </a:rPr>
              <a:t>Black oil</a:t>
            </a:r>
          </a:p>
          <a:p>
            <a:pPr lvl="0">
              <a:buClr>
                <a:srgbClr val="91D93F"/>
              </a:buClr>
              <a:buSzPct val="45000"/>
            </a:pPr>
            <a:r>
              <a:rPr lang="en-US" sz="1633" dirty="0">
                <a:solidFill>
                  <a:srgbClr val="FF0000"/>
                </a:solidFill>
              </a:rPr>
              <a:t>Open source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205384-3D46-F5BA-4BFB-D2FC116CCF1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65423" y="1451469"/>
            <a:ext cx="6514141" cy="101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6DA866-EB8B-E14E-C821-6A7EBE9B261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96524" y="2695586"/>
            <a:ext cx="6375688" cy="12264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B645D6-168C-87FB-00CE-59513174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OPM</a:t>
            </a:r>
            <a:br>
              <a:rPr lang="pt-BR" dirty="0"/>
            </a:br>
            <a:r>
              <a:rPr lang="pt-BR" sz="1270" dirty="0"/>
              <a:t>GPU? FPGA?</a:t>
            </a:r>
            <a:endParaRPr lang="en-US" sz="127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953EC5-40B0-4CDB-7BCA-4EEB0C10740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43544" y="1636291"/>
            <a:ext cx="6479528" cy="1874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0E9ABD-A58B-AFBE-A404-ED255BEB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OPM</a:t>
            </a:r>
            <a:br>
              <a:rPr lang="pt-BR" dirty="0"/>
            </a:br>
            <a:r>
              <a:rPr lang="pt-BR" sz="1451" dirty="0"/>
              <a:t>GPU? FPGA?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755E0EA-78C2-078F-DA00-C5616A5E5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284" y="2093037"/>
            <a:ext cx="5348170" cy="806134"/>
          </a:xfrm>
        </p:spPr>
        <p:txBody>
          <a:bodyPr>
            <a:normAutofit/>
          </a:bodyPr>
          <a:lstStyle/>
          <a:p>
            <a:r>
              <a:rPr lang="en-US" dirty="0"/>
              <a:t>Let's learn some keywords ...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AA836EE-2E48-D164-7FC1-40C9E9C67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D37A4-7520-F9FE-A282-099AFA57D6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984" y="212904"/>
            <a:ext cx="7648722" cy="525543"/>
          </a:xfrm>
        </p:spPr>
        <p:txBody>
          <a:bodyPr vert="horz"/>
          <a:lstStyle/>
          <a:p>
            <a:pPr lvl="0"/>
            <a:r>
              <a:rPr lang="en-US" dirty="0"/>
              <a:t>Some keywords to look at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E0CCB5-ED0F-607F-CE04-EEFF09412F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3984" y="1202639"/>
            <a:ext cx="7648722" cy="3311360"/>
          </a:xfrm>
        </p:spPr>
        <p:txBody>
          <a:bodyPr vert="horz"/>
          <a:lstStyle/>
          <a:p>
            <a:pPr>
              <a:lnSpc>
                <a:spcPct val="100000"/>
              </a:lnSpc>
              <a:spcBef>
                <a:spcPts val="272"/>
              </a:spcBef>
            </a:pPr>
            <a:r>
              <a:rPr lang="en-US" dirty="0"/>
              <a:t>CUDA Thrust</a:t>
            </a:r>
          </a:p>
          <a:p>
            <a:pPr lvl="1">
              <a:lnSpc>
                <a:spcPct val="100000"/>
              </a:lnSpc>
              <a:spcBef>
                <a:spcPts val="272"/>
              </a:spcBef>
            </a:pPr>
            <a:r>
              <a:rPr lang="en-US" sz="1451" dirty="0"/>
              <a:t>https://github.com/NVIDIA/thrust</a:t>
            </a:r>
          </a:p>
          <a:p>
            <a:pPr>
              <a:lnSpc>
                <a:spcPct val="100000"/>
              </a:lnSpc>
              <a:spcBef>
                <a:spcPts val="272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272"/>
              </a:spcBef>
            </a:pPr>
            <a:r>
              <a:rPr lang="en-US" dirty="0"/>
              <a:t>OpenCL</a:t>
            </a:r>
          </a:p>
          <a:p>
            <a:pPr>
              <a:lnSpc>
                <a:spcPct val="100000"/>
              </a:lnSpc>
              <a:spcBef>
                <a:spcPts val="272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272"/>
              </a:spcBef>
            </a:pPr>
            <a:r>
              <a:rPr lang="en-US" dirty="0" err="1"/>
              <a:t>Kokkos</a:t>
            </a:r>
            <a:endParaRPr lang="en-US" dirty="0"/>
          </a:p>
          <a:p>
            <a:pPr>
              <a:lnSpc>
                <a:spcPct val="100000"/>
              </a:lnSpc>
              <a:spcBef>
                <a:spcPts val="272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272"/>
              </a:spcBef>
            </a:pPr>
            <a:r>
              <a:rPr lang="en-US" dirty="0"/>
              <a:t>Application specific architecture</a:t>
            </a:r>
          </a:p>
          <a:p>
            <a:pPr lvl="1">
              <a:lnSpc>
                <a:spcPct val="100000"/>
              </a:lnSpc>
              <a:spcBef>
                <a:spcPts val="272"/>
              </a:spcBef>
            </a:pPr>
            <a:r>
              <a:rPr lang="en-US" dirty="0"/>
              <a:t>FPGA?</a:t>
            </a:r>
          </a:p>
          <a:p>
            <a:pPr lvl="1">
              <a:lnSpc>
                <a:spcPct val="100000"/>
              </a:lnSpc>
              <a:spcBef>
                <a:spcPts val="272"/>
              </a:spcBef>
            </a:pPr>
            <a:r>
              <a:rPr lang="en-US" dirty="0"/>
              <a:t>Quantum computing?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3AB271-6E52-3F38-2ADC-9F889845B86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94566" y="1313669"/>
            <a:ext cx="3230131" cy="75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BAD68C-3117-2C56-9EBA-C43738FEB7A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94566" y="2280881"/>
            <a:ext cx="3110291" cy="852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2DAB4-6E16-4483-6484-CCD88D27C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984" y="212904"/>
            <a:ext cx="7648722" cy="525543"/>
          </a:xfrm>
        </p:spPr>
        <p:txBody>
          <a:bodyPr vert="horz"/>
          <a:lstStyle/>
          <a:p>
            <a:pPr lvl="0"/>
            <a:r>
              <a:rPr lang="en-US"/>
              <a:t>Some keywords to look at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2354E-33EB-E1E1-026C-0ED2903A63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3984" y="1202639"/>
            <a:ext cx="7648722" cy="3311360"/>
          </a:xfrm>
        </p:spPr>
        <p:txBody>
          <a:bodyPr vert="horz"/>
          <a:lstStyle/>
          <a:p>
            <a:pPr lvl="0"/>
            <a:r>
              <a:rPr lang="en-US" u="sng" dirty="0" err="1">
                <a:solidFill>
                  <a:srgbClr val="FF0000"/>
                </a:solidFill>
              </a:rPr>
              <a:t>Exascale</a:t>
            </a:r>
            <a:r>
              <a:rPr lang="en-US" dirty="0"/>
              <a:t> computing is a type of ultra-powerful supercomputing, with systems performing billions of computations per second utilizing an infrastructure of CPUs and GPUs to process and analyze data.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54D3D-AC3B-6223-886A-E1307A8459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OpenCL</a:t>
            </a:r>
            <a:br>
              <a:rPr lang="en-US"/>
            </a:br>
            <a:r>
              <a:rPr lang="en-US" sz="1089"/>
              <a:t>https://www.run.ai/guides/nvidia-cuda-basics-and-best-practices/cuda-vs-opencl</a:t>
            </a:r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2579D7F6-32C5-180D-F43F-0F5A795372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3738" y="1202358"/>
            <a:ext cx="7649012" cy="3311884"/>
          </a:xfrm>
        </p:spPr>
        <p:txBody>
          <a:bodyPr vert="horz"/>
          <a:lstStyle/>
          <a:p>
            <a:pPr lvl="0"/>
            <a:r>
              <a:rPr lang="en-US" dirty="0"/>
              <a:t>OpenCL programs are designed to be compiled at run time, so applications that use OpenCL can be ported between different host devices.</a:t>
            </a:r>
          </a:p>
          <a:p>
            <a:pPr lvl="0"/>
            <a:endParaRPr lang="en-US" dirty="0"/>
          </a:p>
          <a:p>
            <a:pPr lvl="0"/>
            <a:r>
              <a:rPr lang="en-US" u="sng" dirty="0">
                <a:solidFill>
                  <a:srgbClr val="FF0000"/>
                </a:solidFill>
              </a:rPr>
              <a:t>OpenCL is not just for GPUs</a:t>
            </a:r>
            <a:r>
              <a:rPr lang="en-US" dirty="0"/>
              <a:t> (like CUDA) but also for CPUs, FPGAs… In addition, OpenCL was developed by multiple companies, as opposed to NVIDIA’s CUDA.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F5E46-B9F2-B761-1A84-92A8151C2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 -- </a:t>
            </a:r>
            <a:r>
              <a:rPr lang="en-US" i="1" dirty="0"/>
              <a:t>draft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2CA545D-0560-664B-1282-C7B0B8375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D024B-ED5F-6A62-2336-D5ABD2823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984" y="212904"/>
            <a:ext cx="7648722" cy="525543"/>
          </a:xfrm>
        </p:spPr>
        <p:txBody>
          <a:bodyPr vert="horz"/>
          <a:lstStyle/>
          <a:p>
            <a:pPr lvl="0"/>
            <a:r>
              <a:rPr lang="en-US" dirty="0"/>
              <a:t>How to make things practical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0BEB4D-63EE-4BF2-86D6-F168A0AE71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3984" y="1202639"/>
            <a:ext cx="7648722" cy="3311360"/>
          </a:xfrm>
        </p:spPr>
        <p:txBody>
          <a:bodyPr vert="horz"/>
          <a:lstStyle/>
          <a:p>
            <a:pPr lvl="0">
              <a:lnSpc>
                <a:spcPct val="150000"/>
              </a:lnSpc>
            </a:pPr>
            <a:r>
              <a:rPr lang="en-US" dirty="0"/>
              <a:t>Setup benchmarks and key testcases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Detach a module of a large (but not so large) size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Rewrite the module from scratch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Use as a testbench for the HPC 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9451587-F305-F012-597B-2A71CD22D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</p:spPr>
        <p:txBody>
          <a:bodyPr/>
          <a:lstStyle/>
          <a:p>
            <a:r>
              <a:rPr lang="en-US" dirty="0"/>
              <a:t>Implementing a Hardware Agnostic Commercial Black-Oil Reservoir Simulator.</a:t>
            </a:r>
          </a:p>
          <a:p>
            <a:pPr lvl="1"/>
            <a:r>
              <a:rPr lang="en-US" dirty="0"/>
              <a:t>SLB and TOTAL ENERGIES</a:t>
            </a:r>
          </a:p>
          <a:p>
            <a:pPr lvl="1"/>
            <a:r>
              <a:rPr lang="en-US" dirty="0" err="1"/>
              <a:t>Szyndel</a:t>
            </a:r>
            <a:r>
              <a:rPr lang="en-US" dirty="0"/>
              <a:t>, Matthew, Lemon, Christopher, de Brito Dias, Daniel, Dodds, Eamon, </a:t>
            </a:r>
            <a:r>
              <a:rPr lang="en-US" dirty="0" err="1"/>
              <a:t>Khramchenkov</a:t>
            </a:r>
            <a:r>
              <a:rPr lang="en-US" dirty="0"/>
              <a:t>, Eduard, </a:t>
            </a:r>
            <a:r>
              <a:rPr lang="en-US" dirty="0" err="1"/>
              <a:t>Rinco</a:t>
            </a:r>
            <a:r>
              <a:rPr lang="en-US" dirty="0"/>
              <a:t>, Simone, Sheth, Soham, </a:t>
            </a:r>
            <a:r>
              <a:rPr lang="en-US" dirty="0" err="1"/>
              <a:t>Tene</a:t>
            </a:r>
            <a:r>
              <a:rPr lang="en-US" dirty="0"/>
              <a:t>, </a:t>
            </a:r>
            <a:r>
              <a:rPr lang="en-US" dirty="0" err="1"/>
              <a:t>Matei</a:t>
            </a:r>
            <a:r>
              <a:rPr lang="en-US" dirty="0"/>
              <a:t>, Han, </a:t>
            </a:r>
            <a:r>
              <a:rPr lang="en-US" dirty="0" err="1"/>
              <a:t>Choongyong</a:t>
            </a:r>
            <a:r>
              <a:rPr lang="en-US" dirty="0"/>
              <a:t>, Shi, </a:t>
            </a:r>
            <a:r>
              <a:rPr lang="en-US" dirty="0" err="1"/>
              <a:t>Xundan</a:t>
            </a:r>
            <a:r>
              <a:rPr lang="en-US" dirty="0"/>
              <a:t>, </a:t>
            </a:r>
            <a:r>
              <a:rPr lang="en-US" dirty="0" err="1"/>
              <a:t>Wolfsteiner</a:t>
            </a:r>
            <a:r>
              <a:rPr lang="en-US" dirty="0"/>
              <a:t>, Christian, Cao, Hui, Liao, Terrence, </a:t>
            </a:r>
            <a:r>
              <a:rPr lang="en-US" dirty="0" err="1"/>
              <a:t>Sekachev</a:t>
            </a:r>
            <a:r>
              <a:rPr lang="en-US" dirty="0"/>
              <a:t>, Michael, and Rustem </a:t>
            </a:r>
            <a:r>
              <a:rPr lang="en-US" dirty="0" err="1"/>
              <a:t>Zaydullin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Paper presented at the SPE Reservoir Simulation Conference, Galveston, Texas, USA, March 2023.</a:t>
            </a:r>
          </a:p>
          <a:p>
            <a:pPr lvl="1"/>
            <a:r>
              <a:rPr lang="en-US" dirty="0" err="1"/>
              <a:t>doi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https://doi.org/10.2118/212205-MS</a:t>
            </a:r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99DB40A-B98B-D24E-8E57-FCA80535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</p:spPr>
        <p:txBody>
          <a:bodyPr/>
          <a:lstStyle/>
          <a:p>
            <a:r>
              <a:rPr lang="pt-BR" dirty="0"/>
              <a:t>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7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8ABA8-6E4E-44A0-BDA7-53A0AF83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" y="212904"/>
            <a:ext cx="7648722" cy="525543"/>
          </a:xfrm>
        </p:spPr>
        <p:txBody>
          <a:bodyPr/>
          <a:lstStyle/>
          <a:p>
            <a:r>
              <a:rPr lang="en-US" dirty="0"/>
              <a:t>What would be a reasonable timeline?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42764ED-B514-960E-23D6-7D03810F9A4F}"/>
              </a:ext>
            </a:extLst>
          </p:cNvPr>
          <p:cNvCxnSpPr>
            <a:cxnSpLocks/>
          </p:cNvCxnSpPr>
          <p:nvPr/>
        </p:nvCxnSpPr>
        <p:spPr>
          <a:xfrm>
            <a:off x="490895" y="2183739"/>
            <a:ext cx="83079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722CB86-3959-C789-5EB1-E5B6FA91E829}"/>
              </a:ext>
            </a:extLst>
          </p:cNvPr>
          <p:cNvCxnSpPr/>
          <p:nvPr/>
        </p:nvCxnSpPr>
        <p:spPr>
          <a:xfrm>
            <a:off x="969370" y="2017576"/>
            <a:ext cx="0" cy="332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765A515-6922-6956-F32F-866AF24B4E96}"/>
              </a:ext>
            </a:extLst>
          </p:cNvPr>
          <p:cNvCxnSpPr/>
          <p:nvPr/>
        </p:nvCxnSpPr>
        <p:spPr>
          <a:xfrm>
            <a:off x="2467707" y="2017576"/>
            <a:ext cx="0" cy="332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2909B8B-FC30-28D4-B5CD-B97FCB0D0678}"/>
              </a:ext>
            </a:extLst>
          </p:cNvPr>
          <p:cNvCxnSpPr/>
          <p:nvPr/>
        </p:nvCxnSpPr>
        <p:spPr>
          <a:xfrm>
            <a:off x="4389965" y="2017576"/>
            <a:ext cx="0" cy="332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506CFECB-D417-AB1D-3C9A-173183A39DFD}"/>
              </a:ext>
            </a:extLst>
          </p:cNvPr>
          <p:cNvSpPr/>
          <p:nvPr/>
        </p:nvSpPr>
        <p:spPr>
          <a:xfrm>
            <a:off x="335178" y="1809339"/>
            <a:ext cx="607859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33" dirty="0"/>
              <a:t>2023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E58B08-435F-A32B-0E6E-1500B14C3051}"/>
              </a:ext>
            </a:extLst>
          </p:cNvPr>
          <p:cNvSpPr/>
          <p:nvPr/>
        </p:nvSpPr>
        <p:spPr>
          <a:xfrm>
            <a:off x="3031856" y="1809339"/>
            <a:ext cx="793807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33" dirty="0"/>
              <a:t>2024/2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2B25FFB-7473-612E-E03B-2685D0078CCE}"/>
              </a:ext>
            </a:extLst>
          </p:cNvPr>
          <p:cNvSpPr/>
          <p:nvPr/>
        </p:nvSpPr>
        <p:spPr>
          <a:xfrm>
            <a:off x="5119832" y="1809339"/>
            <a:ext cx="793807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33" dirty="0"/>
              <a:t>2025/1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B23E7F6-023C-1305-8FFA-BDA0E08EA4BC}"/>
              </a:ext>
            </a:extLst>
          </p:cNvPr>
          <p:cNvSpPr/>
          <p:nvPr/>
        </p:nvSpPr>
        <p:spPr>
          <a:xfrm>
            <a:off x="729106" y="2571390"/>
            <a:ext cx="1005905" cy="2599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89" dirty="0"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E870D0F-3162-7C23-21D6-A368F417B798}"/>
              </a:ext>
            </a:extLst>
          </p:cNvPr>
          <p:cNvCxnSpPr/>
          <p:nvPr/>
        </p:nvCxnSpPr>
        <p:spPr>
          <a:xfrm>
            <a:off x="6619008" y="2017576"/>
            <a:ext cx="0" cy="332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0AA839A6-DAE1-4FD4-74AF-EDCDE86DC873}"/>
              </a:ext>
            </a:extLst>
          </p:cNvPr>
          <p:cNvSpPr/>
          <p:nvPr/>
        </p:nvSpPr>
        <p:spPr>
          <a:xfrm>
            <a:off x="1299085" y="1809339"/>
            <a:ext cx="793807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33" dirty="0"/>
              <a:t>2024/1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D002C33-66B6-0F62-C972-3790B59982EC}"/>
              </a:ext>
            </a:extLst>
          </p:cNvPr>
          <p:cNvSpPr/>
          <p:nvPr/>
        </p:nvSpPr>
        <p:spPr>
          <a:xfrm>
            <a:off x="7041301" y="1809339"/>
            <a:ext cx="793807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33" dirty="0"/>
              <a:t>2025/2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D54AFCC-FED3-1C80-182E-480620E8FD0C}"/>
              </a:ext>
            </a:extLst>
          </p:cNvPr>
          <p:cNvSpPr/>
          <p:nvPr/>
        </p:nvSpPr>
        <p:spPr>
          <a:xfrm>
            <a:off x="388789" y="1292562"/>
            <a:ext cx="1110998" cy="249262"/>
          </a:xfrm>
          <a:prstGeom prst="rect">
            <a:avLst/>
          </a:prstGeom>
          <a:solidFill>
            <a:srgbClr val="E6C0AE"/>
          </a:solidFill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pt-BR" sz="816" dirty="0" err="1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pt-BR" sz="816" dirty="0">
                <a:latin typeface="Arial" panose="020B0604020202020204" pitchFamily="34" charset="0"/>
                <a:cs typeface="Arial" panose="020B0604020202020204" pitchFamily="34" charset="0"/>
              </a:rPr>
              <a:t> setup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3710928-524B-3D0C-D1CD-C7BE7AFC6254}"/>
              </a:ext>
            </a:extLst>
          </p:cNvPr>
          <p:cNvSpPr/>
          <p:nvPr/>
        </p:nvSpPr>
        <p:spPr>
          <a:xfrm>
            <a:off x="1735013" y="2571390"/>
            <a:ext cx="1914556" cy="2599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89" dirty="0">
                <a:latin typeface="Arial" panose="020B0604020202020204" pitchFamily="34" charset="0"/>
                <a:cs typeface="Arial" panose="020B0604020202020204" pitchFamily="34" charset="0"/>
              </a:rPr>
              <a:t>Module #1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5FCB7B4-9B69-13AD-7E73-CCE8F633ACDC}"/>
              </a:ext>
            </a:extLst>
          </p:cNvPr>
          <p:cNvSpPr/>
          <p:nvPr/>
        </p:nvSpPr>
        <p:spPr>
          <a:xfrm>
            <a:off x="1199797" y="1548168"/>
            <a:ext cx="2286629" cy="2483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pt-BR" sz="998" dirty="0">
                <a:latin typeface="Arial" panose="020B0604020202020204" pitchFamily="34" charset="0"/>
                <a:cs typeface="Arial" panose="020B0604020202020204" pitchFamily="34" charset="0"/>
              </a:rPr>
              <a:t>HW </a:t>
            </a:r>
            <a:r>
              <a:rPr lang="pt-BR" sz="998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pt-BR" sz="9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98" dirty="0" err="1">
                <a:latin typeface="Arial" panose="020B0604020202020204" pitchFamily="34" charset="0"/>
                <a:cs typeface="Arial" panose="020B0604020202020204" pitchFamily="34" charset="0"/>
              </a:rPr>
              <a:t>numerics</a:t>
            </a:r>
            <a:endParaRPr lang="pt-BR" sz="9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F04262A-2DEC-D584-86D6-169BB425BB0A}"/>
              </a:ext>
            </a:extLst>
          </p:cNvPr>
          <p:cNvSpPr/>
          <p:nvPr/>
        </p:nvSpPr>
        <p:spPr>
          <a:xfrm>
            <a:off x="318810" y="4625807"/>
            <a:ext cx="234552" cy="245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9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1F41558-B15B-8626-0EF0-790D8E48E5F3}"/>
              </a:ext>
            </a:extLst>
          </p:cNvPr>
          <p:cNvSpPr/>
          <p:nvPr/>
        </p:nvSpPr>
        <p:spPr>
          <a:xfrm>
            <a:off x="318810" y="4047195"/>
            <a:ext cx="234552" cy="259943"/>
          </a:xfrm>
          <a:prstGeom prst="rect">
            <a:avLst/>
          </a:prstGeom>
          <a:solidFill>
            <a:srgbClr val="E6C0A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108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8AEB488-C04F-5351-28DA-830B9668AFAC}"/>
              </a:ext>
            </a:extLst>
          </p:cNvPr>
          <p:cNvSpPr/>
          <p:nvPr/>
        </p:nvSpPr>
        <p:spPr>
          <a:xfrm>
            <a:off x="318810" y="4335716"/>
            <a:ext cx="234552" cy="2599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108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75380BC-39DB-D9CA-478F-8C06260B47E7}"/>
              </a:ext>
            </a:extLst>
          </p:cNvPr>
          <p:cNvSpPr txBox="1"/>
          <p:nvPr/>
        </p:nvSpPr>
        <p:spPr>
          <a:xfrm>
            <a:off x="602198" y="4576952"/>
            <a:ext cx="106907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33" dirty="0" err="1"/>
              <a:t>Mathwork</a:t>
            </a:r>
            <a:endParaRPr lang="en-US" sz="1633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16DC845-9A56-5BC0-B90D-1B0531F86DE2}"/>
              </a:ext>
            </a:extLst>
          </p:cNvPr>
          <p:cNvSpPr txBox="1"/>
          <p:nvPr/>
        </p:nvSpPr>
        <p:spPr>
          <a:xfrm>
            <a:off x="602197" y="4005319"/>
            <a:ext cx="340158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33" dirty="0"/>
              <a:t>IT</a:t>
            </a:r>
            <a:endParaRPr lang="en-US" sz="1633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6A1142C-E5D7-8841-BD74-34E4B793652D}"/>
              </a:ext>
            </a:extLst>
          </p:cNvPr>
          <p:cNvSpPr txBox="1"/>
          <p:nvPr/>
        </p:nvSpPr>
        <p:spPr>
          <a:xfrm>
            <a:off x="602198" y="4293840"/>
            <a:ext cx="774571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33" dirty="0" err="1"/>
              <a:t>Coding</a:t>
            </a:r>
            <a:endParaRPr lang="en-US" sz="1633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E74FAF7-965B-BF1E-FF31-E2F82DDE5E7E}"/>
              </a:ext>
            </a:extLst>
          </p:cNvPr>
          <p:cNvSpPr/>
          <p:nvPr/>
        </p:nvSpPr>
        <p:spPr>
          <a:xfrm>
            <a:off x="1465229" y="3067319"/>
            <a:ext cx="1545893" cy="2459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998" dirty="0" err="1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pt-BR" sz="998" dirty="0">
                <a:latin typeface="Arial" panose="020B0604020202020204" pitchFamily="34" charset="0"/>
                <a:cs typeface="Arial" panose="020B0604020202020204" pitchFamily="34" charset="0"/>
              </a:rPr>
              <a:t> target </a:t>
            </a:r>
            <a:r>
              <a:rPr lang="pt-BR" sz="998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pt-BR" sz="9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5E69604-928A-DCFE-2D8B-0C4AC2186AC8}"/>
              </a:ext>
            </a:extLst>
          </p:cNvPr>
          <p:cNvSpPr/>
          <p:nvPr/>
        </p:nvSpPr>
        <p:spPr>
          <a:xfrm>
            <a:off x="1265235" y="3066107"/>
            <a:ext cx="234552" cy="2459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9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92B2B18-4743-8090-5D9D-DF7B6D394572}"/>
              </a:ext>
            </a:extLst>
          </p:cNvPr>
          <p:cNvSpPr txBox="1"/>
          <p:nvPr/>
        </p:nvSpPr>
        <p:spPr>
          <a:xfrm>
            <a:off x="1714275" y="3304613"/>
            <a:ext cx="2432940" cy="245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98" dirty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pt-BR" sz="998" dirty="0" err="1">
                <a:latin typeface="Arial" panose="020B0604020202020204" pitchFamily="34" charset="0"/>
                <a:cs typeface="Arial" panose="020B0604020202020204" pitchFamily="34" charset="0"/>
              </a:rPr>
              <a:t>testbenches</a:t>
            </a:r>
            <a:r>
              <a:rPr lang="pt-BR" sz="9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98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9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98" dirty="0" err="1">
                <a:latin typeface="Arial" panose="020B0604020202020204" pitchFamily="34" charset="0"/>
                <a:cs typeface="Arial" panose="020B0604020202020204" pitchFamily="34" charset="0"/>
              </a:rPr>
              <a:t>golden</a:t>
            </a:r>
            <a:r>
              <a:rPr lang="pt-BR" sz="9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98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pt-BR" sz="9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F7EF720-1F3C-20AE-4D31-FFA382B3BBDD}"/>
              </a:ext>
            </a:extLst>
          </p:cNvPr>
          <p:cNvSpPr/>
          <p:nvPr/>
        </p:nvSpPr>
        <p:spPr>
          <a:xfrm>
            <a:off x="1500459" y="3306662"/>
            <a:ext cx="234552" cy="2459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9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D88E0D3-40F5-BFAC-C97A-783BA8705501}"/>
              </a:ext>
            </a:extLst>
          </p:cNvPr>
          <p:cNvSpPr/>
          <p:nvPr/>
        </p:nvSpPr>
        <p:spPr>
          <a:xfrm>
            <a:off x="1230677" y="2825656"/>
            <a:ext cx="2280657" cy="2459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998" dirty="0">
                <a:latin typeface="Arial" panose="020B0604020202020204" pitchFamily="34" charset="0"/>
                <a:cs typeface="Arial" panose="020B0604020202020204" pitchFamily="34" charset="0"/>
              </a:rPr>
              <a:t>Profile performance </a:t>
            </a:r>
            <a:r>
              <a:rPr lang="pt-BR" sz="998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9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98" dirty="0" err="1">
                <a:latin typeface="Arial" panose="020B0604020202020204" pitchFamily="34" charset="0"/>
                <a:cs typeface="Arial" panose="020B0604020202020204" pitchFamily="34" charset="0"/>
              </a:rPr>
              <a:t>latencies</a:t>
            </a:r>
            <a:endParaRPr lang="pt-BR" sz="9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F108A45-1F10-5B4B-BEB7-67BD839B80A8}"/>
              </a:ext>
            </a:extLst>
          </p:cNvPr>
          <p:cNvSpPr/>
          <p:nvPr/>
        </p:nvSpPr>
        <p:spPr>
          <a:xfrm>
            <a:off x="1030683" y="2824444"/>
            <a:ext cx="234552" cy="2459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pt-BR" sz="99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2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96EEFB7-FCB1-C507-66F5-4CB54353F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730099-8551-607F-6461-63D61173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9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2"/>
          <p:cNvSpPr>
            <a:spLocks noGrp="1"/>
          </p:cNvSpPr>
          <p:nvPr>
            <p:ph type="body" sz="quarter" idx="11"/>
          </p:nvPr>
        </p:nvSpPr>
        <p:spPr>
          <a:xfrm>
            <a:off x="88900" y="385763"/>
            <a:ext cx="8963660" cy="4676094"/>
          </a:xfr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Embeds fractures “numerically”.</a:t>
            </a:r>
          </a:p>
          <a:p>
            <a:r>
              <a:rPr lang="en-US" dirty="0"/>
              <a:t>Reduces dramatically the </a:t>
            </a:r>
            <a:r>
              <a:rPr lang="en-US" dirty="0" err="1"/>
              <a:t>dofs</a:t>
            </a:r>
            <a:r>
              <a:rPr lang="en-US" dirty="0"/>
              <a:t> in the global matrix</a:t>
            </a:r>
          </a:p>
          <a:p>
            <a:r>
              <a:rPr lang="en-US" dirty="0"/>
              <a:t>Micro elements are processed in parallel</a:t>
            </a:r>
          </a:p>
          <a:p>
            <a:r>
              <a:rPr lang="en-US" dirty="0"/>
              <a:t>Very simple fracture configuration, 2D</a:t>
            </a: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5431" y="13062"/>
            <a:ext cx="7886700" cy="261256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dirty="0"/>
              <a:t>Multiscale FEM (MHM, hybrid mixed)</a:t>
            </a:r>
          </a:p>
        </p:txBody>
      </p:sp>
      <p:grpSp>
        <p:nvGrpSpPr>
          <p:cNvPr id="120" name="Agrupar 119"/>
          <p:cNvGrpSpPr/>
          <p:nvPr/>
        </p:nvGrpSpPr>
        <p:grpSpPr>
          <a:xfrm>
            <a:off x="5629493" y="552023"/>
            <a:ext cx="3200400" cy="770040"/>
            <a:chOff x="5943600" y="419400"/>
            <a:chExt cx="3200400" cy="770040"/>
          </a:xfrm>
        </p:grpSpPr>
        <p:grpSp>
          <p:nvGrpSpPr>
            <p:cNvPr id="121" name="Agrupar 120"/>
            <p:cNvGrpSpPr/>
            <p:nvPr/>
          </p:nvGrpSpPr>
          <p:grpSpPr>
            <a:xfrm>
              <a:off x="5943600" y="419400"/>
              <a:ext cx="3200400" cy="770040"/>
              <a:chOff x="5943600" y="419400"/>
              <a:chExt cx="3200400" cy="770040"/>
            </a:xfrm>
          </p:grpSpPr>
          <p:pic>
            <p:nvPicPr>
              <p:cNvPr id="122" name="Imagem 121"/>
              <p:cNvPicPr/>
              <p:nvPr/>
            </p:nvPicPr>
            <p:blipFill>
              <a:blip r:embed="rId2"/>
              <a:stretch/>
            </p:blipFill>
            <p:spPr>
              <a:xfrm>
                <a:off x="5943600" y="419400"/>
                <a:ext cx="3200400" cy="591480"/>
              </a:xfrm>
              <a:prstGeom prst="rect">
                <a:avLst/>
              </a:prstGeom>
              <a:ln w="0">
                <a:solidFill>
                  <a:srgbClr val="3465A4"/>
                </a:solidFill>
              </a:ln>
              <a:effectLst>
                <a:outerShdw blurRad="139680" dist="103350" dir="2700000" rotWithShape="0">
                  <a:srgbClr val="808080"/>
                </a:outerShdw>
              </a:effectLst>
            </p:spPr>
          </p:pic>
          <p:sp>
            <p:nvSpPr>
              <p:cNvPr id="123" name="CaixaDeTexto 122"/>
              <p:cNvSpPr txBox="1"/>
              <p:nvPr/>
            </p:nvSpPr>
            <p:spPr>
              <a:xfrm>
                <a:off x="8458200" y="914400"/>
                <a:ext cx="685800" cy="275040"/>
              </a:xfrm>
              <a:prstGeom prst="rect">
                <a:avLst/>
              </a:prstGeom>
              <a:noFill/>
              <a:ln w="0">
                <a:noFill/>
              </a:ln>
              <a:effectLst>
                <a:outerShdw blurRad="12600" dist="12727" dir="2700000" rotWithShape="0">
                  <a:srgbClr val="808080"/>
                </a:outerShdw>
              </a:effectLst>
            </p:spPr>
            <p:txBody>
              <a:bodyPr lIns="90000" tIns="45000" rIns="90000" bIns="45000" anchor="t">
                <a:noAutofit/>
              </a:bodyPr>
              <a:lstStyle/>
              <a:p>
                <a:r>
                  <a:rPr lang="en-US" sz="1300" b="0" strike="noStrike" spc="-1">
                    <a:solidFill>
                      <a:srgbClr val="000000"/>
                    </a:solidFill>
                    <a:latin typeface="Arial"/>
                  </a:rPr>
                  <a:t>2019</a:t>
                </a:r>
              </a:p>
            </p:txBody>
          </p:sp>
        </p:grpSp>
      </p:grpSp>
      <p:pic>
        <p:nvPicPr>
          <p:cNvPr id="124" name="Imagem 123"/>
          <p:cNvPicPr/>
          <p:nvPr/>
        </p:nvPicPr>
        <p:blipFill>
          <a:blip r:embed="rId3"/>
          <a:stretch/>
        </p:blipFill>
        <p:spPr>
          <a:xfrm>
            <a:off x="5629493" y="1773349"/>
            <a:ext cx="3260880" cy="168336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pic>
        <p:nvPicPr>
          <p:cNvPr id="125" name="Imagem 124"/>
          <p:cNvPicPr/>
          <p:nvPr/>
        </p:nvPicPr>
        <p:blipFill>
          <a:blip r:embed="rId4"/>
          <a:stretch/>
        </p:blipFill>
        <p:spPr>
          <a:xfrm>
            <a:off x="5461373" y="3543469"/>
            <a:ext cx="3303720" cy="599040"/>
          </a:xfrm>
          <a:prstGeom prst="rect">
            <a:avLst/>
          </a:prstGeom>
          <a:ln w="0">
            <a:noFill/>
          </a:ln>
          <a:effectLst>
            <a:outerShdw blurRad="139680" dist="103350" dir="2700000" rotWithShape="0">
              <a:srgbClr val="808080"/>
            </a:outerShdw>
          </a:effectLst>
        </p:spPr>
      </p:pic>
      <p:pic>
        <p:nvPicPr>
          <p:cNvPr id="126" name="Imagem 125"/>
          <p:cNvPicPr/>
          <p:nvPr/>
        </p:nvPicPr>
        <p:blipFill>
          <a:blip r:embed="rId5"/>
          <a:stretch/>
        </p:blipFill>
        <p:spPr>
          <a:xfrm>
            <a:off x="629640" y="2107800"/>
            <a:ext cx="3942360" cy="2692800"/>
          </a:xfrm>
          <a:prstGeom prst="rect">
            <a:avLst/>
          </a:prstGeom>
          <a:ln w="0">
            <a:solidFill>
              <a:srgbClr val="3465A4"/>
            </a:solidFill>
          </a:ln>
          <a:effectLst>
            <a:outerShdw blurRad="139680" dist="103350" dir="2700000" rotWithShape="0">
              <a:srgbClr val="80808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DDB07A0-4F67-C959-35D0-032C601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284" y="2093037"/>
            <a:ext cx="5348170" cy="806134"/>
          </a:xfrm>
        </p:spPr>
        <p:txBody>
          <a:bodyPr>
            <a:normAutofit/>
          </a:bodyPr>
          <a:lstStyle/>
          <a:p>
            <a:r>
              <a:rPr lang="en-US" dirty="0"/>
              <a:t>HPC for reservoir simulation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2697A8-87AB-4A13-15E2-D8A1F0CB0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84" y="3790933"/>
            <a:ext cx="4857580" cy="806134"/>
          </a:xfrm>
        </p:spPr>
        <p:txBody>
          <a:bodyPr/>
          <a:lstStyle/>
          <a:p>
            <a:r>
              <a:rPr lang="pt-BR" dirty="0"/>
              <a:t>Renato Poli</a:t>
            </a:r>
          </a:p>
          <a:p>
            <a:r>
              <a:rPr lang="pt-BR" dirty="0" err="1"/>
              <a:t>Oct</a:t>
            </a:r>
            <a:r>
              <a:rPr lang="pt-BR" dirty="0"/>
              <a:t> 1</a:t>
            </a:r>
            <a:r>
              <a:rPr lang="pt-BR" baseline="30000" dirty="0"/>
              <a:t>st</a:t>
            </a:r>
            <a:r>
              <a:rPr lang="pt-BR" dirty="0"/>
              <a:t>, 2023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FB14163-AEA4-0A41-DFF0-FC9FDE46E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information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5BCFBAA6-1D67-27E2-4BA3-9258CFEB43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 algn="ctr"/>
            <a:endParaRPr lang="en-US" sz="290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C91F1-6AA3-83CB-3170-E9617A39C3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984" y="212904"/>
            <a:ext cx="7648722" cy="525543"/>
          </a:xfrm>
        </p:spPr>
        <p:txBody>
          <a:bodyPr vert="horz"/>
          <a:lstStyle/>
          <a:p>
            <a:pPr lvl="0"/>
            <a:r>
              <a:rPr lang="en-US" dirty="0"/>
              <a:t>Nelson Inoue</a:t>
            </a:r>
            <a:br>
              <a:rPr lang="en-US" dirty="0"/>
            </a:br>
            <a:r>
              <a:rPr lang="en-US" sz="1451" dirty="0"/>
              <a:t>Sept 2023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8D5C36-9ABF-674F-14AA-226C0AC73D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3984" y="1202639"/>
            <a:ext cx="7648722" cy="3311360"/>
          </a:xfrm>
        </p:spPr>
        <p:txBody>
          <a:bodyPr vert="horz"/>
          <a:lstStyle/>
          <a:p>
            <a:pPr lvl="0"/>
            <a:r>
              <a:rPr lang="en-US" dirty="0"/>
              <a:t>People from PUC-RIO:</a:t>
            </a:r>
          </a:p>
          <a:p>
            <a:pPr lvl="0"/>
            <a:r>
              <a:rPr lang="en-US" dirty="0"/>
              <a:t>	Prof. </a:t>
            </a:r>
            <a:r>
              <a:rPr lang="en-US" dirty="0" err="1"/>
              <a:t>Sérgio</a:t>
            </a:r>
            <a:r>
              <a:rPr lang="en-US" dirty="0"/>
              <a:t> </a:t>
            </a:r>
            <a:r>
              <a:rPr lang="en-US" dirty="0" err="1"/>
              <a:t>Fontoura</a:t>
            </a:r>
            <a:endParaRPr lang="en-US" dirty="0"/>
          </a:p>
          <a:p>
            <a:pPr lvl="0"/>
            <a:r>
              <a:rPr lang="en-US" dirty="0"/>
              <a:t>	Dr. Nelson Inoue</a:t>
            </a:r>
          </a:p>
          <a:p>
            <a:pPr lvl="0"/>
            <a:r>
              <a:rPr lang="en-US" dirty="0"/>
              <a:t>C++ or Fortran?</a:t>
            </a:r>
          </a:p>
          <a:p>
            <a:pPr lvl="0"/>
            <a:r>
              <a:rPr lang="en-US" dirty="0"/>
              <a:t>	C++ is more supported.</a:t>
            </a:r>
          </a:p>
          <a:p>
            <a:pPr lvl="0"/>
            <a:r>
              <a:rPr lang="en-US" dirty="0"/>
              <a:t>	But need to rewrite a lot from scratch</a:t>
            </a:r>
          </a:p>
          <a:p>
            <a:pPr lvl="0"/>
            <a:r>
              <a:rPr lang="en-US" dirty="0"/>
              <a:t>Not big deal to program CUDA</a:t>
            </a:r>
          </a:p>
          <a:p>
            <a:pPr lvl="0"/>
            <a:r>
              <a:rPr lang="en-US" dirty="0"/>
              <a:t>Old software have trouble to migrate to GPU (ex: Abaqus)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C91F1-6AA3-83CB-3170-E9617A39C3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984" y="212904"/>
            <a:ext cx="7648722" cy="525543"/>
          </a:xfrm>
        </p:spPr>
        <p:txBody>
          <a:bodyPr vert="horz"/>
          <a:lstStyle/>
          <a:p>
            <a:pPr lvl="0"/>
            <a:r>
              <a:rPr lang="en-US" dirty="0"/>
              <a:t>Nelson Inoue</a:t>
            </a:r>
            <a:br>
              <a:rPr lang="en-US" dirty="0"/>
            </a:br>
            <a:r>
              <a:rPr lang="en-US" sz="1451" dirty="0"/>
              <a:t>Sept 2023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8D5C36-9ABF-674F-14AA-226C0AC73D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3984" y="1202639"/>
            <a:ext cx="7648722" cy="3311360"/>
          </a:xfrm>
        </p:spPr>
        <p:txBody>
          <a:bodyPr vert="horz"/>
          <a:lstStyle/>
          <a:p>
            <a:pPr lvl="0"/>
            <a:r>
              <a:rPr lang="en-US" dirty="0"/>
              <a:t>Successful software in GPUs are written from scratch</a:t>
            </a:r>
          </a:p>
          <a:p>
            <a:pPr lvl="0"/>
            <a:r>
              <a:rPr lang="en-US" dirty="0"/>
              <a:t>Bottleneck: memory management</a:t>
            </a:r>
          </a:p>
          <a:p>
            <a:pPr lvl="0"/>
            <a:r>
              <a:rPr lang="en-US" dirty="0"/>
              <a:t>Axes of study:</a:t>
            </a:r>
          </a:p>
          <a:p>
            <a:pPr lvl="0"/>
            <a:r>
              <a:rPr lang="en-US" dirty="0"/>
              <a:t>	FEM/FD</a:t>
            </a:r>
          </a:p>
          <a:p>
            <a:pPr lvl="0"/>
            <a:r>
              <a:rPr lang="en-US" dirty="0"/>
              <a:t>	CUDA</a:t>
            </a:r>
          </a:p>
          <a:p>
            <a:pPr lvl="0"/>
            <a:r>
              <a:rPr lang="en-US" dirty="0"/>
              <a:t>	Programming</a:t>
            </a:r>
          </a:p>
        </p:txBody>
      </p:sp>
    </p:spTree>
    <p:extLst>
      <p:ext uri="{BB962C8B-B14F-4D97-AF65-F5344CB8AC3E}">
        <p14:creationId xmlns:p14="http://schemas.microsoft.com/office/powerpoint/2010/main" val="8750371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8570</TotalTime>
  <Words>893</Words>
  <Application>Microsoft Office PowerPoint</Application>
  <PresentationFormat>On-screen Show (16:9)</PresentationFormat>
  <Paragraphs>157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Liberation Sans</vt:lpstr>
      <vt:lpstr>Times New Roman</vt:lpstr>
      <vt:lpstr>Personalizar design</vt:lpstr>
      <vt:lpstr>PowerPoint Presentation</vt:lpstr>
      <vt:lpstr>TRACK #5 – COMPUTATIONAL PERFORMANCE</vt:lpstr>
      <vt:lpstr>LITERATURE</vt:lpstr>
      <vt:lpstr>PowerPoint Presentation</vt:lpstr>
      <vt:lpstr>Multiscale FEM (MHM, hybrid mixed)</vt:lpstr>
      <vt:lpstr>HPC for reservoir simulation</vt:lpstr>
      <vt:lpstr>Preliminary information</vt:lpstr>
      <vt:lpstr>Nelson Inoue Sept 2023</vt:lpstr>
      <vt:lpstr>Nelson Inoue Sept 2023</vt:lpstr>
      <vt:lpstr>libmesh</vt:lpstr>
      <vt:lpstr>Petsc with GPU? Peper from 2021</vt:lpstr>
      <vt:lpstr>Petsc with GPU? Peper from 2021</vt:lpstr>
      <vt:lpstr>Petsc with GPU? Peper from 2021</vt:lpstr>
      <vt:lpstr>Petsc with GPU? Peper from 2021</vt:lpstr>
      <vt:lpstr>Petsc with GPU? Peper from 2021</vt:lpstr>
      <vt:lpstr>Petsc with GPU? Peper from 2021</vt:lpstr>
      <vt:lpstr>Petsc with GPU? Peper from 2021</vt:lpstr>
      <vt:lpstr>Work from the group in HPC</vt:lpstr>
      <vt:lpstr>PowerPoint Presentation</vt:lpstr>
      <vt:lpstr>PowerPoint Presentation</vt:lpstr>
      <vt:lpstr>OPM flow</vt:lpstr>
      <vt:lpstr>OPM GPU? FPGA?</vt:lpstr>
      <vt:lpstr>OPM GPU? FPGA?</vt:lpstr>
      <vt:lpstr>Let's learn some keywords ...</vt:lpstr>
      <vt:lpstr>Some keywords to look at</vt:lpstr>
      <vt:lpstr>Some keywords to look at</vt:lpstr>
      <vt:lpstr>OpenCL https://www.run.ai/guides/nvidia-cuda-basics-and-best-practices/cuda-vs-opencl</vt:lpstr>
      <vt:lpstr>Next steps -- draft</vt:lpstr>
      <vt:lpstr>How to make things practical</vt:lpstr>
      <vt:lpstr>What would be a reasonable timeline?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dc:description/>
  <cp:lastModifiedBy>Renato Poli</cp:lastModifiedBy>
  <cp:revision>469</cp:revision>
  <cp:lastPrinted>2023-12-03T14:38:58Z</cp:lastPrinted>
  <dcterms:created xsi:type="dcterms:W3CDTF">2011-06-30T15:04:08Z</dcterms:created>
  <dcterms:modified xsi:type="dcterms:W3CDTF">2024-01-23T16:46:49Z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