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2"/>
  </p:notesMasterIdLst>
  <p:sldIdLst>
    <p:sldId id="257" r:id="rId2"/>
    <p:sldId id="258" r:id="rId3"/>
    <p:sldId id="262" r:id="rId4"/>
    <p:sldId id="265" r:id="rId5"/>
    <p:sldId id="264" r:id="rId6"/>
    <p:sldId id="263" r:id="rId7"/>
    <p:sldId id="260" r:id="rId8"/>
    <p:sldId id="261" r:id="rId9"/>
    <p:sldId id="259" r:id="rId10"/>
    <p:sldId id="266" r:id="rId11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6DE90E-34B6-4B6B-BBFE-726D30CD5036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5B7E2F9-BC5D-8A82-F1AB-316A542F4D95}"/>
              </a:ext>
            </a:extLst>
          </p:cNvPr>
          <p:cNvSpPr/>
          <p:nvPr userDrawn="1"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0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15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le Placeholder 5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26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Homogenization of mechanical parameters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Placeholder 16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6120" y="3323160"/>
            <a:ext cx="1739880" cy="84276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100" b="1" strike="noStrike" cap="all" spc="-1">
                <a:solidFill>
                  <a:srgbClr val="BF5700"/>
                </a:solidFill>
                <a:latin typeface="Arial Black"/>
                <a:ea typeface="Arial Black"/>
              </a:rPr>
              <a:t>TRACK #4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6729B1-8BA7-F9B9-DE35-B026016FB35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8900" y="385763"/>
                <a:ext cx="4804569" cy="4676094"/>
              </a:xfrm>
            </p:spPr>
            <p:txBody>
              <a:bodyPr/>
              <a:lstStyle/>
              <a:p>
                <a:r>
                  <a:rPr lang="en-US" dirty="0"/>
                  <a:t>Explain that the linear elastic spring approach is enough</a:t>
                </a:r>
              </a:p>
              <a:p>
                <a:pPr lvl="1"/>
                <a:r>
                  <a:rPr lang="en-US" dirty="0"/>
                  <a:t>Locally linear? Fractures getting tensile?</a:t>
                </a:r>
              </a:p>
              <a:p>
                <a:r>
                  <a:rPr lang="en-US" dirty="0" err="1"/>
                  <a:t>Biot</a:t>
                </a:r>
                <a:r>
                  <a:rPr lang="en-US" dirty="0"/>
                  <a:t> and </a:t>
                </a:r>
                <a:r>
                  <a:rPr lang="en-US" dirty="0" err="1"/>
                  <a:t>Skempton</a:t>
                </a:r>
                <a:r>
                  <a:rPr lang="en-US" dirty="0"/>
                  <a:t> formula depends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All other variables may be considered constants</a:t>
                </a:r>
              </a:p>
              <a:p>
                <a:pPr lvl="1"/>
                <a:r>
                  <a:rPr lang="en-US" dirty="0"/>
                  <a:t>Modelling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reduction is enough to get an approximate increase of the </a:t>
                </a:r>
                <a:r>
                  <a:rPr lang="en-US" dirty="0" err="1"/>
                  <a:t>Biot</a:t>
                </a:r>
                <a:r>
                  <a:rPr lang="en-US" dirty="0"/>
                  <a:t> modulus?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6729B1-8BA7-F9B9-DE35-B026016F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8900" y="385763"/>
                <a:ext cx="4804569" cy="4676094"/>
              </a:xfrm>
              <a:blipFill>
                <a:blip r:embed="rId2"/>
                <a:stretch>
                  <a:fillRect l="-127" t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56FD47-061E-17D0-7A9B-5A42001A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MATTERS FOR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3AD20-A733-DE34-059D-4AC08C554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76244"/>
            <a:ext cx="1657481" cy="870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11FB5-7318-BA02-C4B0-7BEF407B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703" y="2009335"/>
            <a:ext cx="301032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TRACK #4 – HOMOGENIZATION OF MECHANICAL PARAMETERS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8600" y="457200"/>
            <a:ext cx="8458200" cy="457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 dirty="0">
                <a:solidFill>
                  <a:srgbClr val="000000"/>
                </a:solidFill>
                <a:latin typeface="Arial"/>
              </a:rPr>
              <a:t>Current challenge:</a:t>
            </a:r>
          </a:p>
          <a:p>
            <a:r>
              <a:rPr lang="en-US" sz="1300" b="0" strike="noStrike" spc="-1" dirty="0">
                <a:solidFill>
                  <a:srgbClr val="000000"/>
                </a:solidFill>
                <a:latin typeface="Arial"/>
              </a:rPr>
              <a:t>	Many mechanical models do not consider fracture mechanics</a:t>
            </a:r>
          </a:p>
          <a:p>
            <a:r>
              <a:rPr lang="en-US" sz="1300" b="0" strike="noStrike" spc="-1" dirty="0">
                <a:solidFill>
                  <a:srgbClr val="000000"/>
                </a:solidFill>
                <a:latin typeface="Arial"/>
              </a:rPr>
              <a:t>	Propose a paper to offer homogenization guidelines to field-scale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Arial"/>
              </a:rPr>
              <a:t>geomech</a:t>
            </a:r>
            <a:r>
              <a:rPr lang="en-US" sz="1300" b="0" strike="noStrike" spc="-1" dirty="0">
                <a:solidFill>
                  <a:srgbClr val="000000"/>
                </a:solidFill>
                <a:latin typeface="Arial"/>
              </a:rPr>
              <a:t> models of fractured reservoirs</a:t>
            </a:r>
          </a:p>
          <a:p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7A02-3FE4-46CB-ECA7-1FA829729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F5BC6B-7173-3A63-84E8-383D42E10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7A664-A744-DCCB-3FEA-8F0198AC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34AEA-258B-A910-4A44-6799AD22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51" y="464344"/>
            <a:ext cx="1711923" cy="1021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FAE58-5587-A94A-D6CF-4BEC6AE0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056" y="2288308"/>
            <a:ext cx="1790034" cy="7095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03010C-FF4A-6BE8-2BC8-BE12C216D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80"/>
          <a:stretch/>
        </p:blipFill>
        <p:spPr>
          <a:xfrm>
            <a:off x="6829424" y="3777562"/>
            <a:ext cx="2183821" cy="3134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11081B-67AD-0780-8ED6-5D1EAFEAB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" y="776262"/>
            <a:ext cx="6381417" cy="3590976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DD474797-B537-9167-86F5-46485904DF4D}"/>
              </a:ext>
            </a:extLst>
          </p:cNvPr>
          <p:cNvSpPr/>
          <p:nvPr/>
        </p:nvSpPr>
        <p:spPr>
          <a:xfrm rot="2305053">
            <a:off x="6092225" y="416339"/>
            <a:ext cx="614871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C28BF38-36BA-38C1-79DB-7D86F11CAE2F}"/>
              </a:ext>
            </a:extLst>
          </p:cNvPr>
          <p:cNvSpPr/>
          <p:nvPr/>
        </p:nvSpPr>
        <p:spPr>
          <a:xfrm rot="8726889">
            <a:off x="4920649" y="4151338"/>
            <a:ext cx="614871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D041D7-509E-F949-B8DF-47A1FDE8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94E39-5AA5-5A4E-EBE3-25461D38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2" y="485775"/>
            <a:ext cx="6970031" cy="44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4E42E-0E52-023D-17CB-4832B750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B5A4F-CE71-99A1-7AC9-712646E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F17D9-64ED-06D2-7509-0C30E521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00" y="463500"/>
            <a:ext cx="70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654EC-F0A8-BAD6-E09C-95E3913C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A0A40A-CAAE-64E5-8AB3-358A02EC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4413D2-7C43-26E2-D5E9-A7633184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00" y="463500"/>
            <a:ext cx="70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1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2131B-AC39-A05E-2D32-DEE0C5CB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336EB02-98B9-0627-DD52-393EB6250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00" y="463500"/>
            <a:ext cx="7020000" cy="46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A7CF69-887A-5FC2-C5B3-C31394A64786}"/>
              </a:ext>
            </a:extLst>
          </p:cNvPr>
          <p:cNvSpPr/>
          <p:nvPr/>
        </p:nvSpPr>
        <p:spPr>
          <a:xfrm>
            <a:off x="3679031" y="750093"/>
            <a:ext cx="3000375" cy="55006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3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2078C-72FC-964A-21EF-542E63D60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3741E-0517-4E92-43AC-F2D35C26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ANALYTICAL FROM SIMONE, 2023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2D0177-B403-B848-3887-22AC3612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00" y="463500"/>
            <a:ext cx="7020000" cy="46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A29E9-EE54-A4C9-AFD9-07B179744C50}"/>
              </a:ext>
            </a:extLst>
          </p:cNvPr>
          <p:cNvSpPr/>
          <p:nvPr/>
        </p:nvSpPr>
        <p:spPr>
          <a:xfrm>
            <a:off x="3679031" y="714375"/>
            <a:ext cx="3000375" cy="43576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C4EC-6A3C-08E3-7C81-34515068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AC4E3-294C-CF06-E08D-EC59A86E11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5596193" cy="467609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100" dirty="0"/>
              <a:t>The buildup of the elastic fracture stiffness...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Goodman 1968 - mechanics of joints</a:t>
            </a:r>
          </a:p>
          <a:p>
            <a:pPr lvl="1"/>
            <a:r>
              <a:rPr lang="en-US" sz="1050" dirty="0"/>
              <a:t>Developed the "joint element" (as said by Oda)</a:t>
            </a:r>
          </a:p>
          <a:p>
            <a:pPr>
              <a:spcBef>
                <a:spcPts val="0"/>
              </a:spcBef>
            </a:pPr>
            <a:r>
              <a:rPr lang="en-US" sz="1100" dirty="0" err="1"/>
              <a:t>Barton&amp;Bandis</a:t>
            </a:r>
            <a:r>
              <a:rPr lang="en-US" sz="1100" dirty="0"/>
              <a:t> 1977-1983 - non linear mechanical behavior, loading, unloading, scale effects ...</a:t>
            </a:r>
          </a:p>
          <a:p>
            <a:pPr lvl="1"/>
            <a:r>
              <a:rPr lang="en-US" sz="1050" dirty="0"/>
              <a:t>Aperture: maximum gap across the mated walls</a:t>
            </a:r>
          </a:p>
          <a:p>
            <a:pPr lvl="1"/>
            <a:r>
              <a:rPr lang="en-US" sz="1050" dirty="0"/>
              <a:t>Nonlinear behavior is related to normally compressed joints (Snow, 1972)</a:t>
            </a:r>
          </a:p>
          <a:p>
            <a:pPr lvl="1"/>
            <a:r>
              <a:rPr lang="en-US" sz="1050" dirty="0"/>
              <a:t>Many studies are conduced with artificially generated joints, insufficient!</a:t>
            </a:r>
          </a:p>
          <a:p>
            <a:pPr lvl="1"/>
            <a:r>
              <a:rPr lang="en-US" sz="1050" dirty="0"/>
              <a:t>Under enough compressibility, joints cease to contribute to bulk compressibility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Oda 1986 - the spring model (an </a:t>
            </a:r>
            <a:r>
              <a:rPr lang="en-US" sz="1100"/>
              <a:t>equivalent continuum model for ...)</a:t>
            </a:r>
            <a:endParaRPr lang="en-US" sz="1100" dirty="0"/>
          </a:p>
          <a:p>
            <a:pPr lvl="1"/>
            <a:r>
              <a:rPr lang="en-US" sz="1050" dirty="0"/>
              <a:t>The interaction between the fractures is important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The spring model</a:t>
            </a:r>
          </a:p>
          <a:p>
            <a:pPr lvl="1"/>
            <a:r>
              <a:rPr lang="en-US" sz="1050" dirty="0"/>
              <a:t>Cundall PA (1971) A computer model for simulating progressive large scale movements in blocky rock systems. In: Proceedings of the international symposium on rock fracture, Nancy, October 1971. International Society for Rock Mechanics (ISRM), vol 1, paper no. II–8, pp 129–136</a:t>
            </a:r>
          </a:p>
          <a:p>
            <a:pPr>
              <a:spcBef>
                <a:spcPts val="0"/>
              </a:spcBef>
            </a:pPr>
            <a:r>
              <a:rPr lang="en-US" sz="1150" dirty="0" err="1"/>
              <a:t>Kachanov</a:t>
            </a:r>
            <a:r>
              <a:rPr lang="en-US" sz="1150" dirty="0"/>
              <a:t>, 1993 - Elastic solids with many cracks and related problems</a:t>
            </a:r>
          </a:p>
          <a:p>
            <a:pPr lvl="1"/>
            <a:r>
              <a:rPr lang="en-US" sz="1050" dirty="0"/>
              <a:t>Review of many aspects in cracked solids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Jaeger &amp; Cook (book) 2007 - chap 10.4</a:t>
            </a:r>
          </a:p>
          <a:p>
            <a:pPr lvl="1"/>
            <a:r>
              <a:rPr lang="en-US" sz="1050" dirty="0"/>
              <a:t>Cracks does not have significant porosity, but contributes to mechanical properties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Simone 2023</a:t>
            </a:r>
          </a:p>
          <a:p>
            <a:pPr lvl="1"/>
            <a:r>
              <a:rPr lang="en-US" sz="1050" dirty="0"/>
              <a:t>Analytical solution does not consider interaction</a:t>
            </a:r>
          </a:p>
          <a:p>
            <a:pPr lvl="1"/>
            <a:r>
              <a:rPr lang="en-US" sz="1050" dirty="0"/>
              <a:t>Previous work on analytical solutions: Walsh (1965-1966), Jaeger and Cook (book) </a:t>
            </a:r>
            <a:r>
              <a:rPr lang="en-US" sz="1050" dirty="0" err="1"/>
              <a:t>etc</a:t>
            </a:r>
            <a:endParaRPr lang="en-US" sz="1050" dirty="0"/>
          </a:p>
          <a:p>
            <a:pPr lvl="1"/>
            <a:r>
              <a:rPr lang="en-US" sz="1050" dirty="0"/>
              <a:t>It seems that </a:t>
            </a:r>
            <a:r>
              <a:rPr lang="en-US" sz="1050" dirty="0" err="1"/>
              <a:t>Biot</a:t>
            </a:r>
            <a:r>
              <a:rPr lang="en-US" sz="1050" dirty="0"/>
              <a:t> and </a:t>
            </a:r>
            <a:r>
              <a:rPr lang="en-US" sz="1050" dirty="0" err="1"/>
              <a:t>Skempton</a:t>
            </a:r>
            <a:r>
              <a:rPr lang="en-US" sz="1050" dirty="0"/>
              <a:t> are not often analyzed (???)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A00B3-0A60-9D78-DFA1-2F9146E8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62" y="630691"/>
            <a:ext cx="3207959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18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8581</TotalTime>
  <Words>384</Words>
  <Application>Microsoft Office PowerPoint</Application>
  <PresentationFormat>On-screen Show (16:9)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Cambria Math</vt:lpstr>
      <vt:lpstr>Times New Roman</vt:lpstr>
      <vt:lpstr>Personalizar design</vt:lpstr>
      <vt:lpstr>PowerPoint Presentation</vt:lpstr>
      <vt:lpstr>TRACK #4 – HOMOGENIZATION OF MECHANICAL PARAMETERS</vt:lpstr>
      <vt:lpstr>RESULTS - ANALYTICAL FROM SIMONE, 2023</vt:lpstr>
      <vt:lpstr>RESULTS - ANALYTICAL FROM SIMONE, 2023</vt:lpstr>
      <vt:lpstr>RESULTS - ANALYTICAL FROM SIMONE, 2023</vt:lpstr>
      <vt:lpstr>RESULTS - ANALYTICAL FROM SIMONE, 2023</vt:lpstr>
      <vt:lpstr>RESULTS - ANALYTICAL FROM SIMONE, 2023</vt:lpstr>
      <vt:lpstr>RESULTS - ANALYTICAL FROM SIMONE, 2023</vt:lpstr>
      <vt:lpstr>LITERATURE REVIEW</vt:lpstr>
      <vt:lpstr>WHAT MATTERS FOR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462</cp:revision>
  <cp:lastPrinted>2023-12-03T14:38:58Z</cp:lastPrinted>
  <dcterms:created xsi:type="dcterms:W3CDTF">2011-06-30T15:04:08Z</dcterms:created>
  <dcterms:modified xsi:type="dcterms:W3CDTF">2024-02-14T22:40:41Z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