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314" r:id="rId2"/>
    <p:sldId id="1385" r:id="rId3"/>
    <p:sldId id="1392" r:id="rId4"/>
    <p:sldId id="1386" r:id="rId5"/>
    <p:sldId id="1387" r:id="rId6"/>
    <p:sldId id="1393" r:id="rId7"/>
    <p:sldId id="1388" r:id="rId8"/>
    <p:sldId id="1390" r:id="rId9"/>
    <p:sldId id="1389" r:id="rId10"/>
    <p:sldId id="1394" r:id="rId11"/>
    <p:sldId id="1391" r:id="rId12"/>
    <p:sldId id="13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4621" autoAdjust="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02E79DFD-84CF-41D8-A007-AAE8F44D9DF0}"/>
    <pc:docChg chg="delSld">
      <pc:chgData name="Renato Poli" userId="1615074c83fac315" providerId="LiveId" clId="{02E79DFD-84CF-41D8-A007-AAE8F44D9DF0}" dt="2024-07-14T18:45:47.233" v="2" actId="47"/>
      <pc:docMkLst>
        <pc:docMk/>
      </pc:docMkLst>
      <pc:sldChg chg="del">
        <pc:chgData name="Renato Poli" userId="1615074c83fac315" providerId="LiveId" clId="{02E79DFD-84CF-41D8-A007-AAE8F44D9DF0}" dt="2024-07-14T18:45:18.049" v="0" actId="47"/>
        <pc:sldMkLst>
          <pc:docMk/>
          <pc:sldMk cId="3716456909" sldId="1311"/>
        </pc:sldMkLst>
      </pc:sldChg>
      <pc:sldChg chg="del">
        <pc:chgData name="Renato Poli" userId="1615074c83fac315" providerId="LiveId" clId="{02E79DFD-84CF-41D8-A007-AAE8F44D9DF0}" dt="2024-07-14T18:45:18.049" v="0" actId="47"/>
        <pc:sldMkLst>
          <pc:docMk/>
          <pc:sldMk cId="1218638434" sldId="1313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115249390" sldId="1315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2719334489" sldId="1336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939546948" sldId="1338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2573805" sldId="1340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1631878177" sldId="1341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222564818" sldId="1346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783026853" sldId="1348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1847411234" sldId="1349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849229670" sldId="1350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2272285954" sldId="1361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1083446152" sldId="1362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788303922" sldId="1364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75800431" sldId="1368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840301469" sldId="1373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1576518565" sldId="1375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1453185451" sldId="1376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508582376" sldId="1377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131465631" sldId="1378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637598937" sldId="1379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513813715" sldId="1380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048765882" sldId="1381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713924642" sldId="1382"/>
        </pc:sldMkLst>
      </pc:sldChg>
      <pc:sldChg chg="del">
        <pc:chgData name="Renato Poli" userId="1615074c83fac315" providerId="LiveId" clId="{02E79DFD-84CF-41D8-A007-AAE8F44D9DF0}" dt="2024-07-14T18:45:47.233" v="2" actId="47"/>
        <pc:sldMkLst>
          <pc:docMk/>
          <pc:sldMk cId="3404154024" sldId="1384"/>
        </pc:sldMkLst>
      </pc:sldChg>
      <pc:sldChg chg="del">
        <pc:chgData name="Renato Poli" userId="1615074c83fac315" providerId="LiveId" clId="{02E79DFD-84CF-41D8-A007-AAE8F44D9DF0}" dt="2024-07-14T18:45:42.432" v="1" actId="47"/>
        <pc:sldMkLst>
          <pc:docMk/>
          <pc:sldMk cId="2538058137" sldId="1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877777"/>
            <a:ext cx="7772400" cy="1861022"/>
          </a:xfrm>
          <a:noFill/>
        </p:spPr>
        <p:txBody>
          <a:bodyPr/>
          <a:lstStyle/>
          <a:p>
            <a:r>
              <a:rPr lang="en-US"/>
              <a:t>STORAGE SOLUTION FOR THE LAB</a:t>
            </a:r>
            <a:br>
              <a:rPr lang="en-US" dirty="0"/>
            </a:b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201940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FB77-1F4C-6BAC-7E85-7B0CA054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FAQ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E2B60-2A78-4BEB-6E85-0B430557CD4B}"/>
              </a:ext>
            </a:extLst>
          </p:cNvPr>
          <p:cNvGrpSpPr/>
          <p:nvPr/>
        </p:nvGrpSpPr>
        <p:grpSpPr>
          <a:xfrm>
            <a:off x="1688397" y="3086113"/>
            <a:ext cx="8035835" cy="1295400"/>
            <a:chOff x="1697922" y="3429000"/>
            <a:chExt cx="8035835" cy="2370987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843BD6C2-A158-6ADF-8954-E198332D08C2}"/>
                </a:ext>
              </a:extLst>
            </p:cNvPr>
            <p:cNvSpPr/>
            <p:nvPr/>
          </p:nvSpPr>
          <p:spPr>
            <a:xfrm>
              <a:off x="1697922" y="3429000"/>
              <a:ext cx="2505075" cy="2325691"/>
            </a:xfrm>
            <a:prstGeom prst="can">
              <a:avLst>
                <a:gd name="adj" fmla="val 9846"/>
              </a:avLst>
            </a:prstGeom>
            <a:solidFill>
              <a:schemeClr val="tx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t" anchorCtr="0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0DDDF6-9703-A323-2D39-F1427198C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8720" y="3573686"/>
              <a:ext cx="2345037" cy="2226301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D8BB1C9-E143-F035-B7CE-33FC2F977817}"/>
                </a:ext>
              </a:extLst>
            </p:cNvPr>
            <p:cNvSpPr/>
            <p:nvPr/>
          </p:nvSpPr>
          <p:spPr>
            <a:xfrm>
              <a:off x="4638675" y="3582731"/>
              <a:ext cx="2181225" cy="1914525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Compilation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D6CC82-DFB9-FEC6-E9B5-BDBB8661DC85}"/>
                </a:ext>
              </a:extLst>
            </p:cNvPr>
            <p:cNvGrpSpPr/>
            <p:nvPr/>
          </p:nvGrpSpPr>
          <p:grpSpPr>
            <a:xfrm>
              <a:off x="2133600" y="4188904"/>
              <a:ext cx="1828800" cy="1301575"/>
              <a:chOff x="1885950" y="4239384"/>
              <a:chExt cx="1485900" cy="1656591"/>
            </a:xfrm>
          </p:grpSpPr>
          <p:sp>
            <p:nvSpPr>
              <p:cNvPr id="11" name="Rectangle: Single Corner Snipped 10">
                <a:extLst>
                  <a:ext uri="{FF2B5EF4-FFF2-40B4-BE49-F238E27FC236}">
                    <a16:creationId xmlns:a16="http://schemas.microsoft.com/office/drawing/2014/main" id="{114AB1A1-0E74-55B4-671D-C2397E13B293}"/>
                  </a:ext>
                </a:extLst>
              </p:cNvPr>
              <p:cNvSpPr/>
              <p:nvPr/>
            </p:nvSpPr>
            <p:spPr>
              <a:xfrm>
                <a:off x="1885950" y="4239384"/>
                <a:ext cx="1266825" cy="1418466"/>
              </a:xfrm>
              <a:prstGeom prst="snip1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Files</a:t>
                </a:r>
              </a:p>
            </p:txBody>
          </p:sp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F2F756E5-68BB-5DC5-7192-EAC0E929D305}"/>
                  </a:ext>
                </a:extLst>
              </p:cNvPr>
              <p:cNvSpPr/>
              <p:nvPr/>
            </p:nvSpPr>
            <p:spPr>
              <a:xfrm>
                <a:off x="1981200" y="4325109"/>
                <a:ext cx="1266825" cy="1418466"/>
              </a:xfrm>
              <a:prstGeom prst="snip1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Files</a:t>
                </a:r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E27A291E-CCA8-956C-6856-C73734538ED7}"/>
                  </a:ext>
                </a:extLst>
              </p:cNvPr>
              <p:cNvSpPr/>
              <p:nvPr/>
            </p:nvSpPr>
            <p:spPr>
              <a:xfrm>
                <a:off x="2009775" y="4391784"/>
                <a:ext cx="1266825" cy="1418466"/>
              </a:xfrm>
              <a:prstGeom prst="snip1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Files</a:t>
                </a:r>
              </a:p>
            </p:txBody>
          </p:sp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C74D4CCE-2D3D-8FCD-E185-B2D4051B3891}"/>
                  </a:ext>
                </a:extLst>
              </p:cNvPr>
              <p:cNvSpPr/>
              <p:nvPr/>
            </p:nvSpPr>
            <p:spPr>
              <a:xfrm>
                <a:off x="2105025" y="4477509"/>
                <a:ext cx="1266825" cy="1418466"/>
              </a:xfrm>
              <a:prstGeom prst="snip1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sz="1400" kern="0">
                    <a:latin typeface="Calibri" panose="020F0502020204030204"/>
                  </a:rPr>
                  <a:t>Data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4E86ED-3B27-51D0-CE6C-F6128ECA4F7A}"/>
              </a:ext>
            </a:extLst>
          </p:cNvPr>
          <p:cNvSpPr txBox="1">
            <a:spLocks/>
          </p:cNvSpPr>
          <p:nvPr/>
        </p:nvSpPr>
        <p:spPr bwMode="auto">
          <a:xfrm>
            <a:off x="353488" y="1143759"/>
            <a:ext cx="11499849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•"/>
              <a:defRPr sz="24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-"/>
              <a:defRPr sz="20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2pPr>
            <a:lvl3pPr marL="120650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•"/>
              <a:defRPr sz="1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3pPr>
            <a:lvl4pPr marL="1651000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-"/>
              <a:defRPr sz="16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4pPr>
            <a:lvl5pPr marL="21748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•"/>
              <a:defRPr sz="14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26320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30892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5464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4003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rgbClr val="FF0000"/>
                </a:solidFill>
              </a:rPr>
              <a:t>What should be stored after a document is finished?</a:t>
            </a:r>
          </a:p>
          <a:p>
            <a:pPr marL="0" indent="0">
              <a:buFontTx/>
              <a:buNone/>
            </a:pPr>
            <a:r>
              <a:rPr lang="en-US" kern="0"/>
              <a:t>The document building blocks are part of the document inventory.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93D21C-AC41-E10F-5E26-8CA018C0E220}"/>
              </a:ext>
            </a:extLst>
          </p:cNvPr>
          <p:cNvGrpSpPr/>
          <p:nvPr/>
        </p:nvGrpSpPr>
        <p:grpSpPr>
          <a:xfrm>
            <a:off x="1688397" y="4494826"/>
            <a:ext cx="7905396" cy="1550194"/>
            <a:chOff x="1697922" y="3320508"/>
            <a:chExt cx="7905396" cy="260379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9EC2F10-054A-BE79-EEF4-442D02DB3263}"/>
                </a:ext>
              </a:extLst>
            </p:cNvPr>
            <p:cNvSpPr/>
            <p:nvPr/>
          </p:nvSpPr>
          <p:spPr>
            <a:xfrm>
              <a:off x="4638675" y="3582731"/>
              <a:ext cx="2181225" cy="1914525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Compilation</a:t>
              </a:r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B3A5B4D9-FE62-E248-2CC0-718F87CE7977}"/>
                </a:ext>
              </a:extLst>
            </p:cNvPr>
            <p:cNvSpPr/>
            <p:nvPr/>
          </p:nvSpPr>
          <p:spPr>
            <a:xfrm>
              <a:off x="1697922" y="3429000"/>
              <a:ext cx="2505075" cy="2325691"/>
            </a:xfrm>
            <a:prstGeom prst="can">
              <a:avLst>
                <a:gd name="adj" fmla="val 9846"/>
              </a:avLst>
            </a:prstGeom>
            <a:solidFill>
              <a:schemeClr val="tx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t" anchorCtr="0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F5D598-C72E-A2F3-8376-8261EFB12CE5}"/>
                </a:ext>
              </a:extLst>
            </p:cNvPr>
            <p:cNvGrpSpPr/>
            <p:nvPr/>
          </p:nvGrpSpPr>
          <p:grpSpPr>
            <a:xfrm>
              <a:off x="2133600" y="4188904"/>
              <a:ext cx="1828800" cy="1301575"/>
              <a:chOff x="1885950" y="4239384"/>
              <a:chExt cx="1485900" cy="1656591"/>
            </a:xfrm>
            <a:solidFill>
              <a:srgbClr val="92D050"/>
            </a:solidFill>
          </p:grpSpPr>
          <p:sp>
            <p:nvSpPr>
              <p:cNvPr id="24" name="Rectangle: Single Corner Snipped 23">
                <a:extLst>
                  <a:ext uri="{FF2B5EF4-FFF2-40B4-BE49-F238E27FC236}">
                    <a16:creationId xmlns:a16="http://schemas.microsoft.com/office/drawing/2014/main" id="{56EFF6BC-73FC-784F-FD92-7A4B8946D84E}"/>
                  </a:ext>
                </a:extLst>
              </p:cNvPr>
              <p:cNvSpPr/>
              <p:nvPr/>
            </p:nvSpPr>
            <p:spPr>
              <a:xfrm>
                <a:off x="1885950" y="4239384"/>
                <a:ext cx="1266825" cy="1418466"/>
              </a:xfrm>
              <a:prstGeom prst="snip1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Files</a:t>
                </a:r>
              </a:p>
            </p:txBody>
          </p:sp>
          <p:sp>
            <p:nvSpPr>
              <p:cNvPr id="25" name="Rectangle: Single Corner Snipped 24">
                <a:extLst>
                  <a:ext uri="{FF2B5EF4-FFF2-40B4-BE49-F238E27FC236}">
                    <a16:creationId xmlns:a16="http://schemas.microsoft.com/office/drawing/2014/main" id="{13EAE99F-F596-FEA9-DEB2-7B26E4D9DBE1}"/>
                  </a:ext>
                </a:extLst>
              </p:cNvPr>
              <p:cNvSpPr/>
              <p:nvPr/>
            </p:nvSpPr>
            <p:spPr>
              <a:xfrm>
                <a:off x="1981200" y="4325109"/>
                <a:ext cx="1266825" cy="1418466"/>
              </a:xfrm>
              <a:prstGeom prst="snip1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Files</a:t>
                </a:r>
              </a:p>
            </p:txBody>
          </p:sp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4712D3B6-FF50-E591-8300-F3C942E890D5}"/>
                  </a:ext>
                </a:extLst>
              </p:cNvPr>
              <p:cNvSpPr/>
              <p:nvPr/>
            </p:nvSpPr>
            <p:spPr>
              <a:xfrm>
                <a:off x="2009775" y="4391784"/>
                <a:ext cx="1266825" cy="1418466"/>
              </a:xfrm>
              <a:prstGeom prst="snip1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Files</a:t>
                </a:r>
              </a:p>
            </p:txBody>
          </p:sp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9360929F-2D1C-F85A-E8ED-30AF4AEC6C50}"/>
                  </a:ext>
                </a:extLst>
              </p:cNvPr>
              <p:cNvSpPr/>
              <p:nvPr/>
            </p:nvSpPr>
            <p:spPr>
              <a:xfrm>
                <a:off x="2105025" y="4477509"/>
                <a:ext cx="1266825" cy="1418466"/>
              </a:xfrm>
              <a:prstGeom prst="snip1Rect">
                <a:avLst/>
              </a:prstGeom>
              <a:grp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sz="1400" kern="0">
                    <a:latin typeface="Calibri" panose="020F0502020204030204"/>
                  </a:rPr>
                  <a:t>Pictures, references,</a:t>
                </a:r>
              </a:p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sz="1400" kern="0">
                    <a:latin typeface="Calibri" panose="020F0502020204030204"/>
                  </a:rPr>
                  <a:t>...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6DBCA7-11C2-5E75-C794-AAE9B08D6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187" r="-1"/>
            <a:stretch/>
          </p:blipFill>
          <p:spPr>
            <a:xfrm>
              <a:off x="7610475" y="3320508"/>
              <a:ext cx="1992843" cy="26037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7BF649-224B-75AC-9DD3-567B20214AA4}"/>
                </a:ext>
              </a:extLst>
            </p:cNvPr>
            <p:cNvSpPr txBox="1"/>
            <p:nvPr/>
          </p:nvSpPr>
          <p:spPr>
            <a:xfrm>
              <a:off x="8172321" y="4391790"/>
              <a:ext cx="731290" cy="568654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Paper</a:t>
              </a:r>
              <a:endPara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7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FB77-1F4C-6BAC-7E85-7B0CA054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8FF1-1C5E-FDA2-0B32-8CE13397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143759"/>
            <a:ext cx="11499849" cy="4493538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Does it make sense to ...</a:t>
            </a:r>
            <a:endParaRPr lang="en-US" sz="2000"/>
          </a:p>
          <a:p>
            <a:pPr marL="0" indent="0">
              <a:spcBef>
                <a:spcPts val="120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1 - use github?</a:t>
            </a:r>
          </a:p>
          <a:p>
            <a:pPr marL="0" indent="0">
              <a:buNone/>
            </a:pPr>
            <a:r>
              <a:rPr lang="en-US" sz="2000"/>
              <a:t>It is an overall standard for any sort of source code development</a:t>
            </a:r>
          </a:p>
          <a:p>
            <a:pPr marL="0" indent="0">
              <a:buNone/>
            </a:pPr>
            <a:r>
              <a:rPr lang="en-US" sz="2000"/>
              <a:t>Version control ensures redundancy, collaboration, reproducibility, history storage, traceability, recovery from crashes</a:t>
            </a:r>
            <a:endParaRPr lang="en-US" sz="2000" i="1" u="sng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i="1">
                <a:solidFill>
                  <a:srgbClr val="FF0000"/>
                </a:solidFill>
              </a:rPr>
              <a:t>2 - store large chunks of data in github?</a:t>
            </a:r>
          </a:p>
          <a:p>
            <a:pPr marL="0" indent="0">
              <a:buNone/>
            </a:pPr>
            <a:r>
              <a:rPr lang="en-US" sz="2000"/>
              <a:t>Scientific data is problematic because it may be huge.</a:t>
            </a:r>
          </a:p>
          <a:p>
            <a:pPr marL="0" indent="0">
              <a:buNone/>
            </a:pPr>
            <a:r>
              <a:rPr lang="en-US" sz="2000"/>
              <a:t>Few gigabites is ok for github (1Gb is download in 10sec).</a:t>
            </a:r>
          </a:p>
          <a:p>
            <a:pPr marL="0" indent="0">
              <a:buNone/>
            </a:pPr>
            <a:r>
              <a:rPr lang="en-US" sz="2000"/>
              <a:t>Tens+ of gigabites starts demanding a little more thinking.</a:t>
            </a:r>
          </a:p>
          <a:p>
            <a:pPr marL="0" indent="0">
              <a:buNone/>
            </a:pPr>
            <a:r>
              <a:rPr lang="en-US" sz="2000"/>
              <a:t>The best is probably to store the data in </a:t>
            </a:r>
            <a:r>
              <a:rPr lang="en-US" sz="2000" i="1"/>
              <a:t>utbox</a:t>
            </a:r>
            <a:r>
              <a:rPr lang="en-US" sz="2000"/>
              <a:t> with a clear identifier to be found when needed by pointers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FB77-1F4C-6BAC-7E85-7B0CA054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8FF1-1C5E-FDA2-0B32-8CE13397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143759"/>
            <a:ext cx="11499849" cy="312085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What about maintanance?</a:t>
            </a:r>
          </a:p>
          <a:p>
            <a:pPr marL="0" indent="0">
              <a:buNone/>
            </a:pPr>
            <a:r>
              <a:rPr lang="en-US"/>
              <a:t>Every database needs an active DBA. No DBA, no DB.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What about documentation?</a:t>
            </a:r>
          </a:p>
          <a:p>
            <a:pPr marL="0" indent="0">
              <a:buNone/>
            </a:pPr>
            <a:r>
              <a:rPr lang="en-US"/>
              <a:t>Repository: github is use markups, which are very decent.</a:t>
            </a:r>
          </a:p>
          <a:p>
            <a:pPr marL="0" indent="0">
              <a:buNone/>
            </a:pPr>
            <a:r>
              <a:rPr lang="en-US"/>
              <a:t>Python has its own standard documentation format. Easy and effective.</a:t>
            </a:r>
          </a:p>
          <a:p>
            <a:pPr marL="0" indent="0">
              <a:buNone/>
            </a:pPr>
            <a:r>
              <a:rPr lang="en-US"/>
              <a:t>Doxygen is the best I used for Fortran and C++.</a:t>
            </a:r>
          </a:p>
        </p:txBody>
      </p:sp>
    </p:spTree>
    <p:extLst>
      <p:ext uri="{BB962C8B-B14F-4D97-AF65-F5344CB8AC3E}">
        <p14:creationId xmlns:p14="http://schemas.microsoft.com/office/powerpoint/2010/main" val="126914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1EC-B062-2205-3D67-8ABEB125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CF9B-4725-3BE8-AD55-86B6B1EA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3564053"/>
          </a:xfrm>
        </p:spPr>
        <p:txBody>
          <a:bodyPr/>
          <a:lstStyle/>
          <a:p>
            <a:r>
              <a:rPr lang="en-US"/>
              <a:t>The lab is still in the 100 Mpbs era</a:t>
            </a:r>
          </a:p>
          <a:p>
            <a:pPr lvl="1"/>
            <a:r>
              <a:rPr lang="en-US"/>
              <a:t>Gigabit ethernet dates back to the late 1990s / early 2000s</a:t>
            </a:r>
          </a:p>
          <a:p>
            <a:pPr lvl="1"/>
            <a:endParaRPr lang="en-US"/>
          </a:p>
          <a:p>
            <a:r>
              <a:rPr lang="en-US"/>
              <a:t>This is terrible for cloud storage</a:t>
            </a:r>
          </a:p>
          <a:p>
            <a:endParaRPr lang="en-US"/>
          </a:p>
          <a:p>
            <a:r>
              <a:rPr lang="en-US"/>
              <a:t>The IT team is not being responsive.</a:t>
            </a:r>
          </a:p>
          <a:p>
            <a:pPr lvl="1"/>
            <a:r>
              <a:rPr lang="en-US"/>
              <a:t>I have 2 tickets open, but I have not received feedback</a:t>
            </a:r>
          </a:p>
          <a:p>
            <a:pPr lvl="2"/>
            <a:r>
              <a:rPr lang="en-US"/>
              <a:t>Format HD/install linux</a:t>
            </a:r>
          </a:p>
          <a:p>
            <a:pPr lvl="2"/>
            <a:r>
              <a:rPr lang="en-US"/>
              <a:t>Meeting on storage</a:t>
            </a:r>
          </a:p>
        </p:txBody>
      </p:sp>
    </p:spTree>
    <p:extLst>
      <p:ext uri="{BB962C8B-B14F-4D97-AF65-F5344CB8AC3E}">
        <p14:creationId xmlns:p14="http://schemas.microsoft.com/office/powerpoint/2010/main" val="20292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1EC-B062-2205-3D67-8ABEB125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 solutions for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CF9B-4725-3BE8-AD55-86B6B1EA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3711785"/>
          </a:xfrm>
        </p:spPr>
        <p:txBody>
          <a:bodyPr/>
          <a:lstStyle/>
          <a:p>
            <a:r>
              <a:rPr lang="en-US"/>
              <a:t>UT BOX</a:t>
            </a:r>
          </a:p>
          <a:p>
            <a:endParaRPr lang="en-US"/>
          </a:p>
          <a:p>
            <a:r>
              <a:rPr lang="en-US"/>
              <a:t>ONEDRIVE</a:t>
            </a:r>
          </a:p>
          <a:p>
            <a:pPr lvl="1"/>
            <a:r>
              <a:rPr lang="en-US"/>
              <a:t>Personal 2TB</a:t>
            </a:r>
          </a:p>
          <a:p>
            <a:pPr lvl="1"/>
            <a:r>
              <a:rPr lang="en-US"/>
              <a:t>Sharepoint 25TB</a:t>
            </a:r>
          </a:p>
          <a:p>
            <a:endParaRPr lang="en-US"/>
          </a:p>
          <a:p>
            <a:r>
              <a:rPr lang="en-US"/>
              <a:t>github</a:t>
            </a:r>
          </a:p>
          <a:p>
            <a:pPr lvl="1"/>
            <a:r>
              <a:rPr lang="en-US"/>
              <a:t>UT enterprise gitlab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B254-84B3-218B-E869-D71AF294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 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DD79-6C6B-8EBB-C81E-8D190861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461665"/>
          </a:xfrm>
        </p:spPr>
        <p:txBody>
          <a:bodyPr/>
          <a:lstStyle/>
          <a:p>
            <a:r>
              <a:rPr lang="en-US"/>
              <a:t>UT offers unlimited cloud storage for faculty at no cost.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41D05-5C3F-A49D-BB0E-98E1D9BAED29}"/>
              </a:ext>
            </a:extLst>
          </p:cNvPr>
          <p:cNvSpPr txBox="1"/>
          <p:nvPr/>
        </p:nvSpPr>
        <p:spPr>
          <a:xfrm>
            <a:off x="353488" y="920974"/>
            <a:ext cx="108955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https://security.utexas.edu/iso-policies/cloud-services/decision-matrix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33EEF7-C68F-69F1-AB80-7DD6D9BB753F}"/>
              </a:ext>
            </a:extLst>
          </p:cNvPr>
          <p:cNvGrpSpPr/>
          <p:nvPr/>
        </p:nvGrpSpPr>
        <p:grpSpPr>
          <a:xfrm>
            <a:off x="952500" y="2055291"/>
            <a:ext cx="10010775" cy="3700372"/>
            <a:chOff x="0" y="1883841"/>
            <a:chExt cx="12192000" cy="45066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1EF55C-2ACB-F77D-91D9-8449B5529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83841"/>
              <a:ext cx="12192000" cy="12648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CF2A6C-E372-20AC-08C9-95C85299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50205"/>
              <a:ext cx="12192000" cy="334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39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01C-416E-A1E5-A809-17E3747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0562-925C-8795-4C8A-C4D7F030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1643527"/>
          </a:xfrm>
        </p:spPr>
        <p:txBody>
          <a:bodyPr/>
          <a:lstStyle/>
          <a:p>
            <a:r>
              <a:rPr lang="en-US"/>
              <a:t>Download app for windows</a:t>
            </a:r>
          </a:p>
          <a:p>
            <a:pPr lvl="1"/>
            <a:r>
              <a:rPr lang="en-US"/>
              <a:t>https://www.box.com/box-for-devices/</a:t>
            </a:r>
          </a:p>
          <a:p>
            <a:pPr lvl="1"/>
            <a:endParaRPr lang="en-US"/>
          </a:p>
          <a:p>
            <a:r>
              <a:rPr lang="en-US"/>
              <a:t>Use it as a regular drive in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225427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01C-416E-A1E5-A809-17E3747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0562-925C-8795-4C8A-C4D7F030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234458"/>
          </a:xfrm>
        </p:spPr>
        <p:txBody>
          <a:bodyPr/>
          <a:lstStyle/>
          <a:p>
            <a:r>
              <a:rPr lang="en-US"/>
              <a:t>Industry standard</a:t>
            </a:r>
          </a:p>
          <a:p>
            <a:endParaRPr lang="en-US"/>
          </a:p>
          <a:p>
            <a:r>
              <a:rPr lang="en-US"/>
              <a:t>2TB quota for every student</a:t>
            </a:r>
          </a:p>
          <a:p>
            <a:endParaRPr lang="en-US"/>
          </a:p>
          <a:p>
            <a:r>
              <a:rPr lang="en-US"/>
              <a:t>Integrates well with MS Office 365</a:t>
            </a:r>
          </a:p>
        </p:txBody>
      </p:sp>
    </p:spTree>
    <p:extLst>
      <p:ext uri="{BB962C8B-B14F-4D97-AF65-F5344CB8AC3E}">
        <p14:creationId xmlns:p14="http://schemas.microsoft.com/office/powerpoint/2010/main" val="32026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01C-416E-A1E5-A809-17E3747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/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0562-925C-8795-4C8A-C4D7F030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1421928"/>
          </a:xfrm>
        </p:spPr>
        <p:txBody>
          <a:bodyPr/>
          <a:lstStyle/>
          <a:p>
            <a:r>
              <a:rPr lang="en-US"/>
              <a:t>Full support and control by UT</a:t>
            </a:r>
          </a:p>
          <a:p>
            <a:pPr lvl="1"/>
            <a:r>
              <a:rPr lang="en-US" sz="1200"/>
              <a:t>https://ut.service-now.com/sp?id=ut_bs_service_detail&amp;sys_id=16d65c7c4ff9d200f6897bcd0210c786</a:t>
            </a:r>
          </a:p>
          <a:p>
            <a:endParaRPr lang="en-US" sz="1600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1C3E2-C75E-0D7F-9535-20EB41DD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78" y="2228585"/>
            <a:ext cx="891664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01C-416E-A1E5-A809-17E3747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/ gitlab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E8E3DC-D3DD-7590-480E-90ED860470EB}"/>
              </a:ext>
            </a:extLst>
          </p:cNvPr>
          <p:cNvGrpSpPr/>
          <p:nvPr/>
        </p:nvGrpSpPr>
        <p:grpSpPr>
          <a:xfrm>
            <a:off x="571500" y="1624518"/>
            <a:ext cx="10636898" cy="1337758"/>
            <a:chOff x="0" y="1386392"/>
            <a:chExt cx="12192000" cy="16169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072410-87F2-0381-DC61-BFAAF59AD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6392"/>
              <a:ext cx="12192000" cy="115151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F96752-896B-FA7C-6075-D4FF42151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001"/>
            <a:stretch/>
          </p:blipFill>
          <p:spPr>
            <a:xfrm>
              <a:off x="0" y="2619375"/>
              <a:ext cx="12192000" cy="38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0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FB77-1F4C-6BAC-7E85-7B0CA054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8FF1-1C5E-FDA2-0B32-8CE13397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143759"/>
            <a:ext cx="11499849" cy="4336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I don't see reasons for maintaining a local storage.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/>
              <a:t>Hard disks die</a:t>
            </a:r>
          </a:p>
          <a:p>
            <a:pPr lvl="1"/>
            <a:r>
              <a:rPr lang="en-US" sz="1800"/>
              <a:t>only volatile daily data should be stored in single media.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/>
              <a:t>Use Box or Onedrive for everyday documents</a:t>
            </a:r>
          </a:p>
          <a:p>
            <a:pPr lvl="1"/>
            <a:r>
              <a:rPr lang="en-US" sz="1800" i="1"/>
              <a:t>It looks like onedrive integrate better with MS Office</a:t>
            </a:r>
          </a:p>
          <a:p>
            <a:pPr lvl="1"/>
            <a:r>
              <a:rPr lang="en-US" sz="1800" i="1"/>
              <a:t>Box has intinite quota</a:t>
            </a:r>
            <a:endParaRPr lang="en-US" sz="1800"/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/>
              <a:t>Use Box for long-term backup</a:t>
            </a:r>
          </a:p>
          <a:p>
            <a:pPr lvl="1">
              <a:spcBef>
                <a:spcPts val="0"/>
              </a:spcBef>
            </a:pPr>
            <a:r>
              <a:rPr lang="en-US" sz="1800"/>
              <a:t>Data for finished papers, dissertation etc. must be sanitized, wrapped and stored in UTbox.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/>
              <a:t>Use github for development and simulation decks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/>
              <a:t>Use local working directory for volatile data.</a:t>
            </a:r>
          </a:p>
        </p:txBody>
      </p:sp>
    </p:spTree>
    <p:extLst>
      <p:ext uri="{BB962C8B-B14F-4D97-AF65-F5344CB8AC3E}">
        <p14:creationId xmlns:p14="http://schemas.microsoft.com/office/powerpoint/2010/main" val="2319065817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467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CPGE</vt:lpstr>
      <vt:lpstr>STORAGE SOLUTION FOR THE LAB </vt:lpstr>
      <vt:lpstr>Foreword</vt:lpstr>
      <vt:lpstr>UT solutions for storage</vt:lpstr>
      <vt:lpstr>UT Cloud services</vt:lpstr>
      <vt:lpstr>UTBox</vt:lpstr>
      <vt:lpstr>Onedrive</vt:lpstr>
      <vt:lpstr>github / gitlab</vt:lpstr>
      <vt:lpstr>github / gitlab</vt:lpstr>
      <vt:lpstr>Recommendations</vt:lpstr>
      <vt:lpstr>FAQ</vt:lpstr>
      <vt:lpstr>FAQ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Poli</cp:lastModifiedBy>
  <cp:revision>100</cp:revision>
  <dcterms:created xsi:type="dcterms:W3CDTF">2020-02-25T03:39:15Z</dcterms:created>
  <dcterms:modified xsi:type="dcterms:W3CDTF">2024-07-14T18:45:51Z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