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56F91-DB47-4FBC-C661-7CEA31430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429A-80CF-CBA3-DABB-EBE8ED27F7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AEBB-763F-4AE6-A37D-8CC9BE14BF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E78B-86CE-7515-85CC-18EC84F43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9FA8D-D0B9-14A4-7678-65A0A61EA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9D3D-CFE8-4AAE-8683-19BA3E45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25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BB079-389E-42D0-963B-1C9E7C38AC6F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4">
            <a:extLst>
              <a:ext uri="{FF2B5EF4-FFF2-40B4-BE49-F238E27FC236}">
                <a16:creationId xmlns:a16="http://schemas.microsoft.com/office/drawing/2014/main" id="{0A678337-6C14-2A4C-6A80-30B57A27E093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60E9F56-F1A2-2C21-B86F-70E74B83ABF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3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2" name="Retângulo 6">
            <a:extLst>
              <a:ext uri="{FF2B5EF4-FFF2-40B4-BE49-F238E27FC236}">
                <a16:creationId xmlns:a16="http://schemas.microsoft.com/office/drawing/2014/main" id="{0C7FAC28-6E97-02FD-1960-F5E484D95FC6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ADCEDE10-9E17-CFAC-7414-A2962D81C36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16AFC4-D0AD-7C88-C4A7-47C6A899CAE5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69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pt-BR" dirty="0"/>
              <a:t>tracks overview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SALT MECHANICS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28600" y="457200"/>
            <a:ext cx="8686800" cy="391068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Physiscs: creep, fracture, stress relaxation, long term conformation (geologic time)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Large strains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Risk assessment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Analyze worst case scenarios, use of safety coefficients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 dynamic of salt targetting process optimization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Uncertainty analysis to support design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Fractures, deviatoric strain relaxation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Specific applications – case study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caverns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as a caprock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0" y="-1588"/>
            <a:ext cx="7854950" cy="2984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100" b="1" strike="noStrike" spc="-1">
                <a:solidFill>
                  <a:srgbClr val="FFFFFF"/>
                </a:solidFill>
                <a:latin typeface="Arial"/>
              </a:rPr>
              <a:t>Multiphase flow and multiscale data assimilation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28960" y="457200"/>
            <a:ext cx="8001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pore scale simulation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Numerical simulation of intermediate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Models and parameters tying the different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Assimilation of laboratory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Guidance of the laboratory practice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0E49-A02A-6CC2-2F79-B034AD371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 indústria tende à simplicidade ingênua, a academia para a complexidade exagerada. O desafio é se encontrarem no meio termo.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FA84-1DB0-7C4C-4FF8-9D0AD03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#5 – Computational performance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#6 – Multiscale data assimilation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15930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C1DDD-181F-CA9A-6779-26C29DB3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TRACK #1 – Flow in fractured media</a:t>
            </a:r>
          </a:p>
          <a:p>
            <a:pPr lvl="1"/>
            <a:r>
              <a:rPr lang="en-US" dirty="0"/>
              <a:t>EDFM/CEDFM/PEDFM</a:t>
            </a:r>
          </a:p>
          <a:p>
            <a:pPr lvl="1"/>
            <a:r>
              <a:rPr lang="en-US" dirty="0"/>
              <a:t>Comparison of the techniques.</a:t>
            </a:r>
          </a:p>
          <a:p>
            <a:pPr lvl="1"/>
            <a:r>
              <a:rPr lang="en-US" dirty="0"/>
              <a:t>Seems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#2 – Fracture propagation</a:t>
            </a:r>
          </a:p>
          <a:p>
            <a:pPr lvl="1"/>
            <a:r>
              <a:rPr lang="en-US" dirty="0"/>
              <a:t>Long-term thermo-hydraulic fracture propagation without predefined fracture track</a:t>
            </a:r>
          </a:p>
          <a:p>
            <a:pPr lvl="1"/>
            <a:r>
              <a:rPr lang="en-US" dirty="0"/>
              <a:t>Can EDFM be extended to fracture propagation?</a:t>
            </a:r>
          </a:p>
          <a:p>
            <a:pPr lvl="1"/>
            <a:r>
              <a:rPr lang="en-US" dirty="0"/>
              <a:t>Check SBFEM</a:t>
            </a:r>
          </a:p>
          <a:p>
            <a:pPr>
              <a:spcBef>
                <a:spcPts val="600"/>
              </a:spcBef>
            </a:pPr>
            <a:r>
              <a:rPr lang="en-US" dirty="0"/>
              <a:t>TRACK #3 – Salt rock mechanics</a:t>
            </a:r>
          </a:p>
          <a:p>
            <a:pPr lvl="1"/>
            <a:r>
              <a:rPr lang="en-US" dirty="0"/>
              <a:t>THM modeling of salt geomechanics (elasticity, plasticity, creep)</a:t>
            </a:r>
          </a:p>
          <a:p>
            <a:pPr lvl="1"/>
            <a:r>
              <a:rPr lang="en-US" dirty="0"/>
              <a:t>Apply to fracture containment, caverns, drilling, well abandonment,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TRACK #4 – Homogenization of mechanical parameters</a:t>
            </a:r>
          </a:p>
          <a:p>
            <a:pPr lvl="1"/>
            <a:r>
              <a:rPr lang="en-US" dirty="0"/>
              <a:t>Wrap up of the results and publish</a:t>
            </a:r>
          </a:p>
          <a:p>
            <a:pPr lvl="1"/>
            <a:r>
              <a:rPr lang="en-US" dirty="0"/>
              <a:t>Need some thorough validation, comparison analytical results and to expand to other parameters.</a:t>
            </a:r>
          </a:p>
          <a:p>
            <a:pPr lvl="1"/>
            <a:r>
              <a:rPr lang="en-US" dirty="0"/>
              <a:t>Writing paper with Prof Espinoza</a:t>
            </a:r>
          </a:p>
          <a:p>
            <a:pPr>
              <a:spcBef>
                <a:spcPts val="600"/>
              </a:spcBef>
            </a:pPr>
            <a:r>
              <a:rPr lang="en-US" dirty="0"/>
              <a:t>TRACK #5 – Computational performance</a:t>
            </a:r>
          </a:p>
          <a:p>
            <a:pPr lvl="1"/>
            <a:r>
              <a:rPr lang="en-US" dirty="0"/>
              <a:t>Computational and mathematics improvement for overall simulation performance.</a:t>
            </a:r>
          </a:p>
          <a:p>
            <a:pPr lvl="1"/>
            <a:r>
              <a:rPr lang="en-US" dirty="0"/>
              <a:t>Codesign and building applications for specific architectures are something</a:t>
            </a:r>
          </a:p>
          <a:p>
            <a:pPr lvl="1"/>
            <a:r>
              <a:rPr lang="en-US" dirty="0"/>
              <a:t>I've been willing to work on for a long time.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#6 – Multiscale data assimilation</a:t>
            </a:r>
          </a:p>
          <a:p>
            <a:pPr lvl="1"/>
            <a:r>
              <a:rPr lang="en-US" dirty="0"/>
              <a:t>Lab-to-field scale modeling, digital rocks, relative permeability, fingering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Translating capillary pressure to relative permeability</a:t>
            </a:r>
          </a:p>
          <a:p>
            <a:pPr lvl="1"/>
            <a:r>
              <a:rPr lang="en-US" dirty="0"/>
              <a:t>Interface between models in different scales</a:t>
            </a: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TRACKS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0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carbonate field, naturally fractured, mixed wet</a:t>
            </a:r>
          </a:p>
          <a:p>
            <a:pPr lvl="1"/>
            <a:r>
              <a:rPr lang="en-US" dirty="0"/>
              <a:t>Large models, field scale</a:t>
            </a:r>
          </a:p>
          <a:p>
            <a:pPr lvl="1"/>
            <a:r>
              <a:rPr lang="en-US" dirty="0"/>
              <a:t>Permeable matrix</a:t>
            </a:r>
          </a:p>
          <a:p>
            <a:pPr lvl="1"/>
            <a:r>
              <a:rPr lang="en-US" dirty="0"/>
              <a:t>Wells are acidized (not fractured)</a:t>
            </a:r>
          </a:p>
          <a:p>
            <a:pPr lvl="1"/>
            <a:r>
              <a:rPr lang="en-US" dirty="0"/>
              <a:t>Fractures provide additional permeability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Description of the natural fracture network ignores important physics</a:t>
            </a:r>
          </a:p>
          <a:p>
            <a:pPr lvl="1"/>
            <a:r>
              <a:rPr lang="en-US" dirty="0"/>
              <a:t>Mass transference parameters are mostly based on history matching</a:t>
            </a:r>
          </a:p>
          <a:p>
            <a:pPr lvl="1"/>
            <a:r>
              <a:rPr lang="en-US" dirty="0"/>
              <a:t>Multiphase flow is not adequately treated in the interface fracture-matrix</a:t>
            </a:r>
          </a:p>
          <a:p>
            <a:pPr lvl="1"/>
            <a:r>
              <a:rPr lang="en-US" dirty="0"/>
              <a:t>Models with detailed fractures are numerical impractical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Enhance the understanding of the field based on numerical simulation</a:t>
            </a:r>
          </a:p>
          <a:p>
            <a:pPr lvl="1"/>
            <a:r>
              <a:rPr lang="en-US" dirty="0"/>
              <a:t>Promote better communication between geoscientists and numerical simulation</a:t>
            </a:r>
          </a:p>
          <a:p>
            <a:pPr lvl="1"/>
            <a:r>
              <a:rPr lang="en-US" dirty="0"/>
              <a:t>Enable the description of a fracture network based on high level parameters (wettability, fracture network density, fracture genesis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Assimilation of geological understanding to the numerical models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Understand geological geometries and hydraulic characteristics of natural fractures</a:t>
            </a:r>
          </a:p>
          <a:p>
            <a:pPr lvl="1"/>
            <a:r>
              <a:rPr lang="en-US" dirty="0"/>
              <a:t>Understand the limitations of current models, especially multiphase and closed fractures</a:t>
            </a:r>
          </a:p>
          <a:p>
            <a:pPr lvl="1"/>
            <a:r>
              <a:rPr lang="en-US" dirty="0"/>
              <a:t>Implement a preprocessor to embed fractures optimally, keeping the model numerically reasonable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</p:spTree>
    <p:extLst>
      <p:ext uri="{BB962C8B-B14F-4D97-AF65-F5344CB8AC3E}">
        <p14:creationId xmlns:p14="http://schemas.microsoft.com/office/powerpoint/2010/main" val="3140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Deep fields, hot formation</a:t>
            </a:r>
          </a:p>
          <a:p>
            <a:pPr lvl="1"/>
            <a:r>
              <a:rPr lang="en-US" dirty="0"/>
              <a:t>Sandstone or carbonates</a:t>
            </a:r>
          </a:p>
          <a:p>
            <a:pPr lvl="1"/>
            <a:r>
              <a:rPr lang="en-US" dirty="0"/>
              <a:t>Shale or salt caprock</a:t>
            </a:r>
          </a:p>
          <a:p>
            <a:pPr lvl="1"/>
            <a:r>
              <a:rPr lang="en-US" dirty="0"/>
              <a:t>Salt caverns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Multiphysics fracture nucleation and tracking are difficult to model as it happens in multiple scales (space and time)</a:t>
            </a:r>
          </a:p>
          <a:p>
            <a:pPr lvl="1"/>
            <a:r>
              <a:rPr lang="en-US" dirty="0"/>
              <a:t>Long term cold fluid injection thermally stresses the rock, hydraulic fractures are likely to occur</a:t>
            </a:r>
          </a:p>
          <a:p>
            <a:pPr lvl="1"/>
            <a:r>
              <a:rPr lang="en-US" dirty="0"/>
              <a:t>Salt caverns designs for cyclic storage and abandonment</a:t>
            </a:r>
          </a:p>
          <a:p>
            <a:pPr lvl="1"/>
            <a:r>
              <a:rPr lang="en-US" dirty="0"/>
              <a:t>Many physical processes concur with similar characteristic time and length (elasticity, plasticity, pressure and heat dissipation, creep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the mechanics of long term effects of cold water and gas injection for EOR and storage</a:t>
            </a:r>
          </a:p>
          <a:p>
            <a:pPr lvl="1"/>
            <a:r>
              <a:rPr lang="en-US" dirty="0"/>
              <a:t>Operate with highest possible injection rates (safety!)</a:t>
            </a:r>
          </a:p>
          <a:p>
            <a:pPr lvl="1"/>
            <a:r>
              <a:rPr lang="en-US" dirty="0"/>
              <a:t>Enable long term fluid injection above the fracturing pressure (produced water)</a:t>
            </a:r>
          </a:p>
          <a:p>
            <a:pPr lvl="1"/>
            <a:r>
              <a:rPr lang="en-US" dirty="0"/>
              <a:t>Promote safety and fluid containment. Support regulations</a:t>
            </a:r>
          </a:p>
          <a:p>
            <a:pPr lvl="1"/>
            <a:r>
              <a:rPr lang="en-US" dirty="0"/>
              <a:t>Application to salt caverns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Multiscale simulations around the injection wells</a:t>
            </a:r>
          </a:p>
          <a:p>
            <a:pPr lvl="1"/>
            <a:r>
              <a:rPr lang="en-US" dirty="0"/>
              <a:t>Fracture propagation is driven by small scale phenomena</a:t>
            </a:r>
          </a:p>
          <a:p>
            <a:pPr lvl="1"/>
            <a:r>
              <a:rPr lang="en-US" dirty="0"/>
              <a:t>Propose a set of parameters to embed small-scale findings to field scale simulations</a:t>
            </a:r>
          </a:p>
          <a:p>
            <a:pPr lvl="1"/>
            <a:r>
              <a:rPr lang="en-US" dirty="0"/>
              <a:t>Create a large database with the small scale simulations =&gt; AI to feed field scale fracture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</p:spTree>
    <p:extLst>
      <p:ext uri="{BB962C8B-B14F-4D97-AF65-F5344CB8AC3E}">
        <p14:creationId xmlns:p14="http://schemas.microsoft.com/office/powerpoint/2010/main" val="379909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6" name="Text Placeholder 9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Placeholder 9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itle Placeholder 7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RESEARCH PLAN AND BRAINSTORMING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Placeholder 9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i="1" strike="noStrike" spc="-1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MACRO TOPICS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228600" y="457200"/>
            <a:ext cx="6858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Fractures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Salt geomechanics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Numerics and speedup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flow and multiscale data assimilation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FRACTURES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28600" y="457200"/>
            <a:ext cx="8686800" cy="39456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Flow/heat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EDFM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CEDFM – Conforming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pEDFM – projection based embedded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Elastic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Homogeneization – mech model for fractured media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	Upscaling of biot, skempton, shear modulus etc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Plasticity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Thermal fracture nucleation near wellbore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828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8800</TotalTime>
  <Words>802</Words>
  <Application>Microsoft Office PowerPoint</Application>
  <PresentationFormat>On-screen Show (16:9)</PresentationFormat>
  <Paragraphs>124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TeX Gyre Termes</vt:lpstr>
      <vt:lpstr>Times New Roman</vt:lpstr>
      <vt:lpstr>1_Personalizar design</vt:lpstr>
      <vt:lpstr>tracks overview</vt:lpstr>
      <vt:lpstr>Research tracks</vt:lpstr>
      <vt:lpstr>TRACKS</vt:lpstr>
      <vt:lpstr>PROBLEM STATEMENT</vt:lpstr>
      <vt:lpstr>PROBLEM #1</vt:lpstr>
      <vt:lpstr>PROBLEM #2</vt:lpstr>
      <vt:lpstr>PowerPoint Presentation</vt:lpstr>
      <vt:lpstr>MACRO TOPICS</vt:lpstr>
      <vt:lpstr>FRACTURES</vt:lpstr>
      <vt:lpstr>SALT MECHANICS</vt:lpstr>
      <vt:lpstr>Multiphase flow and multiscale data assimilation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461</cp:revision>
  <cp:lastPrinted>2023-12-03T14:38:58Z</cp:lastPrinted>
  <dcterms:created xsi:type="dcterms:W3CDTF">2011-06-30T15:04:08Z</dcterms:created>
  <dcterms:modified xsi:type="dcterms:W3CDTF">2024-02-06T21:27:57Z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