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9144000" cy="5143500" type="screen16x9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0468721-45BA-4725-A277-BB3DF36A3957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1764121-CA0C-47FF-B940-B574F8DBE574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DCAD47BB-175A-82A1-3DD0-2EC5C2FED5CD}"/>
              </a:ext>
            </a:extLst>
          </p:cNvPr>
          <p:cNvCxnSpPr/>
          <p:nvPr userDrawn="1"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D79287F-D6A9-52FD-B3AA-34D83FE4292E}"/>
              </a:ext>
            </a:extLst>
          </p:cNvPr>
          <p:cNvSpPr/>
          <p:nvPr userDrawn="1"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75B7E2F9-BC5D-8A82-F1AB-316A542F4D95}"/>
              </a:ext>
            </a:extLst>
          </p:cNvPr>
          <p:cNvSpPr/>
          <p:nvPr userDrawn="1"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2DA6B863-D5AE-211F-F594-5B7F46C2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40" y="2119238"/>
            <a:ext cx="6152323" cy="993775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>
            <a:lvl1pPr>
              <a:defRPr lang="en-US" sz="2800" b="0" strike="noStrike" cap="all" spc="-1" dirty="0">
                <a:solidFill>
                  <a:srgbClr val="BF5700"/>
                </a:solidFill>
                <a:latin typeface="Arial Black"/>
                <a:ea typeface="Arial"/>
                <a:cs typeface="+mn-cs"/>
              </a:defRPr>
            </a:lvl1pPr>
          </a:lstStyle>
          <a:p>
            <a:pPr marL="0" lvl="0">
              <a:spcBef>
                <a:spcPts val="1001"/>
              </a:spcBef>
              <a:tabLst>
                <a:tab pos="0" algn="l"/>
              </a:tabLst>
            </a:pPr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6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7F8C97-F0A8-FD1C-C757-6805357EB1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  <a:prstGeom prst="rect">
            <a:avLst/>
          </a:prstGeom>
        </p:spPr>
        <p:txBody>
          <a:bodyPr>
            <a:normAutofit/>
          </a:bodyPr>
          <a:lstStyle>
            <a:lvl1pPr marL="92075" indent="-92075">
              <a:lnSpc>
                <a:spcPct val="100000"/>
              </a:lnSpc>
              <a:spcBef>
                <a:spcPts val="1200"/>
              </a:spcBef>
              <a:buFont typeface="Calibri" panose="020F0502020204030204" pitchFamily="34" charset="0"/>
              <a:buChar char="▫"/>
              <a:defRPr sz="1200" b="1"/>
            </a:lvl1pPr>
            <a:lvl2pPr marL="176213" indent="-777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2pPr>
            <a:lvl3pPr marL="268288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3pPr>
            <a:lvl4pPr marL="358775" indent="-650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4pPr>
            <a:lvl5pPr marL="468000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B9E3FE-060C-B167-994B-20CF2EC6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02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5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8908920" cy="45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473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A8233CF-E1C9-BD4F-A4A9-658F8E8B1CF8}"/>
              </a:ext>
            </a:extLst>
          </p:cNvPr>
          <p:cNvSpPr/>
          <p:nvPr userDrawn="1"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6378499-A36E-B1E5-C8D6-7AB761EB4FD2}"/>
              </a:ext>
            </a:extLst>
          </p:cNvPr>
          <p:cNvSpPr/>
          <p:nvPr userDrawn="1"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97A291FC-4FB0-B2AE-CCD4-287493642A3E}"/>
              </a:ext>
            </a:extLst>
          </p:cNvPr>
          <p:cNvPicPr/>
          <p:nvPr userDrawn="1"/>
        </p:nvPicPr>
        <p:blipFill>
          <a:blip r:embed="rId6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</p:spTree>
    <p:extLst>
      <p:ext uri="{BB962C8B-B14F-4D97-AF65-F5344CB8AC3E}">
        <p14:creationId xmlns:p14="http://schemas.microsoft.com/office/powerpoint/2010/main" val="166714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72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118/212205-M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15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itle Placeholder 5"/>
          <p:cNvSpPr/>
          <p:nvPr/>
        </p:nvSpPr>
        <p:spPr>
          <a:xfrm>
            <a:off x="502920" y="1199880"/>
            <a:ext cx="7886520" cy="175212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ts val="4000"/>
              </a:lnSpc>
            </a:pPr>
            <a:r>
              <a:rPr lang="en-US" sz="2600" b="1" strike="noStrike" cap="all" spc="-1" dirty="0">
                <a:solidFill>
                  <a:srgbClr val="BF5700"/>
                </a:solidFill>
                <a:latin typeface="Arial Black"/>
                <a:ea typeface="Arial Black"/>
              </a:rPr>
              <a:t>COMPUTATIONAL PERFORMANCE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 Placeholder 16"/>
          <p:cNvSpPr/>
          <p:nvPr/>
        </p:nvSpPr>
        <p:spPr>
          <a:xfrm>
            <a:off x="548640" y="33332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546120" y="3323160"/>
            <a:ext cx="1739880" cy="84276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2100" b="1" strike="noStrike" cap="all" spc="-1" dirty="0">
                <a:solidFill>
                  <a:srgbClr val="BF5700"/>
                </a:solidFill>
                <a:latin typeface="Arial Black"/>
                <a:ea typeface="Arial Black"/>
              </a:rPr>
              <a:t>TRACK #5</a:t>
            </a:r>
            <a:endParaRPr lang="en-US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74CA45-57CB-86C5-9757-9D3CB0B808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The available computational power is not used in full</a:t>
            </a:r>
          </a:p>
          <a:p>
            <a:pPr lvl="1"/>
            <a:r>
              <a:rPr lang="en-US" dirty="0"/>
              <a:t>Simulators are designed for general purpose CPU</a:t>
            </a:r>
          </a:p>
          <a:p>
            <a:pPr lvl="1"/>
            <a:r>
              <a:rPr lang="en-US" dirty="0"/>
              <a:t>Designing and redesigning simulators is impractical: need a solution to be more portable, taking advantage of new architectures</a:t>
            </a:r>
          </a:p>
          <a:p>
            <a:pPr lvl="1"/>
            <a:r>
              <a:rPr lang="en-US" dirty="0"/>
              <a:t>The main challenge is compiling the simulator to take advantage of the target architecture potential</a:t>
            </a:r>
          </a:p>
          <a:p>
            <a:r>
              <a:rPr lang="en-US" dirty="0"/>
              <a:t>Approach #1</a:t>
            </a:r>
          </a:p>
          <a:p>
            <a:pPr lvl="1"/>
            <a:r>
              <a:rPr lang="en-US" dirty="0"/>
              <a:t>Design a simple black oil simulator in CPU</a:t>
            </a:r>
          </a:p>
          <a:p>
            <a:pPr lvl="1"/>
            <a:r>
              <a:rPr lang="en-US" dirty="0"/>
              <a:t>Map the code to GPU</a:t>
            </a:r>
          </a:p>
          <a:p>
            <a:pPr lvl="1"/>
            <a:r>
              <a:rPr lang="en-US" dirty="0"/>
              <a:t>Design a single code that can be compiled in both with no performance loss.</a:t>
            </a:r>
          </a:p>
          <a:p>
            <a:r>
              <a:rPr lang="en-US" dirty="0"/>
              <a:t>Approach #2</a:t>
            </a:r>
          </a:p>
          <a:p>
            <a:pPr lvl="1"/>
            <a:r>
              <a:rPr lang="en-US" dirty="0"/>
              <a:t>The ability to parallelize higher resolution scales is tempting</a:t>
            </a:r>
          </a:p>
          <a:p>
            <a:pPr lvl="1"/>
            <a:r>
              <a:rPr lang="en-US" dirty="0"/>
              <a:t>If the time scales are significantly different, it makes sense to use one scale as BC of the next</a:t>
            </a:r>
          </a:p>
          <a:p>
            <a:r>
              <a:rPr lang="en-US" dirty="0"/>
              <a:t>Approach #3</a:t>
            </a:r>
          </a:p>
          <a:p>
            <a:pPr lvl="1"/>
            <a:r>
              <a:rPr lang="en-US" dirty="0"/>
              <a:t>Create building blocks for simulators, independent of architecture</a:t>
            </a:r>
          </a:p>
          <a:p>
            <a:pPr lvl="1"/>
            <a:r>
              <a:rPr lang="en-US" dirty="0"/>
              <a:t>Implement the building blocks in different architectures</a:t>
            </a:r>
          </a:p>
          <a:p>
            <a:pPr lvl="1"/>
            <a:r>
              <a:rPr lang="en-US" dirty="0"/>
              <a:t>The user can write his simulator using the building blocks</a:t>
            </a:r>
          </a:p>
          <a:p>
            <a:pPr lvl="1"/>
            <a:r>
              <a:rPr lang="en-US" dirty="0"/>
              <a:t>Automated test structure enables benchmarking</a:t>
            </a:r>
            <a:r>
              <a:rPr lang="en-US"/>
              <a:t>, reliability </a:t>
            </a:r>
            <a:r>
              <a:rPr lang="en-US" dirty="0"/>
              <a:t>and accuracy of </a:t>
            </a:r>
            <a:r>
              <a:rPr lang="en-US"/>
              <a:t>every implementation</a:t>
            </a:r>
            <a:endParaRPr lang="en-US" dirty="0"/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dirty="0"/>
              <a:t>TRACK #5 – COMPUTATIONAL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9451587-F305-F012-597B-2A71CD22D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</p:spPr>
        <p:txBody>
          <a:bodyPr/>
          <a:lstStyle/>
          <a:p>
            <a:r>
              <a:rPr lang="en-US" dirty="0"/>
              <a:t>Implementing a Hardware Agnostic Commercial Black-Oil Reservoir Simulator.</a:t>
            </a:r>
          </a:p>
          <a:p>
            <a:pPr lvl="1"/>
            <a:r>
              <a:rPr lang="en-US" dirty="0"/>
              <a:t>SLB and TOTAL ENERGIES</a:t>
            </a:r>
          </a:p>
          <a:p>
            <a:pPr lvl="1"/>
            <a:r>
              <a:rPr lang="en-US" dirty="0" err="1"/>
              <a:t>Szyndel</a:t>
            </a:r>
            <a:r>
              <a:rPr lang="en-US" dirty="0"/>
              <a:t>, Matthew, Lemon, Christopher, de Brito Dias, Daniel, Dodds, Eamon, </a:t>
            </a:r>
            <a:r>
              <a:rPr lang="en-US" dirty="0" err="1"/>
              <a:t>Khramchenkov</a:t>
            </a:r>
            <a:r>
              <a:rPr lang="en-US" dirty="0"/>
              <a:t>, Eduard, </a:t>
            </a:r>
            <a:r>
              <a:rPr lang="en-US" dirty="0" err="1"/>
              <a:t>Rinco</a:t>
            </a:r>
            <a:r>
              <a:rPr lang="en-US" dirty="0"/>
              <a:t>, Simone, Sheth, Soham, </a:t>
            </a:r>
            <a:r>
              <a:rPr lang="en-US" dirty="0" err="1"/>
              <a:t>Tene</a:t>
            </a:r>
            <a:r>
              <a:rPr lang="en-US" dirty="0"/>
              <a:t>, </a:t>
            </a:r>
            <a:r>
              <a:rPr lang="en-US" dirty="0" err="1"/>
              <a:t>Matei</a:t>
            </a:r>
            <a:r>
              <a:rPr lang="en-US" dirty="0"/>
              <a:t>, Han, </a:t>
            </a:r>
            <a:r>
              <a:rPr lang="en-US" dirty="0" err="1"/>
              <a:t>Choongyong</a:t>
            </a:r>
            <a:r>
              <a:rPr lang="en-US" dirty="0"/>
              <a:t>, Shi, </a:t>
            </a:r>
            <a:r>
              <a:rPr lang="en-US" dirty="0" err="1"/>
              <a:t>Xundan</a:t>
            </a:r>
            <a:r>
              <a:rPr lang="en-US" dirty="0"/>
              <a:t>, </a:t>
            </a:r>
            <a:r>
              <a:rPr lang="en-US" dirty="0" err="1"/>
              <a:t>Wolfsteiner</a:t>
            </a:r>
            <a:r>
              <a:rPr lang="en-US" dirty="0"/>
              <a:t>, Christian, Cao, Hui, Liao, Terrence, </a:t>
            </a:r>
            <a:r>
              <a:rPr lang="en-US" dirty="0" err="1"/>
              <a:t>Sekachev</a:t>
            </a:r>
            <a:r>
              <a:rPr lang="en-US" dirty="0"/>
              <a:t>, Michael, and Rustem </a:t>
            </a:r>
            <a:r>
              <a:rPr lang="en-US" dirty="0" err="1"/>
              <a:t>Zaydullin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Paper presented at the SPE Reservoir Simulation Conference, Galveston, Texas, USA, March 2023.</a:t>
            </a:r>
          </a:p>
          <a:p>
            <a:pPr lvl="1"/>
            <a:r>
              <a:rPr lang="en-US" dirty="0" err="1"/>
              <a:t>doi</a:t>
            </a:r>
            <a:r>
              <a:rPr lang="en-US" dirty="0"/>
              <a:t>: </a:t>
            </a:r>
            <a:r>
              <a:rPr lang="en-US" dirty="0">
                <a:hlinkClick r:id="rId2"/>
              </a:rPr>
              <a:t>https://doi.org/10.2118/212205-MS</a:t>
            </a:r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99DB40A-B98B-D24E-8E57-FCA80535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</p:spPr>
        <p:txBody>
          <a:bodyPr/>
          <a:lstStyle/>
          <a:p>
            <a:r>
              <a:rPr lang="pt-BR" dirty="0"/>
              <a:t>LITERATURE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3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96EEFB7-FCB1-C507-66F5-4CB54353F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3730099-8551-607F-6461-63D61173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9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2"/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r>
              <a:rPr lang="en-US" dirty="0"/>
              <a:t>Embeds fractures “numerically”.</a:t>
            </a:r>
          </a:p>
          <a:p>
            <a:r>
              <a:rPr lang="en-US" dirty="0"/>
              <a:t>Reduces dramatically the </a:t>
            </a:r>
            <a:r>
              <a:rPr lang="en-US" dirty="0" err="1"/>
              <a:t>dofs</a:t>
            </a:r>
            <a:r>
              <a:rPr lang="en-US" dirty="0"/>
              <a:t> in the global matrix</a:t>
            </a:r>
          </a:p>
          <a:p>
            <a:r>
              <a:rPr lang="en-US" dirty="0"/>
              <a:t>Micro elements are processed in parallel</a:t>
            </a:r>
          </a:p>
          <a:p>
            <a:r>
              <a:rPr lang="en-US" dirty="0"/>
              <a:t>Very simple fracture configuration, 2D</a:t>
            </a: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dirty="0"/>
              <a:t>Multiscale FEM (MHM, hybrid mixed)</a:t>
            </a:r>
          </a:p>
        </p:txBody>
      </p:sp>
      <p:grpSp>
        <p:nvGrpSpPr>
          <p:cNvPr id="120" name="Agrupar 119"/>
          <p:cNvGrpSpPr/>
          <p:nvPr/>
        </p:nvGrpSpPr>
        <p:grpSpPr>
          <a:xfrm>
            <a:off x="5629493" y="552023"/>
            <a:ext cx="3200400" cy="770040"/>
            <a:chOff x="5943600" y="419400"/>
            <a:chExt cx="3200400" cy="770040"/>
          </a:xfrm>
        </p:grpSpPr>
        <p:grpSp>
          <p:nvGrpSpPr>
            <p:cNvPr id="121" name="Agrupar 120"/>
            <p:cNvGrpSpPr/>
            <p:nvPr/>
          </p:nvGrpSpPr>
          <p:grpSpPr>
            <a:xfrm>
              <a:off x="5943600" y="419400"/>
              <a:ext cx="3200400" cy="770040"/>
              <a:chOff x="5943600" y="419400"/>
              <a:chExt cx="3200400" cy="770040"/>
            </a:xfrm>
          </p:grpSpPr>
          <p:pic>
            <p:nvPicPr>
              <p:cNvPr id="122" name="Imagem 121"/>
              <p:cNvPicPr/>
              <p:nvPr/>
            </p:nvPicPr>
            <p:blipFill>
              <a:blip r:embed="rId2"/>
              <a:stretch/>
            </p:blipFill>
            <p:spPr>
              <a:xfrm>
                <a:off x="5943600" y="419400"/>
                <a:ext cx="3200400" cy="591480"/>
              </a:xfrm>
              <a:prstGeom prst="rect">
                <a:avLst/>
              </a:prstGeom>
              <a:ln w="0">
                <a:solidFill>
                  <a:srgbClr val="3465A4"/>
                </a:solidFill>
              </a:ln>
              <a:effectLst>
                <a:outerShdw blurRad="139680" dist="103350" dir="2700000" rotWithShape="0">
                  <a:srgbClr val="808080"/>
                </a:outerShdw>
              </a:effectLst>
            </p:spPr>
          </p:pic>
          <p:sp>
            <p:nvSpPr>
              <p:cNvPr id="123" name="CaixaDeTexto 122"/>
              <p:cNvSpPr txBox="1"/>
              <p:nvPr/>
            </p:nvSpPr>
            <p:spPr>
              <a:xfrm>
                <a:off x="8458200" y="914400"/>
                <a:ext cx="685800" cy="275040"/>
              </a:xfrm>
              <a:prstGeom prst="rect">
                <a:avLst/>
              </a:prstGeom>
              <a:noFill/>
              <a:ln w="0">
                <a:noFill/>
              </a:ln>
              <a:effectLst>
                <a:outerShdw blurRad="12600" dist="12727" dir="2700000" rotWithShape="0">
                  <a:srgbClr val="808080"/>
                </a:outerShdw>
              </a:effectLst>
            </p:spPr>
            <p:txBody>
              <a:bodyPr lIns="90000" tIns="45000" rIns="90000" bIns="45000" anchor="t">
                <a:noAutofit/>
              </a:bodyPr>
              <a:lstStyle/>
              <a:p>
                <a:r>
                  <a:rPr lang="en-US" sz="1300" b="0" strike="noStrike" spc="-1">
                    <a:solidFill>
                      <a:srgbClr val="000000"/>
                    </a:solidFill>
                    <a:latin typeface="Arial"/>
                  </a:rPr>
                  <a:t>2019</a:t>
                </a:r>
              </a:p>
            </p:txBody>
          </p:sp>
        </p:grpSp>
      </p:grpSp>
      <p:pic>
        <p:nvPicPr>
          <p:cNvPr id="124" name="Imagem 123"/>
          <p:cNvPicPr/>
          <p:nvPr/>
        </p:nvPicPr>
        <p:blipFill>
          <a:blip r:embed="rId3"/>
          <a:stretch/>
        </p:blipFill>
        <p:spPr>
          <a:xfrm>
            <a:off x="5629493" y="1773349"/>
            <a:ext cx="3260880" cy="16833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  <p:pic>
        <p:nvPicPr>
          <p:cNvPr id="125" name="Imagem 124"/>
          <p:cNvPicPr/>
          <p:nvPr/>
        </p:nvPicPr>
        <p:blipFill>
          <a:blip r:embed="rId4"/>
          <a:stretch/>
        </p:blipFill>
        <p:spPr>
          <a:xfrm>
            <a:off x="5461373" y="3543469"/>
            <a:ext cx="3303720" cy="59904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  <p:pic>
        <p:nvPicPr>
          <p:cNvPr id="126" name="Imagem 125"/>
          <p:cNvPicPr/>
          <p:nvPr/>
        </p:nvPicPr>
        <p:blipFill>
          <a:blip r:embed="rId5"/>
          <a:stretch/>
        </p:blipFill>
        <p:spPr>
          <a:xfrm>
            <a:off x="629640" y="2107800"/>
            <a:ext cx="3942360" cy="2692800"/>
          </a:xfrm>
          <a:prstGeom prst="rect">
            <a:avLst/>
          </a:prstGeom>
          <a:ln w="0">
            <a:solidFill>
              <a:srgbClr val="3465A4"/>
            </a:solidFill>
          </a:ln>
          <a:effectLst>
            <a:outerShdw blurRad="139680" dist="103350" dir="2700000" rotWithShape="0">
              <a:srgbClr val="808080"/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8570</TotalTime>
  <Words>312</Words>
  <Application>Microsoft Office PowerPoint</Application>
  <PresentationFormat>On-screen Show (16:9)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Times New Roman</vt:lpstr>
      <vt:lpstr>Personalizar design</vt:lpstr>
      <vt:lpstr>PowerPoint Presentation</vt:lpstr>
      <vt:lpstr>TRACK #5 – COMPUTATIONAL PERFORMANCE</vt:lpstr>
      <vt:lpstr>LITERATURE</vt:lpstr>
      <vt:lpstr>PowerPoint Presentation</vt:lpstr>
      <vt:lpstr>Multiscale FEM (MHM, hybrid mixed)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dc:description/>
  <cp:lastModifiedBy>Renato Poli</cp:lastModifiedBy>
  <cp:revision>468</cp:revision>
  <cp:lastPrinted>2023-12-03T14:38:58Z</cp:lastPrinted>
  <dcterms:created xsi:type="dcterms:W3CDTF">2011-06-30T15:04:08Z</dcterms:created>
  <dcterms:modified xsi:type="dcterms:W3CDTF">2023-12-29T03:29:10Z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</vt:r8>
  </property>
  <property fmtid="{D5CDD505-2E9C-101B-9397-08002B2CF9AE}" pid="3" name="PresentationFormat">
    <vt:lpwstr>On-screen Show (16:9)</vt:lpwstr>
  </property>
  <property fmtid="{D5CDD505-2E9C-101B-9397-08002B2CF9AE}" pid="4" name="Slides">
    <vt:r8>8</vt:r8>
  </property>
</Properties>
</file>