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3" r:id="rId6"/>
    <p:sldId id="261" r:id="rId7"/>
    <p:sldId id="260" r:id="rId8"/>
    <p:sldId id="295" r:id="rId9"/>
    <p:sldId id="264" r:id="rId10"/>
    <p:sldId id="267" r:id="rId11"/>
    <p:sldId id="266" r:id="rId12"/>
    <p:sldId id="269" r:id="rId13"/>
    <p:sldId id="294" r:id="rId14"/>
    <p:sldId id="271" r:id="rId15"/>
    <p:sldId id="293" r:id="rId16"/>
    <p:sldId id="292" r:id="rId17"/>
    <p:sldId id="272" r:id="rId18"/>
    <p:sldId id="273" r:id="rId19"/>
    <p:sldId id="282" r:id="rId20"/>
    <p:sldId id="283" r:id="rId21"/>
    <p:sldId id="284" r:id="rId22"/>
    <p:sldId id="258" r:id="rId23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7" autoAdjust="0"/>
  </p:normalViewPr>
  <p:slideViewPr>
    <p:cSldViewPr snapToGrid="0">
      <p:cViewPr>
        <p:scale>
          <a:sx n="125" d="100"/>
          <a:sy n="125" d="100"/>
        </p:scale>
        <p:origin x="1116" y="300"/>
      </p:cViewPr>
      <p:guideLst/>
    </p:cSldViewPr>
  </p:slideViewPr>
  <p:outlineViewPr>
    <p:cViewPr>
      <p:scale>
        <a:sx n="33" d="100"/>
        <a:sy n="33" d="100"/>
      </p:scale>
      <p:origin x="0" y="-2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noProof="0" dirty="0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 noProof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5B7E2F9-BC5D-8A82-F1AB-316A542F4D95}"/>
              </a:ext>
            </a:extLst>
          </p:cNvPr>
          <p:cNvSpPr/>
          <p:nvPr userDrawn="1"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noProof="0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noProof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23066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noProof="0" dirty="0"/>
              <a:t>tracks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3919220" cy="368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Classification of fracture networks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E9D6A-8813-040B-CC35-EED160C5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60" y="865825"/>
            <a:ext cx="5687060" cy="40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A294B-40C0-B9DC-07F7-341BE0ADD26E}"/>
              </a:ext>
            </a:extLst>
          </p:cNvPr>
          <p:cNvSpPr txBox="1"/>
          <p:nvPr/>
        </p:nvSpPr>
        <p:spPr>
          <a:xfrm>
            <a:off x="390525" y="1108974"/>
            <a:ext cx="84867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The reason behind fracture denial would be related to the desire of technical teams reduce reservoir assessment cycle time by avoiding highly uncertain complexity.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507299-2C63-71F8-BC7E-654CACBAE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580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Fracture denial (Nelson, 2001)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C8803-774A-7935-27EE-CC3DD21A43BA}"/>
              </a:ext>
            </a:extLst>
          </p:cNvPr>
          <p:cNvSpPr txBox="1"/>
          <p:nvPr/>
        </p:nvSpPr>
        <p:spPr>
          <a:xfrm>
            <a:off x="390525" y="2723810"/>
            <a:ext cx="848677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To my experience, most fracture-aware workflows in place are normally using classic W&amp;R sugar-box assumptions (Warren and Root, 1963).</a:t>
            </a:r>
          </a:p>
          <a:p>
            <a:pPr algn="l"/>
            <a:endParaRPr lang="en-US" dirty="0">
              <a:latin typeface="CMR12"/>
            </a:endParaRPr>
          </a:p>
          <a:p>
            <a:pPr algn="l"/>
            <a:r>
              <a:rPr lang="en-US" sz="1800" b="0" i="0" u="none" strike="noStrike" baseline="0" dirty="0">
                <a:latin typeface="CMR12"/>
              </a:rPr>
              <a:t>Novel approaches must advance from this point, offering improvements in forecast uncertainty, performance or history match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507299-2C63-71F8-BC7E-654CACBAE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4589780" cy="46760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Effective hydraulic networks</a:t>
            </a:r>
          </a:p>
          <a:p>
            <a:r>
              <a:rPr lang="en-US" dirty="0"/>
              <a:t>Fracture geometry descriptions </a:t>
            </a:r>
          </a:p>
          <a:p>
            <a:pPr lvl="1"/>
            <a:r>
              <a:rPr lang="en-US" dirty="0"/>
              <a:t>roughness</a:t>
            </a:r>
          </a:p>
          <a:p>
            <a:pPr lvl="1"/>
            <a:r>
              <a:rPr lang="en-US" dirty="0"/>
              <a:t>aperture</a:t>
            </a:r>
          </a:p>
          <a:p>
            <a:pPr lvl="1"/>
            <a:r>
              <a:rPr lang="en-US" dirty="0"/>
              <a:t>contact area</a:t>
            </a:r>
          </a:p>
          <a:p>
            <a:pPr lvl="1"/>
            <a:r>
              <a:rPr lang="en-US" dirty="0"/>
              <a:t>fracture network character</a:t>
            </a:r>
          </a:p>
          <a:p>
            <a:pPr lvl="1"/>
            <a:r>
              <a:rPr lang="en-US" dirty="0"/>
              <a:t>non planarity</a:t>
            </a:r>
          </a:p>
          <a:p>
            <a:r>
              <a:rPr lang="en-US" dirty="0"/>
              <a:t>Assumptions supporting the cubic law are two restrictive for actual field cases, and the resulting fracture transmissibility is significantly higher then what is observed in field conditions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Frash</a:t>
            </a:r>
            <a:r>
              <a:rPr lang="en-US" dirty="0"/>
              <a:t>, 2019) (</a:t>
            </a:r>
            <a:r>
              <a:rPr lang="en-US" dirty="0" err="1"/>
              <a:t>Pyrak</a:t>
            </a:r>
            <a:r>
              <a:rPr lang="en-US" dirty="0"/>
              <a:t>-Nolte, 1987) (Candela, 2012)</a:t>
            </a:r>
          </a:p>
          <a:p>
            <a:r>
              <a:rPr lang="en-US" dirty="0"/>
              <a:t>A method of predicting subsurface permeability based on knowledge of rock type, fracture type, fracture history and stress condition remains </a:t>
            </a:r>
            <a:r>
              <a:rPr lang="en-US" dirty="0">
                <a:solidFill>
                  <a:srgbClr val="FF0000"/>
                </a:solidFill>
              </a:rPr>
              <a:t>elusive </a:t>
            </a:r>
            <a:r>
              <a:rPr lang="en-US" dirty="0"/>
              <a:t>and maybe </a:t>
            </a:r>
            <a:r>
              <a:rPr lang="en-US" dirty="0">
                <a:solidFill>
                  <a:srgbClr val="FF0000"/>
                </a:solidFill>
              </a:rPr>
              <a:t>unachievable</a:t>
            </a:r>
            <a:r>
              <a:rPr lang="en-US" dirty="0"/>
              <a:t> due to variability at multiple scales.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3C284-114A-389C-5CD3-10537B402F4E}"/>
              </a:ext>
            </a:extLst>
          </p:cNvPr>
          <p:cNvSpPr txBox="1"/>
          <p:nvPr/>
        </p:nvSpPr>
        <p:spPr>
          <a:xfrm>
            <a:off x="7286625" y="4784858"/>
            <a:ext cx="1765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MR12"/>
              </a:rPr>
              <a:t>Viswanathan et al. (2022)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B4B80-21D7-4EAB-3B7A-AF128517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845" y="274318"/>
            <a:ext cx="4254155" cy="30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507299-2C63-71F8-BC7E-654CACBAE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4589780" cy="46760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Research goals and ambitions</a:t>
            </a:r>
          </a:p>
          <a:p>
            <a:r>
              <a:rPr lang="en-US" dirty="0"/>
              <a:t>Seek a solution to a problem</a:t>
            </a:r>
          </a:p>
          <a:p>
            <a:pPr lvl="1"/>
            <a:r>
              <a:rPr lang="en-US" dirty="0"/>
              <a:t>Not the other way around</a:t>
            </a:r>
          </a:p>
          <a:p>
            <a:r>
              <a:rPr lang="en-US" dirty="0"/>
              <a:t>Set a target user</a:t>
            </a:r>
          </a:p>
          <a:p>
            <a:pPr lvl="1"/>
            <a:r>
              <a:rPr lang="en-US" dirty="0"/>
              <a:t>Users of commercial simulators</a:t>
            </a:r>
          </a:p>
          <a:p>
            <a:pPr lvl="1"/>
            <a:r>
              <a:rPr lang="en-US" dirty="0"/>
              <a:t>Developers of commercial simulators</a:t>
            </a:r>
          </a:p>
          <a:p>
            <a:r>
              <a:rPr lang="en-US" dirty="0"/>
              <a:t>Set a scope</a:t>
            </a:r>
          </a:p>
          <a:p>
            <a:pPr lvl="1"/>
            <a:r>
              <a:rPr lang="en-US" dirty="0"/>
              <a:t>Field scale problem</a:t>
            </a:r>
          </a:p>
          <a:p>
            <a:pPr lvl="2"/>
            <a:r>
              <a:rPr lang="en-US" dirty="0"/>
              <a:t>Analysis considering fracture network uncertainties</a:t>
            </a:r>
          </a:p>
          <a:p>
            <a:pPr lvl="1"/>
            <a:r>
              <a:rPr lang="en-US" dirty="0"/>
              <a:t>Phenomenological approach</a:t>
            </a:r>
          </a:p>
          <a:p>
            <a:pPr lvl="2"/>
            <a:r>
              <a:rPr lang="en-US" dirty="0"/>
              <a:t>Simulating and matching lab experiments, for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3C284-114A-389C-5CD3-10537B402F4E}"/>
              </a:ext>
            </a:extLst>
          </p:cNvPr>
          <p:cNvSpPr txBox="1"/>
          <p:nvPr/>
        </p:nvSpPr>
        <p:spPr>
          <a:xfrm>
            <a:off x="7286625" y="4784858"/>
            <a:ext cx="1765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MR12"/>
              </a:rPr>
              <a:t>Viswanathan et al. (2022)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194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507299-2C63-71F8-BC7E-654CACBAE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5046980" cy="46760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Remarks</a:t>
            </a:r>
          </a:p>
          <a:p>
            <a:r>
              <a:rPr lang="en-US" dirty="0"/>
              <a:t>Whenever the cubic law is used, we may expect resulting permeabilities order of magnitude higher than reality.</a:t>
            </a:r>
          </a:p>
          <a:p>
            <a:r>
              <a:rPr lang="en-US" dirty="0"/>
              <a:t>Complex models assume we know the fracture permeability, which is </a:t>
            </a:r>
            <a:r>
              <a:rPr lang="en-US" i="1" dirty="0"/>
              <a:t>terribly false</a:t>
            </a:r>
            <a:r>
              <a:rPr lang="en-US" dirty="0"/>
              <a:t>.</a:t>
            </a:r>
          </a:p>
          <a:p>
            <a:r>
              <a:rPr lang="en-US" dirty="0"/>
              <a:t>Working on hydraulic characterization of individual fractures is counter-productive.</a:t>
            </a:r>
          </a:p>
          <a:p>
            <a:pPr lvl="1"/>
            <a:r>
              <a:rPr lang="en-US" dirty="0"/>
              <a:t>Upscaling to equivalent fracture networks makes more sense to reduce the number of parameter and increase the control of the model</a:t>
            </a:r>
          </a:p>
          <a:p>
            <a:pPr lvl="1"/>
            <a:r>
              <a:rPr lang="en-US" dirty="0"/>
              <a:t>a single fracture will hardly be long enough compared to a typical model element size (50-200m). We need to characterize </a:t>
            </a:r>
            <a:r>
              <a:rPr lang="en-US" i="1" dirty="0"/>
              <a:t>corridors</a:t>
            </a:r>
          </a:p>
          <a:p>
            <a:r>
              <a:rPr lang="en-US" dirty="0"/>
              <a:t>Fracture behavior shows </a:t>
            </a:r>
            <a:r>
              <a:rPr lang="en-US" i="1" dirty="0"/>
              <a:t>only</a:t>
            </a:r>
            <a:r>
              <a:rPr lang="en-US" dirty="0"/>
              <a:t> in field scale production data.</a:t>
            </a:r>
          </a:p>
          <a:p>
            <a:pPr lvl="1"/>
            <a:r>
              <a:rPr lang="en-US" dirty="0"/>
              <a:t>working with analog fields is imperative.</a:t>
            </a:r>
          </a:p>
          <a:p>
            <a:r>
              <a:rPr lang="en-US" dirty="0"/>
              <a:t>Fracture network must be smartly split in parts</a:t>
            </a:r>
          </a:p>
          <a:p>
            <a:pPr lvl="1"/>
            <a:r>
              <a:rPr lang="en-US" dirty="0"/>
              <a:t>Changing the primary porosity and permeability tensor</a:t>
            </a:r>
          </a:p>
          <a:p>
            <a:pPr lvl="1"/>
            <a:r>
              <a:rPr lang="en-US" dirty="0"/>
              <a:t>Adding parallel </a:t>
            </a:r>
            <a:r>
              <a:rPr lang="en-US" dirty="0" err="1"/>
              <a:t>permoporous</a:t>
            </a:r>
            <a:r>
              <a:rPr lang="en-US" dirty="0"/>
              <a:t> systems</a:t>
            </a:r>
          </a:p>
          <a:p>
            <a:r>
              <a:rPr lang="en-US" dirty="0"/>
              <a:t>The problem turns out to be transmissibility and porosity calculations</a:t>
            </a:r>
          </a:p>
          <a:p>
            <a:pPr lvl="1"/>
            <a:r>
              <a:rPr lang="en-US" dirty="0"/>
              <a:t>Can we train a neural network or machine learning algorithm?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3C284-114A-389C-5CD3-10537B402F4E}"/>
              </a:ext>
            </a:extLst>
          </p:cNvPr>
          <p:cNvSpPr txBox="1"/>
          <p:nvPr/>
        </p:nvSpPr>
        <p:spPr>
          <a:xfrm>
            <a:off x="95431" y="4845231"/>
            <a:ext cx="1765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MR12"/>
              </a:rPr>
              <a:t>Viswanathan et al. (2022)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60F08-E74D-8A75-A50A-9E55534B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45" y="385763"/>
            <a:ext cx="3696735" cy="46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98AF8-102B-C8C3-BFC9-23FB502E3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the one to be beaten</a:t>
            </a:r>
          </a:p>
          <a:p>
            <a:pPr lvl="1"/>
            <a:r>
              <a:rPr lang="en-US" dirty="0"/>
              <a:t>in which case this is not valid </a:t>
            </a:r>
            <a:r>
              <a:rPr lang="en-US" i="1" dirty="0"/>
              <a:t>within </a:t>
            </a:r>
            <a:r>
              <a:rPr lang="en-US" dirty="0"/>
              <a:t>the admitted uncertainties?</a:t>
            </a:r>
          </a:p>
          <a:p>
            <a:pPr lvl="1"/>
            <a:r>
              <a:rPr lang="en-US" dirty="0"/>
              <a:t>the resulting PDE is pretty much the same - global </a:t>
            </a:r>
            <a:r>
              <a:rPr lang="en-US" dirty="0" err="1"/>
              <a:t>transmissibilities</a:t>
            </a:r>
            <a:r>
              <a:rPr lang="en-US" dirty="0"/>
              <a:t> vary among the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4F79C-0D8A-78ED-456B-A04F1C43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(Warren &amp; Root, 1963) </a:t>
            </a:r>
            <a:r>
              <a:rPr lang="en-US" dirty="0" err="1"/>
              <a:t>Sugarbox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B20B-AAFD-76C3-1C7D-1391402D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3" y="1615100"/>
            <a:ext cx="4241057" cy="2964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4B2854-BAD3-2218-77D8-372E0707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58" y="1973083"/>
            <a:ext cx="332468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98AF8-102B-C8C3-BFC9-23FB502E3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matrix is partitioned regarding its distance to the fractures</a:t>
            </a:r>
          </a:p>
          <a:p>
            <a:pPr lvl="1"/>
            <a:r>
              <a:rPr lang="en-US" dirty="0"/>
              <a:t>The flow is only through the fractures</a:t>
            </a:r>
          </a:p>
          <a:p>
            <a:r>
              <a:rPr lang="en-US" dirty="0"/>
              <a:t>Objective: capture the thermodynamics and gradients close to the fracture.</a:t>
            </a:r>
          </a:p>
          <a:p>
            <a:pPr lvl="1"/>
            <a:r>
              <a:rPr lang="en-US" dirty="0"/>
              <a:t>He claims the 2phi2k uses a </a:t>
            </a:r>
            <a:r>
              <a:rPr lang="en-US" dirty="0" err="1"/>
              <a:t>quasisteady</a:t>
            </a:r>
            <a:r>
              <a:rPr lang="en-US" dirty="0"/>
              <a:t> approach, whereas for some phenomena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tranisent</a:t>
            </a:r>
            <a:r>
              <a:rPr lang="en-US" dirty="0"/>
              <a:t> is needed.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4F79C-0D8A-78ED-456B-A04F1C43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(</a:t>
            </a:r>
            <a:r>
              <a:rPr lang="pt-BR" dirty="0" err="1"/>
              <a:t>Pruess</a:t>
            </a:r>
            <a:r>
              <a:rPr lang="pt-BR" dirty="0"/>
              <a:t>, 1983) MINC </a:t>
            </a:r>
            <a:r>
              <a:rPr lang="pt-BR" dirty="0" err="1"/>
              <a:t>partitioning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3431-A54C-90DB-5E1D-0BB42309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14" y="373842"/>
            <a:ext cx="3223035" cy="2402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BE8E1-4804-0034-B73D-C1B059F2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399" y="1796086"/>
            <a:ext cx="2343685" cy="3026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0DF4D-DF07-EF19-2612-81BF1746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3" y="2053528"/>
            <a:ext cx="5456851" cy="27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753960-CCDB-3CAA-A857-131C9517E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2" r="17017" b="8084"/>
          <a:stretch/>
        </p:blipFill>
        <p:spPr>
          <a:xfrm>
            <a:off x="4530889" y="1576228"/>
            <a:ext cx="4521671" cy="3069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Texto 1">
                <a:extLst>
                  <a:ext uri="{FF2B5EF4-FFF2-40B4-BE49-F238E27FC236}">
                    <a16:creationId xmlns:a16="http://schemas.microsoft.com/office/drawing/2014/main" id="{87E10871-F9E4-7648-4806-E009B406F20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8899" y="385763"/>
                <a:ext cx="4250913" cy="4676094"/>
              </a:xfrm>
            </p:spPr>
            <p:txBody>
              <a:bodyPr/>
              <a:lstStyle/>
              <a:p>
                <a:r>
                  <a:rPr lang="en-US" dirty="0"/>
                  <a:t>M. </a:t>
                </a:r>
                <a:r>
                  <a:rPr lang="en-US" dirty="0" err="1"/>
                  <a:t>Tene</a:t>
                </a:r>
                <a:r>
                  <a:rPr lang="en-US" dirty="0"/>
                  <a:t> worked with </a:t>
                </a:r>
                <a:r>
                  <a:rPr lang="en-US" dirty="0" err="1"/>
                  <a:t>pEDFM</a:t>
                </a:r>
                <a:r>
                  <a:rPr lang="en-US" dirty="0"/>
                  <a:t> and algebraic multigrid methods</a:t>
                </a:r>
              </a:p>
              <a:p>
                <a:pPr lvl="1"/>
                <a:r>
                  <a:rPr lang="en-US" dirty="0"/>
                  <a:t>this paper is widely cited</a:t>
                </a:r>
              </a:p>
              <a:p>
                <a:r>
                  <a:rPr lang="en-US" dirty="0" err="1"/>
                  <a:t>pEDFM</a:t>
                </a:r>
                <a:r>
                  <a:rPr lang="en-US" dirty="0"/>
                  <a:t> pros:</a:t>
                </a:r>
              </a:p>
              <a:p>
                <a:pPr lvl="1"/>
                <a:r>
                  <a:rPr lang="en-US" dirty="0"/>
                  <a:t>Deal with 2D permeability barriers inside the cell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method looks good and straightforward.</a:t>
                </a:r>
              </a:p>
              <a:p>
                <a:r>
                  <a:rPr lang="en-US" dirty="0"/>
                  <a:t>The simulations shown use a refined grid, which is against the method interest</a:t>
                </a:r>
              </a:p>
            </p:txBody>
          </p:sp>
        </mc:Choice>
        <mc:Fallback>
          <p:sp>
            <p:nvSpPr>
              <p:cNvPr id="2" name="Espaço Reservado para Texto 1">
                <a:extLst>
                  <a:ext uri="{FF2B5EF4-FFF2-40B4-BE49-F238E27FC236}">
                    <a16:creationId xmlns:a16="http://schemas.microsoft.com/office/drawing/2014/main" id="{87E10871-F9E4-7648-4806-E009B406F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8899" y="385763"/>
                <a:ext cx="4250913" cy="4676094"/>
              </a:xfrm>
              <a:blipFill>
                <a:blip r:embed="rId3"/>
                <a:stretch>
                  <a:fillRect l="-143" t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79C00980-4F9E-7655-12A5-8B5A58E7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Tene, 2017 - </a:t>
            </a:r>
            <a:r>
              <a:rPr lang="pt-BR" dirty="0" err="1"/>
              <a:t>pEDFM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0E32-542D-2528-9E8F-32F71EFD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267" y="571030"/>
            <a:ext cx="4250913" cy="70848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FE41C-2DBC-5143-A0DE-2FF30EB71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71" y="2234217"/>
            <a:ext cx="4011749" cy="25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2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649360-6ED1-6B74-BB81-938120D81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1" y="385763"/>
            <a:ext cx="5365602" cy="4676094"/>
          </a:xfrm>
        </p:spPr>
        <p:txBody>
          <a:bodyPr/>
          <a:lstStyle/>
          <a:p>
            <a:r>
              <a:rPr lang="en-US" dirty="0"/>
              <a:t>Very interesting approach, a lot more flexible</a:t>
            </a:r>
          </a:p>
          <a:p>
            <a:pPr lvl="1"/>
            <a:r>
              <a:rPr lang="en-US" dirty="0" err="1"/>
              <a:t>cEDFM</a:t>
            </a:r>
            <a:r>
              <a:rPr lang="en-US" dirty="0"/>
              <a:t> - compartmental embedded discrete fracture model</a:t>
            </a:r>
          </a:p>
          <a:p>
            <a:pPr lvl="1"/>
            <a:r>
              <a:rPr lang="en-US" dirty="0"/>
              <a:t>preprocesses the mesh, splits the fractured matrix cells </a:t>
            </a:r>
          </a:p>
          <a:p>
            <a:pPr lvl="1"/>
            <a:r>
              <a:rPr lang="en-US" dirty="0"/>
              <a:t>Multiple porosities in a single geometrical position</a:t>
            </a:r>
          </a:p>
          <a:p>
            <a:pPr lvl="2"/>
            <a:r>
              <a:rPr lang="en-US" dirty="0"/>
              <a:t>MINC: Multiple Interacting Continua Method</a:t>
            </a:r>
          </a:p>
          <a:p>
            <a:pPr lvl="1"/>
            <a:r>
              <a:rPr lang="en-US" dirty="0"/>
              <a:t>Create a transmissibility graph among the multiple porosities/matrix splits</a:t>
            </a:r>
          </a:p>
          <a:p>
            <a:pPr lvl="1"/>
            <a:r>
              <a:rPr lang="en-US" dirty="0"/>
              <a:t>Use the graph to create/redefine regular </a:t>
            </a:r>
            <a:r>
              <a:rPr lang="en-US" dirty="0" err="1"/>
              <a:t>transmissibilities</a:t>
            </a:r>
            <a:r>
              <a:rPr lang="en-US" dirty="0"/>
              <a:t> among the cells</a:t>
            </a:r>
          </a:p>
          <a:p>
            <a:r>
              <a:rPr lang="en-US" dirty="0"/>
              <a:t>Needs a specific simulator, because it adds new </a:t>
            </a:r>
            <a:r>
              <a:rPr lang="en-US" dirty="0" err="1"/>
              <a:t>dofs</a:t>
            </a:r>
            <a:r>
              <a:rPr lang="en-US" dirty="0"/>
              <a:t> (unstructured?)</a:t>
            </a:r>
          </a:p>
          <a:p>
            <a:pPr lvl="1"/>
            <a:r>
              <a:rPr lang="en-US" dirty="0"/>
              <a:t>The inhouse simulator is called GURU</a:t>
            </a:r>
          </a:p>
          <a:p>
            <a:pPr lvl="1"/>
            <a:r>
              <a:rPr lang="en-US" dirty="0"/>
              <a:t>adds infra-grid resolution</a:t>
            </a:r>
          </a:p>
          <a:p>
            <a:r>
              <a:rPr lang="en-US" dirty="0"/>
              <a:t>The dissertation also deals with history matching and uncertainties.</a:t>
            </a:r>
          </a:p>
          <a:p>
            <a:r>
              <a:rPr lang="en-US" dirty="0"/>
              <a:t>The notation is quite verbose and confusing. The ideas are really interesting</a:t>
            </a:r>
          </a:p>
          <a:p>
            <a:r>
              <a:rPr lang="en-US" dirty="0"/>
              <a:t>Doubts</a:t>
            </a:r>
          </a:p>
          <a:p>
            <a:pPr lvl="1"/>
            <a:r>
              <a:rPr lang="en-US" dirty="0"/>
              <a:t>I can see a transmissibility graph - do they consider storage? Is the flow incompressible?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3236D7-341C-0416-FC48-2CFAB995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(</a:t>
            </a:r>
            <a:r>
              <a:rPr lang="pt-BR" dirty="0" err="1"/>
              <a:t>Chai</a:t>
            </a:r>
            <a:r>
              <a:rPr lang="pt-BR" dirty="0"/>
              <a:t>, 2018) </a:t>
            </a:r>
            <a:r>
              <a:rPr lang="pt-BR" dirty="0" err="1"/>
              <a:t>cEDFM</a:t>
            </a:r>
            <a:r>
              <a:rPr lang="pt-BR" dirty="0"/>
              <a:t> - Texas A&amp;M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BC45-3D16-7334-A349-587BEA90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63" y="385763"/>
            <a:ext cx="3498796" cy="2367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C6F5A-23CA-DBC0-1206-77E26ABA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63" y="2928458"/>
            <a:ext cx="336279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EC6A3E-5A43-AEFF-E79C-3A3C5A0FC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5245100" cy="4676094"/>
          </a:xfrm>
        </p:spPr>
        <p:txBody>
          <a:bodyPr/>
          <a:lstStyle/>
          <a:p>
            <a:r>
              <a:rPr lang="en-US" dirty="0"/>
              <a:t>The paper is not overall good.</a:t>
            </a:r>
          </a:p>
          <a:p>
            <a:pPr lvl="1"/>
            <a:r>
              <a:rPr lang="en-US" dirty="0"/>
              <a:t>Simplistic analysis, 2D, single frac, ...</a:t>
            </a:r>
          </a:p>
          <a:p>
            <a:pPr lvl="1"/>
            <a:r>
              <a:rPr lang="en-US" dirty="0"/>
              <a:t>Overcomplicated</a:t>
            </a:r>
          </a:p>
          <a:p>
            <a:pPr lvl="1"/>
            <a:r>
              <a:rPr lang="en-US" dirty="0"/>
              <a:t>Some claims are not precise</a:t>
            </a:r>
          </a:p>
          <a:p>
            <a:pPr lvl="1"/>
            <a:r>
              <a:rPr lang="en-US" dirty="0"/>
              <a:t>They look for accuracy. I don't think this is the best objective function</a:t>
            </a:r>
          </a:p>
          <a:p>
            <a:r>
              <a:rPr lang="en-US" dirty="0"/>
              <a:t>Interesting claims</a:t>
            </a:r>
          </a:p>
          <a:p>
            <a:pPr lvl="1"/>
            <a:r>
              <a:rPr lang="en-US" dirty="0"/>
              <a:t>Small to mid length models =&gt; DFM (Discrete fractures)</a:t>
            </a:r>
          </a:p>
          <a:p>
            <a:pPr lvl="1"/>
            <a:r>
              <a:rPr lang="en-US" dirty="0"/>
              <a:t>Large models =&gt; CFM (Continuum Fractures)</a:t>
            </a:r>
          </a:p>
          <a:p>
            <a:r>
              <a:rPr lang="en-US" dirty="0"/>
              <a:t>Local flow based upscaling (</a:t>
            </a:r>
            <a:r>
              <a:rPr lang="en-US" dirty="0" err="1"/>
              <a:t>Durlofsky</a:t>
            </a:r>
            <a:r>
              <a:rPr lang="en-US" dirty="0"/>
              <a:t>, 2005 - Upscaling and gridding of fine ...)</a:t>
            </a:r>
          </a:p>
          <a:p>
            <a:pPr lvl="1"/>
            <a:r>
              <a:rPr lang="en-US" dirty="0"/>
              <a:t>Numerical simulations of the small scale (time consuming!) -- Multiscale Finite Volume (MSFV) -- unstructured?</a:t>
            </a:r>
          </a:p>
          <a:p>
            <a:pPr lvl="1"/>
            <a:r>
              <a:rPr lang="en-US" dirty="0"/>
              <a:t>High discretization</a:t>
            </a:r>
          </a:p>
          <a:p>
            <a:pPr lvl="1"/>
            <a:r>
              <a:rPr lang="en-US" dirty="0"/>
              <a:t>Relief the assumption regarding the pressure gradient around the fractures (EDFM)</a:t>
            </a:r>
          </a:p>
          <a:p>
            <a:r>
              <a:rPr lang="en-US" dirty="0"/>
              <a:t>Own academic simulator (MATLAB)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LEDFM is an accurate, although expensive, model.</a:t>
            </a:r>
          </a:p>
          <a:p>
            <a:pPr lvl="1"/>
            <a:r>
              <a:rPr lang="en-US" dirty="0"/>
              <a:t>Requires the solution of many local problems.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Neural networks </a:t>
            </a:r>
            <a:r>
              <a:rPr lang="en-US" dirty="0"/>
              <a:t>could be used in an offline case and trained to compute </a:t>
            </a:r>
            <a:r>
              <a:rPr lang="en-US" dirty="0" err="1"/>
              <a:t>transmissibilities</a:t>
            </a:r>
            <a:r>
              <a:rPr lang="en-US" dirty="0"/>
              <a:t> for different fractures geometries and permeability contrasts.</a:t>
            </a:r>
          </a:p>
          <a:p>
            <a:pPr lvl="1"/>
            <a:r>
              <a:rPr lang="en-US" dirty="0"/>
              <a:t>This extension will be the subject of a forthcoming paper.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A673F-67DC-2B4D-E62C-B2EE7FD1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Losapio</a:t>
            </a:r>
            <a:r>
              <a:rPr lang="en-US" dirty="0"/>
              <a:t>, 2023) LEDFM - Local EDFM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28CED-F983-E2E1-8890-C46ABF43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91" y="385763"/>
            <a:ext cx="3660509" cy="469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ABB25-67AC-52E9-86BF-7924139E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58" y="966700"/>
            <a:ext cx="289600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 lvl="1"/>
            <a:r>
              <a:rPr lang="en-US" noProof="0" dirty="0"/>
              <a:t>EDFM/CEDFM/PEDFM</a:t>
            </a:r>
          </a:p>
          <a:p>
            <a:pPr lvl="1"/>
            <a:r>
              <a:rPr lang="en-US" noProof="0" dirty="0"/>
              <a:t>Comparison of the techniques.</a:t>
            </a:r>
          </a:p>
          <a:p>
            <a:pPr lvl="1"/>
            <a:r>
              <a:rPr lang="en-US" noProof="0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 lvl="1"/>
            <a:r>
              <a:rPr lang="en-US" noProof="0" dirty="0"/>
              <a:t>Long-term thermo-hydraulic fracture propagation without predefined fracture track</a:t>
            </a:r>
          </a:p>
          <a:p>
            <a:pPr lvl="1"/>
            <a:r>
              <a:rPr lang="en-US" noProof="0" dirty="0"/>
              <a:t>Can EDFM be extended to fracture propagation?</a:t>
            </a:r>
          </a:p>
          <a:p>
            <a:pPr lvl="1"/>
            <a:r>
              <a:rPr lang="en-US" noProof="0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 lvl="1"/>
            <a:r>
              <a:rPr lang="en-US" noProof="0" dirty="0"/>
              <a:t>THM modeling of salt geomechanics (elasticity, plasticity, creep)</a:t>
            </a:r>
          </a:p>
          <a:p>
            <a:pPr lvl="1"/>
            <a:r>
              <a:rPr lang="en-US" noProof="0" dirty="0"/>
              <a:t>Apply to fracture containment, caverns, drilling, well abandonment, </a:t>
            </a:r>
            <a:r>
              <a:rPr lang="en-US" noProof="0" dirty="0" err="1"/>
              <a:t>etc</a:t>
            </a:r>
            <a:endParaRPr lang="en-US" noProof="0" dirty="0"/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 lvl="1"/>
            <a:r>
              <a:rPr lang="en-US" noProof="0" dirty="0"/>
              <a:t>Wrap up of the results and publish</a:t>
            </a:r>
          </a:p>
          <a:p>
            <a:pPr lvl="1"/>
            <a:r>
              <a:rPr lang="en-US" noProof="0" dirty="0"/>
              <a:t>Need some thorough validation, comparison analytical results and to expand to other parameters.</a:t>
            </a:r>
          </a:p>
          <a:p>
            <a:pPr lvl="1"/>
            <a:r>
              <a:rPr lang="en-US" noProof="0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 lvl="1"/>
            <a:r>
              <a:rPr lang="en-US" noProof="0" dirty="0"/>
              <a:t>Computational and mathematics improvement for overall simulation performance.</a:t>
            </a:r>
          </a:p>
          <a:p>
            <a:pPr lvl="1"/>
            <a:r>
              <a:rPr lang="en-US" noProof="0" dirty="0"/>
              <a:t>Codesign and building applications for specific architectures are something</a:t>
            </a:r>
          </a:p>
          <a:p>
            <a:pPr lvl="1"/>
            <a:r>
              <a:rPr lang="en-US" noProof="0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  <a:p>
            <a:pPr lvl="1"/>
            <a:r>
              <a:rPr lang="en-US" noProof="0" dirty="0"/>
              <a:t>Lab-to-field scale modeling, digital rocks, relative permeability, fingering </a:t>
            </a:r>
            <a:r>
              <a:rPr lang="en-US" noProof="0" dirty="0" err="1"/>
              <a:t>etc</a:t>
            </a:r>
            <a:endParaRPr lang="en-US" noProof="0" dirty="0"/>
          </a:p>
          <a:p>
            <a:pPr lvl="1"/>
            <a:r>
              <a:rPr lang="en-US" noProof="0" dirty="0"/>
              <a:t>Translating capillary pressure to relative permeability</a:t>
            </a:r>
          </a:p>
          <a:p>
            <a:pPr lvl="1"/>
            <a:r>
              <a:rPr lang="en-US" noProof="0" dirty="0"/>
              <a:t>Interface between models in different scales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8269EC-AB65-CAAC-CD65-9E62D47F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49" y="2926804"/>
            <a:ext cx="3771173" cy="203497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F53F7-8F8F-E768-6DEE-FD29F4E84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(Shao, 2018) Improved transmissibility calculations considering all fractures at once</a:t>
            </a:r>
          </a:p>
          <a:p>
            <a:pPr lvl="1"/>
            <a:r>
              <a:rPr lang="en-US" dirty="0"/>
              <a:t>Fractures are meshed as a collection of sink points, to calculate the transmissibility</a:t>
            </a:r>
          </a:p>
          <a:p>
            <a:pPr lvl="1"/>
            <a:r>
              <a:rPr lang="en-US" dirty="0"/>
              <a:t>Interesting!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(Wu, 2023) Hybrid model that integrates ECM (equivalent continuum model),</a:t>
            </a:r>
            <a:br>
              <a:rPr lang="en-US" dirty="0"/>
            </a:br>
            <a:r>
              <a:rPr lang="en-US" dirty="0"/>
              <a:t>DPDK, and an integrally embedded discrete fracture model (IEDFM) to account for </a:t>
            </a:r>
            <a:br>
              <a:rPr lang="en-US" dirty="0"/>
            </a:br>
            <a:r>
              <a:rPr lang="en-US" dirty="0"/>
              <a:t>multi-scale fractures.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68B2B-48E4-C52D-7525-2DD949B0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(Shao, 2018) (Wu, 2023) </a:t>
            </a:r>
            <a:r>
              <a:rPr lang="en-US" dirty="0" err="1"/>
              <a:t>iEDFM</a:t>
            </a:r>
            <a:r>
              <a:rPr lang="en-US" dirty="0"/>
              <a:t> - Integrally EDFM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FAFF2-1B64-B9CF-7BD7-475D8075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13" y="385763"/>
            <a:ext cx="3019847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49A76-A6D6-52C7-C203-80753DDF7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13" y="1916631"/>
            <a:ext cx="3019847" cy="806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E4701-9D7E-A006-5D1F-3E187F991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3" y="1220050"/>
            <a:ext cx="4469465" cy="20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B31A7-430D-D457-C5EB-96C27FE53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Finite Volume Approximation</a:t>
            </a:r>
          </a:p>
          <a:p>
            <a:r>
              <a:rPr lang="en-US" dirty="0"/>
              <a:t>Deals with multipoint permeability, non-orthogonal meshes</a:t>
            </a:r>
          </a:p>
          <a:p>
            <a:pPr lvl="1"/>
            <a:r>
              <a:rPr lang="en-US" dirty="0"/>
              <a:t>Uses the monotone two-point flux approximation [19,20] and the compact multi-point flux approximation satisfying the discrete maximum principle (DMP) [21,22].</a:t>
            </a:r>
          </a:p>
          <a:p>
            <a:pPr lvl="2"/>
            <a:r>
              <a:rPr lang="en-US" dirty="0"/>
              <a:t>[19] K. </a:t>
            </a:r>
            <a:r>
              <a:rPr lang="en-US" dirty="0" err="1"/>
              <a:t>Lipnikov</a:t>
            </a:r>
            <a:r>
              <a:rPr lang="en-US" dirty="0"/>
              <a:t>, D. </a:t>
            </a:r>
            <a:r>
              <a:rPr lang="en-US" dirty="0" err="1"/>
              <a:t>Svyatskiy</a:t>
            </a:r>
            <a:r>
              <a:rPr lang="en-US" dirty="0"/>
              <a:t>, Y. </a:t>
            </a:r>
            <a:r>
              <a:rPr lang="en-US" dirty="0" err="1"/>
              <a:t>Vassilevski</a:t>
            </a:r>
            <a:r>
              <a:rPr lang="en-US" dirty="0"/>
              <a:t>, Interpolation-free monotone finite volume method for diffusion equations on polygonal meshes, J. </a:t>
            </a:r>
            <a:r>
              <a:rPr lang="en-US" dirty="0" err="1"/>
              <a:t>Comput</a:t>
            </a:r>
            <a:r>
              <a:rPr lang="en-US" dirty="0"/>
              <a:t>. Phys. 228 (3) (2009) 703–716.</a:t>
            </a:r>
          </a:p>
          <a:p>
            <a:pPr lvl="2"/>
            <a:r>
              <a:rPr lang="en-US" dirty="0"/>
              <a:t>[20] A.A. Danilov, Y.V. </a:t>
            </a:r>
            <a:r>
              <a:rPr lang="en-US" dirty="0" err="1"/>
              <a:t>Vassilevski</a:t>
            </a:r>
            <a:r>
              <a:rPr lang="en-US" dirty="0"/>
              <a:t>, A monotone nonlinear finite volume method for diffusion equations on conformal polyhedral meshes, Russ. J. </a:t>
            </a:r>
            <a:r>
              <a:rPr lang="en-US" dirty="0" err="1"/>
              <a:t>Numer</a:t>
            </a:r>
            <a:r>
              <a:rPr lang="en-US" dirty="0"/>
              <a:t>. Anal. Math. Model. (2009).</a:t>
            </a:r>
          </a:p>
          <a:p>
            <a:pPr lvl="2"/>
            <a:r>
              <a:rPr lang="en-US" dirty="0"/>
              <a:t>[21] K. </a:t>
            </a:r>
            <a:r>
              <a:rPr lang="en-US" dirty="0" err="1"/>
              <a:t>Lipnikov</a:t>
            </a:r>
            <a:r>
              <a:rPr lang="en-US" dirty="0"/>
              <a:t>, D. </a:t>
            </a:r>
            <a:r>
              <a:rPr lang="en-US" dirty="0" err="1"/>
              <a:t>Svyatskiy</a:t>
            </a:r>
            <a:r>
              <a:rPr lang="en-US" dirty="0"/>
              <a:t>, Y. </a:t>
            </a:r>
            <a:r>
              <a:rPr lang="en-US" dirty="0" err="1"/>
              <a:t>Vassilevski</a:t>
            </a:r>
            <a:r>
              <a:rPr lang="en-US" dirty="0"/>
              <a:t>, Minimal stencil finite volume scheme with the discrete maximum principle, Russ. J. </a:t>
            </a:r>
            <a:r>
              <a:rPr lang="en-US" dirty="0" err="1"/>
              <a:t>Numer</a:t>
            </a:r>
            <a:r>
              <a:rPr lang="en-US" dirty="0"/>
              <a:t>. Anal. Math. Model. 27 (4) (2012) 369–385.</a:t>
            </a:r>
          </a:p>
          <a:p>
            <a:pPr lvl="2"/>
            <a:r>
              <a:rPr lang="en-US" dirty="0"/>
              <a:t>[22] A. </a:t>
            </a:r>
            <a:r>
              <a:rPr lang="en-US" dirty="0" err="1"/>
              <a:t>Chernyshenko</a:t>
            </a:r>
            <a:r>
              <a:rPr lang="en-US" dirty="0"/>
              <a:t>, Y. </a:t>
            </a:r>
            <a:r>
              <a:rPr lang="en-US" dirty="0" err="1"/>
              <a:t>Vassilevski</a:t>
            </a:r>
            <a:r>
              <a:rPr lang="en-US" dirty="0"/>
              <a:t>, A finite volume scheme with the discrete maximum principle for diffusion equations on polyhedral meshes, in: Finite Volumes for Complex Applications VII-Methods and Theoretical Aspects, Springer, 2014, pp. 197–205.</a:t>
            </a:r>
          </a:p>
          <a:p>
            <a:r>
              <a:rPr lang="en-US" dirty="0" err="1"/>
              <a:t>pmEDFM</a:t>
            </a:r>
            <a:r>
              <a:rPr lang="en-US" dirty="0"/>
              <a:t> - couples with the </a:t>
            </a:r>
            <a:r>
              <a:rPr lang="en-US" dirty="0" err="1"/>
              <a:t>pEDFM</a:t>
            </a:r>
            <a:endParaRPr lang="en-US" dirty="0"/>
          </a:p>
          <a:p>
            <a:pPr lvl="1"/>
            <a:r>
              <a:rPr lang="en-US" dirty="0"/>
              <a:t>To deal with blocking fractures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A0331-E923-2213-38AF-9576A61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(Nikitin, 2020) </a:t>
            </a:r>
            <a:r>
              <a:rPr lang="en-US" dirty="0" err="1"/>
              <a:t>mEDFM</a:t>
            </a:r>
            <a:r>
              <a:rPr lang="en-US" dirty="0"/>
              <a:t> - Monotone EDFM &amp; (</a:t>
            </a:r>
            <a:r>
              <a:rPr lang="en-US" dirty="0" err="1"/>
              <a:t>Yanbarisov</a:t>
            </a:r>
            <a:r>
              <a:rPr lang="en-US" dirty="0"/>
              <a:t>, 2021)  </a:t>
            </a:r>
            <a:r>
              <a:rPr lang="en-US" dirty="0" err="1"/>
              <a:t>pmEDFM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7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sz="1600" noProof="0" dirty="0"/>
              <a:t>TRACK #1 – Flow in fractured media</a:t>
            </a:r>
          </a:p>
          <a:p>
            <a:r>
              <a:rPr lang="en-US" sz="1600" noProof="0" dirty="0">
                <a:solidFill>
                  <a:schemeClr val="bg1">
                    <a:lumMod val="75000"/>
                  </a:schemeClr>
                </a:solidFill>
              </a:rPr>
              <a:t>TRACK #2 – Fracture propagation</a:t>
            </a:r>
          </a:p>
          <a:p>
            <a:r>
              <a:rPr lang="en-US" sz="1600" noProof="0" dirty="0"/>
              <a:t>TRACK #3 – Salt rock mechanics</a:t>
            </a:r>
          </a:p>
          <a:p>
            <a:r>
              <a:rPr lang="en-US" sz="1600" noProof="0" dirty="0"/>
              <a:t>TRACK #4 – Homogenization of mechanical parameters</a:t>
            </a:r>
          </a:p>
          <a:p>
            <a:r>
              <a:rPr lang="en-US" sz="1600" noProof="0" dirty="0">
                <a:solidFill>
                  <a:schemeClr val="bg1">
                    <a:lumMod val="75000"/>
                  </a:schemeClr>
                </a:solidFill>
              </a:rPr>
              <a:t>TRACK #5 – Computational performance</a:t>
            </a:r>
          </a:p>
          <a:p>
            <a:r>
              <a:rPr lang="en-US" sz="1600" noProof="0" dirty="0">
                <a:solidFill>
                  <a:schemeClr val="bg1">
                    <a:lumMod val="75000"/>
                  </a:schemeClr>
                </a:solidFill>
              </a:rPr>
              <a:t>TRACK #6 – Multiscale data assimilation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noProof="0" dirty="0"/>
              <a:t>TRACK #1 – Flow in fractured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99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 lvl="1"/>
            <a:r>
              <a:rPr lang="en-US" noProof="0" dirty="0"/>
              <a:t>EDFM/CEDFM/PEDFM</a:t>
            </a:r>
          </a:p>
          <a:p>
            <a:pPr lvl="1"/>
            <a:r>
              <a:rPr lang="en-US" noProof="0" dirty="0"/>
              <a:t>Comparison of the techniques.</a:t>
            </a:r>
          </a:p>
          <a:p>
            <a:pPr lvl="1"/>
            <a:r>
              <a:rPr lang="en-US" noProof="0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TRACK #2 – Fracture propagation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Long-term thermo-hydraulic fracture propagation without predefined fracture track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Can EDFM be extended to fracture propagation?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Check SBFEM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 lvl="1"/>
            <a:r>
              <a:rPr lang="en-US" noProof="0" dirty="0"/>
              <a:t>THM modeling of salt geomechanics (elasticity, plasticity, creep)</a:t>
            </a:r>
          </a:p>
          <a:p>
            <a:pPr lvl="1"/>
            <a:r>
              <a:rPr lang="en-US" noProof="0" dirty="0"/>
              <a:t>Apply to fracture containment, caverns, drilling, well abandonment, </a:t>
            </a:r>
            <a:r>
              <a:rPr lang="en-US" noProof="0" dirty="0" err="1"/>
              <a:t>etc</a:t>
            </a:r>
            <a:endParaRPr lang="en-US" noProof="0" dirty="0"/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 lvl="1"/>
            <a:r>
              <a:rPr lang="en-US" noProof="0" dirty="0"/>
              <a:t>Wrap up of the results and publish</a:t>
            </a:r>
          </a:p>
          <a:p>
            <a:pPr lvl="1"/>
            <a:r>
              <a:rPr lang="en-US" noProof="0" dirty="0"/>
              <a:t>Need some thorough validation, comparison analytical results and to expand to other parameters.</a:t>
            </a:r>
          </a:p>
          <a:p>
            <a:pPr lvl="1"/>
            <a:r>
              <a:rPr lang="en-US" noProof="0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TRACK #5 – Computational performance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Computational and mathematics improvement for overall simulation performance.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Codesign and building applications for specific architectures are something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TRACK #6 – Multiscale data assimilation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Lab-to-field scale modeling, digital rocks, relative permeability, fingering </a:t>
            </a:r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en-US" noProof="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Translating capillary pressure to relative permeability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Interface between models in different scales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3806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dirty="0"/>
              <a:t>Literature review and paper outline</a:t>
            </a:r>
          </a:p>
          <a:p>
            <a:r>
              <a:rPr lang="en-US" dirty="0"/>
              <a:t>Looks like the proposed paper has a good contribution</a:t>
            </a:r>
          </a:p>
          <a:p>
            <a:r>
              <a:rPr lang="en-US" dirty="0"/>
              <a:t>I still cannot understand the coalescing type curves ...</a:t>
            </a:r>
          </a:p>
          <a:p>
            <a:pPr lvl="1"/>
            <a:r>
              <a:rPr lang="en-US" dirty="0"/>
              <a:t>Is there an analytical solution to explain?</a:t>
            </a:r>
          </a:p>
          <a:p>
            <a:pPr lvl="1"/>
            <a:r>
              <a:rPr lang="en-US" dirty="0"/>
              <a:t>Is there an error in the calculations?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AE3E7-1351-144A-C3F6-8B5CF84FA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2" y="1860361"/>
            <a:ext cx="1455652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4452E-FE86-DE6B-524A-EC514B424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1" y="1851750"/>
            <a:ext cx="156333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C8CF9-BA95-1EAC-4828-F9C46CAA8F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6" y="3461109"/>
            <a:ext cx="172866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32339-73F2-7D57-5409-0AA3DFDD4B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70" y="3461109"/>
            <a:ext cx="1511477" cy="14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FB897FC-8377-26D4-FA8A-158D6AEB34E3}"/>
              </a:ext>
            </a:extLst>
          </p:cNvPr>
          <p:cNvGrpSpPr/>
          <p:nvPr/>
        </p:nvGrpSpPr>
        <p:grpSpPr>
          <a:xfrm>
            <a:off x="4334006" y="883072"/>
            <a:ext cx="4566633" cy="3804075"/>
            <a:chOff x="4271375" y="669712"/>
            <a:chExt cx="4566633" cy="38040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C03D10-0DAE-28D5-C282-1AB92F4DA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375" y="669712"/>
              <a:ext cx="4566633" cy="380407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5B81E4-45C6-82FA-785C-CF46FAD2626E}"/>
                </a:ext>
              </a:extLst>
            </p:cNvPr>
            <p:cNvCxnSpPr>
              <a:cxnSpLocks/>
            </p:cNvCxnSpPr>
            <p:nvPr/>
          </p:nvCxnSpPr>
          <p:spPr>
            <a:xfrm>
              <a:off x="5561995" y="769244"/>
              <a:ext cx="2456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63FDD83-79CC-5E03-BF7A-8F6029E3F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951" y="1423988"/>
              <a:ext cx="144088" cy="2464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826E37-0FE5-57F2-219D-412037C5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1804988"/>
              <a:ext cx="142876" cy="23812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644CD8-E795-88C7-309B-D7AC77D4D0EA}"/>
                </a:ext>
              </a:extLst>
            </p:cNvPr>
            <p:cNvCxnSpPr>
              <a:cxnSpLocks/>
            </p:cNvCxnSpPr>
            <p:nvPr/>
          </p:nvCxnSpPr>
          <p:spPr>
            <a:xfrm>
              <a:off x="6032540" y="790328"/>
              <a:ext cx="2158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31DCF7-AAA7-9E7D-A01A-9A6D14E99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250" y="736307"/>
              <a:ext cx="242888" cy="40907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03C905-7AEC-5A95-C874-133D6CC4A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19" y="722557"/>
              <a:ext cx="82033" cy="1489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5FD5C28-5EAD-E6B1-1EE7-03F48AE3C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856" y="1062138"/>
              <a:ext cx="540304" cy="1904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EEC62D-76D3-2C2D-6901-EAA25D921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843" y="1157338"/>
              <a:ext cx="148426" cy="2499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B40B841-4F9F-FDAA-BDD3-6B342232C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160" y="998244"/>
              <a:ext cx="85490" cy="1439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61EB4E-E8BE-176E-91C1-664D328FA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09064" y="1494945"/>
              <a:ext cx="31289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9067D46-00BB-7CEE-AF83-674AD98368D3}"/>
                </a:ext>
              </a:extLst>
            </p:cNvPr>
            <p:cNvSpPr/>
            <p:nvPr/>
          </p:nvSpPr>
          <p:spPr>
            <a:xfrm>
              <a:off x="6858000" y="1404938"/>
              <a:ext cx="45115" cy="90487"/>
            </a:xfrm>
            <a:custGeom>
              <a:avLst/>
              <a:gdLst>
                <a:gd name="connsiteX0" fmla="*/ 0 w 33338"/>
                <a:gd name="connsiteY0" fmla="*/ 0 h 90487"/>
                <a:gd name="connsiteX1" fmla="*/ 33338 w 33338"/>
                <a:gd name="connsiteY1" fmla="*/ 90487 h 90487"/>
                <a:gd name="connsiteX0" fmla="*/ 0 w 38582"/>
                <a:gd name="connsiteY0" fmla="*/ 0 h 90487"/>
                <a:gd name="connsiteX1" fmla="*/ 33338 w 38582"/>
                <a:gd name="connsiteY1" fmla="*/ 90487 h 90487"/>
                <a:gd name="connsiteX0" fmla="*/ 0 w 45115"/>
                <a:gd name="connsiteY0" fmla="*/ 0 h 90487"/>
                <a:gd name="connsiteX1" fmla="*/ 33338 w 45115"/>
                <a:gd name="connsiteY1" fmla="*/ 90487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15" h="90487">
                  <a:moveTo>
                    <a:pt x="0" y="0"/>
                  </a:moveTo>
                  <a:cubicBezTo>
                    <a:pt x="51595" y="20637"/>
                    <a:pt x="53181" y="3175"/>
                    <a:pt x="33338" y="9048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33511B-142F-E12C-FFB7-B74D410FCBDA}"/>
                </a:ext>
              </a:extLst>
            </p:cNvPr>
            <p:cNvSpPr txBox="1"/>
            <p:nvPr/>
          </p:nvSpPr>
          <p:spPr>
            <a:xfrm>
              <a:off x="6852615" y="1282328"/>
              <a:ext cx="205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>
                  <a:solidFill>
                    <a:srgbClr val="FF0000"/>
                  </a:solidFill>
                </a:rPr>
                <a:t>θ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88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dirty="0"/>
              <a:t>Literature review and paper outline</a:t>
            </a:r>
          </a:p>
          <a:p>
            <a:r>
              <a:rPr lang="en-US" dirty="0"/>
              <a:t>Looks like the proposed paper has a good contribution</a:t>
            </a:r>
          </a:p>
          <a:p>
            <a:r>
              <a:rPr lang="en-US" dirty="0"/>
              <a:t>I still cannot understand the coalescing type curves ...</a:t>
            </a:r>
          </a:p>
          <a:p>
            <a:pPr lvl="1"/>
            <a:r>
              <a:rPr lang="en-US" dirty="0"/>
              <a:t>Is there an analytical solution to explain?</a:t>
            </a:r>
          </a:p>
          <a:p>
            <a:pPr lvl="1"/>
            <a:r>
              <a:rPr lang="en-US" dirty="0"/>
              <a:t>Is there an error in the calculations?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B8F8B-489B-BF86-C10C-A6C4BA6A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80" y="1716677"/>
            <a:ext cx="5744196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9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noProof="0" dirty="0"/>
              <a:t>Went through literature review</a:t>
            </a:r>
          </a:p>
          <a:p>
            <a:pPr lvl="1"/>
            <a:r>
              <a:rPr lang="en-US" dirty="0"/>
              <a:t>Main codes are Itasca (in this market for a long time) and simple proprietary/academic</a:t>
            </a:r>
          </a:p>
          <a:p>
            <a:pPr lvl="1"/>
            <a:r>
              <a:rPr lang="en-US" dirty="0"/>
              <a:t>Models n</a:t>
            </a:r>
            <a:r>
              <a:rPr lang="en-US" noProof="0" dirty="0" err="1"/>
              <a:t>ormally</a:t>
            </a:r>
            <a:r>
              <a:rPr lang="en-US" noProof="0" dirty="0"/>
              <a:t> reduced for 2D</a:t>
            </a:r>
          </a:p>
          <a:p>
            <a:r>
              <a:rPr lang="en-US" noProof="0" dirty="0"/>
              <a:t>The modelling is well described (</a:t>
            </a:r>
            <a:r>
              <a:rPr lang="en-US" noProof="0" dirty="0" err="1"/>
              <a:t>geomech</a:t>
            </a:r>
            <a:r>
              <a:rPr lang="en-US" noProof="0" dirty="0"/>
              <a:t> especially)</a:t>
            </a:r>
          </a:p>
          <a:p>
            <a:pPr lvl="1"/>
            <a:r>
              <a:rPr lang="en-US" dirty="0"/>
              <a:t>However: the uncertainty in the parameters are high </a:t>
            </a:r>
            <a:r>
              <a:rPr lang="en-US" dirty="0" err="1"/>
              <a:t>high</a:t>
            </a:r>
            <a:r>
              <a:rPr lang="en-US" dirty="0"/>
              <a:t> </a:t>
            </a:r>
            <a:r>
              <a:rPr lang="en-US" dirty="0" err="1"/>
              <a:t>high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Creep is too slow and lab characterization is difficult</a:t>
            </a:r>
          </a:p>
          <a:p>
            <a:pPr lvl="1"/>
            <a:r>
              <a:rPr lang="en-US" dirty="0"/>
              <a:t>It depends on water content of the rock, which varies</a:t>
            </a:r>
          </a:p>
          <a:p>
            <a:pPr lvl="1"/>
            <a:r>
              <a:rPr lang="en-US" dirty="0"/>
              <a:t>There are results from real cases, from which parameters can be inferred</a:t>
            </a:r>
          </a:p>
          <a:p>
            <a:pPr lvl="2"/>
            <a:r>
              <a:rPr lang="en-US" dirty="0"/>
              <a:t>However, there are many physics competing. Isolating creep is challenging</a:t>
            </a:r>
          </a:p>
          <a:p>
            <a:r>
              <a:rPr lang="en-US" noProof="0" dirty="0"/>
              <a:t>Physics around a salt cavern</a:t>
            </a:r>
          </a:p>
          <a:p>
            <a:pPr lvl="1"/>
            <a:r>
              <a:rPr lang="en-US" dirty="0"/>
              <a:t>Fluid thermal response</a:t>
            </a:r>
          </a:p>
          <a:p>
            <a:pPr lvl="1"/>
            <a:r>
              <a:rPr lang="en-US" noProof="0" dirty="0"/>
              <a:t>Rock creep and convergence (transient, </a:t>
            </a:r>
            <a:r>
              <a:rPr lang="en-US" noProof="0" dirty="0" err="1"/>
              <a:t>steadystate</a:t>
            </a:r>
            <a:r>
              <a:rPr lang="en-US" noProof="0" dirty="0"/>
              <a:t>, thermal)</a:t>
            </a:r>
          </a:p>
          <a:p>
            <a:pPr lvl="1"/>
            <a:r>
              <a:rPr lang="en-US" dirty="0"/>
              <a:t>Bedded salt formations (ductile and brittle structures)</a:t>
            </a:r>
          </a:p>
          <a:p>
            <a:pPr lvl="1"/>
            <a:r>
              <a:rPr lang="en-US" noProof="0" dirty="0"/>
              <a:t>Infiltration</a:t>
            </a:r>
          </a:p>
          <a:p>
            <a:pPr lvl="1"/>
            <a:r>
              <a:rPr lang="en-US" noProof="0" dirty="0"/>
              <a:t>Fracture damage and healing (micro and macro fractures)</a:t>
            </a:r>
          </a:p>
          <a:p>
            <a:r>
              <a:rPr lang="en-US" noProof="0" dirty="0"/>
              <a:t>I could not see how EDFM can be </a:t>
            </a:r>
            <a:r>
              <a:rPr lang="en-US" dirty="0"/>
              <a:t>used for salt caverns</a:t>
            </a:r>
          </a:p>
          <a:p>
            <a:pPr lvl="1"/>
            <a:r>
              <a:rPr lang="en-US" noProof="0" dirty="0"/>
              <a:t>Suggestions</a:t>
            </a:r>
            <a:r>
              <a:rPr lang="pt-BR" noProof="0" dirty="0"/>
              <a:t>?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sz="1600" noProof="0" dirty="0"/>
              <a:t>TRACK #3 – Salt rock mechanics</a:t>
            </a:r>
          </a:p>
        </p:txBody>
      </p:sp>
    </p:spTree>
    <p:extLst>
      <p:ext uri="{BB962C8B-B14F-4D97-AF65-F5344CB8AC3E}">
        <p14:creationId xmlns:p14="http://schemas.microsoft.com/office/powerpoint/2010/main" val="369832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noProof="0" dirty="0"/>
              <a:t>Going through literature review</a:t>
            </a:r>
          </a:p>
          <a:p>
            <a:r>
              <a:rPr lang="en-US" noProof="0" dirty="0" err="1"/>
              <a:t>pEDFM</a:t>
            </a:r>
            <a:r>
              <a:rPr lang="en-US" noProof="0" dirty="0"/>
              <a:t> has small contribution, I </a:t>
            </a:r>
            <a:r>
              <a:rPr lang="en-US" noProof="0" dirty="0" err="1"/>
              <a:t>wouldn</a:t>
            </a:r>
            <a:r>
              <a:rPr lang="pt-BR" noProof="0" dirty="0"/>
              <a:t>'</a:t>
            </a:r>
            <a:r>
              <a:rPr lang="en-US" noProof="0" dirty="0"/>
              <a:t>t invest much energy</a:t>
            </a:r>
          </a:p>
          <a:p>
            <a:r>
              <a:rPr lang="en-US" noProof="0" dirty="0" err="1"/>
              <a:t>cEDFM</a:t>
            </a:r>
            <a:r>
              <a:rPr lang="en-US" noProof="0" dirty="0"/>
              <a:t> looks good, and there is room for improvement</a:t>
            </a:r>
          </a:p>
          <a:p>
            <a:r>
              <a:rPr lang="en-US" dirty="0"/>
              <a:t>Large models are not often addressed in the literature</a:t>
            </a:r>
          </a:p>
          <a:p>
            <a:pPr lvl="1"/>
            <a:r>
              <a:rPr lang="en-US" dirty="0"/>
              <a:t>Bundle of fractures</a:t>
            </a:r>
          </a:p>
          <a:p>
            <a:pPr lvl="1"/>
            <a:r>
              <a:rPr lang="en-US" dirty="0"/>
              <a:t>Upscaling of the infra-cell fractures</a:t>
            </a:r>
          </a:p>
          <a:p>
            <a:pPr lvl="1"/>
            <a:r>
              <a:rPr lang="en-US" dirty="0"/>
              <a:t>Realistic field scale cells (ex: 100x100m)</a:t>
            </a:r>
          </a:p>
          <a:p>
            <a:r>
              <a:rPr lang="en-US" dirty="0"/>
              <a:t>Fracture </a:t>
            </a:r>
            <a:r>
              <a:rPr lang="en-US" i="1" dirty="0"/>
              <a:t>physical </a:t>
            </a:r>
            <a:r>
              <a:rPr lang="en-US" dirty="0"/>
              <a:t>aperture has no relation to </a:t>
            </a:r>
            <a:r>
              <a:rPr lang="en-US" i="1" dirty="0"/>
              <a:t>hydraulic</a:t>
            </a:r>
            <a:r>
              <a:rPr lang="en-US" dirty="0"/>
              <a:t> aperture</a:t>
            </a:r>
          </a:p>
          <a:p>
            <a:pPr lvl="1"/>
            <a:r>
              <a:rPr lang="en-US" dirty="0"/>
              <a:t>I see this as a common mistake all around.</a:t>
            </a:r>
          </a:p>
          <a:p>
            <a:pPr lvl="1"/>
            <a:r>
              <a:rPr lang="en-US" dirty="0"/>
              <a:t>I prefer to see fractures as virtual, equivalent, entities, as they are physically seen as fractals in </a:t>
            </a:r>
            <a:r>
              <a:rPr lang="en-US" i="1" dirty="0"/>
              <a:t>any</a:t>
            </a:r>
            <a:r>
              <a:rPr lang="en-US" dirty="0"/>
              <a:t> scale</a:t>
            </a:r>
          </a:p>
          <a:p>
            <a:r>
              <a:rPr lang="en-US" dirty="0"/>
              <a:t>Assuming there are uncertainties and working statistically</a:t>
            </a:r>
          </a:p>
          <a:p>
            <a:pPr lvl="1"/>
            <a:r>
              <a:rPr lang="en-US" dirty="0"/>
              <a:t>Statistically, we can tolerate errors as long as they are lower than the uncertainty levels (which are large!)</a:t>
            </a:r>
          </a:p>
          <a:p>
            <a:pPr lvl="1"/>
            <a:r>
              <a:rPr lang="en-US" dirty="0"/>
              <a:t>That means we should not look for high-high precision results: we can work simplistic and get much more useful results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</p:spTree>
    <p:extLst>
      <p:ext uri="{BB962C8B-B14F-4D97-AF65-F5344CB8AC3E}">
        <p14:creationId xmlns:p14="http://schemas.microsoft.com/office/powerpoint/2010/main" val="283469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noProof="0" dirty="0"/>
          </a:p>
          <a:p>
            <a:pPr marL="0" indent="0" algn="ctr">
              <a:buNone/>
            </a:pPr>
            <a:r>
              <a:rPr lang="pt-BR" sz="2000" i="1" noProof="0" dirty="0" err="1"/>
              <a:t>Befor</a:t>
            </a:r>
            <a:r>
              <a:rPr lang="pt-BR" sz="2000" i="1" dirty="0"/>
              <a:t>e </a:t>
            </a:r>
            <a:r>
              <a:rPr lang="pt-BR" sz="2000" i="1" dirty="0" err="1"/>
              <a:t>talking</a:t>
            </a:r>
            <a:r>
              <a:rPr lang="pt-BR" sz="2000" i="1" dirty="0"/>
              <a:t> </a:t>
            </a:r>
            <a:r>
              <a:rPr lang="pt-BR" sz="2000" i="1" dirty="0" err="1"/>
              <a:t>about</a:t>
            </a:r>
            <a:r>
              <a:rPr lang="pt-BR" sz="2000" i="1" dirty="0"/>
              <a:t> </a:t>
            </a:r>
            <a:r>
              <a:rPr lang="pt-BR" sz="2000" i="1" dirty="0" err="1"/>
              <a:t>numerics</a:t>
            </a:r>
            <a:r>
              <a:rPr lang="pt-BR" sz="2000" i="1" dirty="0"/>
              <a:t>, </a:t>
            </a:r>
            <a:r>
              <a:rPr lang="pt-BR" sz="2000" i="1" dirty="0" err="1"/>
              <a:t>let's</a:t>
            </a:r>
            <a:r>
              <a:rPr lang="pt-BR" sz="2000" i="1" dirty="0"/>
              <a:t> </a:t>
            </a:r>
            <a:r>
              <a:rPr lang="pt-BR" sz="2000" i="1" dirty="0" err="1"/>
              <a:t>talk</a:t>
            </a:r>
            <a:r>
              <a:rPr lang="pt-BR" sz="2000" i="1" dirty="0"/>
              <a:t> </a:t>
            </a:r>
            <a:r>
              <a:rPr lang="pt-BR" sz="2000" i="1" dirty="0" err="1"/>
              <a:t>about</a:t>
            </a:r>
            <a:r>
              <a:rPr lang="pt-BR" sz="2000" i="1" dirty="0"/>
              <a:t> </a:t>
            </a:r>
            <a:r>
              <a:rPr lang="pt-BR" sz="2000" i="1" dirty="0" err="1"/>
              <a:t>fractures</a:t>
            </a:r>
            <a:r>
              <a:rPr lang="pt-BR" sz="2000" i="1" dirty="0"/>
              <a:t>...</a:t>
            </a:r>
            <a:endParaRPr lang="en-US" sz="2000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</p:spTree>
    <p:extLst>
      <p:ext uri="{BB962C8B-B14F-4D97-AF65-F5344CB8AC3E}">
        <p14:creationId xmlns:p14="http://schemas.microsoft.com/office/powerpoint/2010/main" val="259767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Choosing the best model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8AED7-547C-D55B-1533-048554E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en-US" noProof="0" dirty="0"/>
              <a:t>TRACK #1 – Flow in fractured media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AA85CE-E6E5-6040-3B31-711BBE7FF89E}"/>
              </a:ext>
            </a:extLst>
          </p:cNvPr>
          <p:cNvGrpSpPr/>
          <p:nvPr/>
        </p:nvGrpSpPr>
        <p:grpSpPr>
          <a:xfrm>
            <a:off x="320040" y="1186520"/>
            <a:ext cx="3383280" cy="2770459"/>
            <a:chOff x="320040" y="1186520"/>
            <a:chExt cx="3383280" cy="2770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E4F478-225C-927D-2AE1-4406DB02B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" y="1186520"/>
              <a:ext cx="3383280" cy="277045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4A5651-FC18-C7F7-9898-1FE1340921F9}"/>
                </a:ext>
              </a:extLst>
            </p:cNvPr>
            <p:cNvSpPr/>
            <p:nvPr/>
          </p:nvSpPr>
          <p:spPr>
            <a:xfrm>
              <a:off x="784860" y="2400760"/>
              <a:ext cx="1211580" cy="8839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97A4B3-366C-490E-7F49-27D83281BB71}"/>
              </a:ext>
            </a:extLst>
          </p:cNvPr>
          <p:cNvSpPr txBox="1"/>
          <p:nvPr/>
        </p:nvSpPr>
        <p:spPr>
          <a:xfrm>
            <a:off x="4168140" y="1094421"/>
            <a:ext cx="471297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(1) it is futile ever to expect to have enough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good data to model rock masses accurately ; and (2) as more detail and complexity is added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to the models, we see a decline in intellectual control of the model.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89E9D-9A75-B0A5-EEA5-3997C33C0B19}"/>
              </a:ext>
            </a:extLst>
          </p:cNvPr>
          <p:cNvSpPr txBox="1"/>
          <p:nvPr/>
        </p:nvSpPr>
        <p:spPr>
          <a:xfrm>
            <a:off x="7496810" y="4603848"/>
            <a:ext cx="1863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(Starfield, 1988)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32E35-B853-AF0C-3D99-E2FAA64A1731}"/>
              </a:ext>
            </a:extLst>
          </p:cNvPr>
          <p:cNvSpPr txBox="1"/>
          <p:nvPr/>
        </p:nvSpPr>
        <p:spPr>
          <a:xfrm>
            <a:off x="4168140" y="2848932"/>
            <a:ext cx="47129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(...) in regions 2 and 4 one is nervous of over-simplifying the problem. As a result, modelers tend to concentrate on detail and build complex, unwieldy models.</a:t>
            </a:r>
          </a:p>
        </p:txBody>
      </p:sp>
    </p:spTree>
    <p:extLst>
      <p:ext uri="{BB962C8B-B14F-4D97-AF65-F5344CB8AC3E}">
        <p14:creationId xmlns:p14="http://schemas.microsoft.com/office/powerpoint/2010/main" val="254846153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8639</TotalTime>
  <Words>2169</Words>
  <Application>Microsoft Office PowerPoint</Application>
  <PresentationFormat>On-screen Show (16:9)</PresentationFormat>
  <Paragraphs>238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CMR12</vt:lpstr>
      <vt:lpstr>Times New Roman</vt:lpstr>
      <vt:lpstr>Personalizar design</vt:lpstr>
      <vt:lpstr>tracks overview</vt:lpstr>
      <vt:lpstr>Research tracks</vt:lpstr>
      <vt:lpstr>Research tracks</vt:lpstr>
      <vt:lpstr>TRACK #4 – Homogenization of mechanical parameters</vt:lpstr>
      <vt:lpstr>TRACK #4 – Homogenization of mechanical parameters</vt:lpstr>
      <vt:lpstr>TRACK #3 – Salt rock mechanics</vt:lpstr>
      <vt:lpstr>TRACK #1 – Flow in fractured media</vt:lpstr>
      <vt:lpstr>TRACK #1 – Flow in fractured media</vt:lpstr>
      <vt:lpstr>TRACK #1 – Flow in fractured media</vt:lpstr>
      <vt:lpstr>TRACK #1 – Flow in fractured media</vt:lpstr>
      <vt:lpstr>TRACK #1 – Flow in fractured media</vt:lpstr>
      <vt:lpstr>TRACK #1 – Flow in fractured media</vt:lpstr>
      <vt:lpstr>TRACK #1 – Flow in fractured media</vt:lpstr>
      <vt:lpstr>TRACK #1 – Flow in fractured media</vt:lpstr>
      <vt:lpstr>(Warren &amp; Root, 1963) Sugarbox</vt:lpstr>
      <vt:lpstr>(Pruess, 1983) MINC partitioning</vt:lpstr>
      <vt:lpstr>Tene, 2017 - pEDFM</vt:lpstr>
      <vt:lpstr>(Chai, 2018) cEDFM - Texas A&amp;M</vt:lpstr>
      <vt:lpstr>(Losapio, 2023) LEDFM - Local EDFM</vt:lpstr>
      <vt:lpstr>(Shao, 2018) (Wu, 2023) iEDFM - Integrally EDFM</vt:lpstr>
      <vt:lpstr>(Nikitin, 2020) mEDFM - Monotone EDFM &amp; (Yanbarisov, 2021)  pmEDFM</vt:lpstr>
      <vt:lpstr>TRACK #1 – Flow in fractured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464</cp:revision>
  <cp:lastPrinted>2023-12-03T14:38:58Z</cp:lastPrinted>
  <dcterms:created xsi:type="dcterms:W3CDTF">2011-06-30T15:04:08Z</dcterms:created>
  <dcterms:modified xsi:type="dcterms:W3CDTF">2024-01-09T17:07:25Z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