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/>
  <p:notesSz cx="6858000" cy="931386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1500" spc="-1" strike="noStrike">
                <a:solidFill>
                  <a:srgbClr val="ffffff"/>
                </a:solidFill>
                <a:latin typeface="Arial"/>
              </a:rPr>
              <a:t>Click to move the slide</a:t>
            </a: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A249B7C-5E81-4202-865E-B337791823C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326880" y="700200"/>
            <a:ext cx="6203520" cy="349056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5947AD0-D566-4867-A2B8-C31DB0EE0B3E}" type="slidenum">
              <a:rPr b="0" lang="en-US" sz="1200" spc="-1" strike="noStrike">
                <a:solidFill>
                  <a:schemeClr val="dk1"/>
                </a:solidFill>
                <a:latin typeface="Arial"/>
                <a:ea typeface="ヒラギノ角ゴ Pro W3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326880" y="700200"/>
            <a:ext cx="6203520" cy="349056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5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A135D9B-36E6-4713-82F4-166C1555FD44}" type="slidenum">
              <a:rPr b="0" lang="en-US" sz="1200" spc="-1" strike="noStrike">
                <a:solidFill>
                  <a:schemeClr val="dk1"/>
                </a:solidFill>
                <a:latin typeface="Arial"/>
                <a:ea typeface="ヒラギノ角ゴ Pro W3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89089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9280" y="2801160"/>
            <a:ext cx="89089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9280" y="280116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54440" y="280116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101400" y="41940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113880" y="41940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9280" y="280116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101400" y="280116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113880" y="280116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9280" y="419400"/>
            <a:ext cx="89089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89089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8600" y="0"/>
            <a:ext cx="6629400" cy="137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9280" y="280116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9280" y="419400"/>
            <a:ext cx="89089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54440" y="280116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9280" y="2801160"/>
            <a:ext cx="89089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89089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9280" y="2801160"/>
            <a:ext cx="89089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9280" y="280116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54440" y="280116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101400" y="41940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113880" y="41940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9280" y="280116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101400" y="280116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113880" y="2801160"/>
            <a:ext cx="28684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89089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8600" y="0"/>
            <a:ext cx="6629400" cy="137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9280" y="280116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54440" y="280116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54440" y="419400"/>
            <a:ext cx="434736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9280" y="2801160"/>
            <a:ext cx="89089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684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"/>
          <p:cNvSpPr/>
          <p:nvPr/>
        </p:nvSpPr>
        <p:spPr>
          <a:xfrm>
            <a:off x="708624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40" y="67320"/>
            <a:ext cx="8076600" cy="16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89280" y="419400"/>
            <a:ext cx="8908920" cy="455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chemeClr val="lt2"/>
                </a:solidFill>
                <a:latin typeface="Arial"/>
              </a:rPr>
              <a:t>Click to edit Master text styles</a:t>
            </a:r>
            <a:endParaRPr b="0" lang="en-US" sz="2100" spc="-1" strike="noStrike">
              <a:solidFill>
                <a:schemeClr val="lt1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lt2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lvl="2" marL="1296000" indent="-288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lt2"/>
                </a:solidFill>
                <a:latin typeface="Arial"/>
              </a:rPr>
              <a:t>Third level</a:t>
            </a:r>
            <a:endParaRPr b="0" lang="en-US" sz="1600" spc="-1" strike="noStrike">
              <a:solidFill>
                <a:schemeClr val="lt1"/>
              </a:solidFill>
              <a:latin typeface="Arial"/>
            </a:endParaRPr>
          </a:p>
          <a:p>
            <a:pPr lvl="3" marL="1728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chemeClr val="lt2"/>
                </a:solidFill>
                <a:latin typeface="Arial"/>
              </a:rPr>
              <a:t>Fourth level</a:t>
            </a:r>
            <a:endParaRPr b="0" lang="en-US" sz="1300" spc="-1" strike="noStrike">
              <a:solidFill>
                <a:schemeClr val="lt1"/>
              </a:solidFill>
              <a:latin typeface="Arial"/>
            </a:endParaRPr>
          </a:p>
          <a:p>
            <a:pPr lvl="4" marL="2160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chemeClr val="lt2"/>
                </a:solidFill>
                <a:latin typeface="Arial"/>
              </a:rPr>
              <a:t>Fifth level</a:t>
            </a:r>
            <a:endParaRPr b="0" lang="en-US" sz="13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4" name="Picture 1" descr=""/>
          <p:cNvPicPr/>
          <p:nvPr/>
        </p:nvPicPr>
        <p:blipFill>
          <a:blip r:embed="rId2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dist="103350" dir="2700000" blurRad="139680" rotWithShape="0">
              <a:srgbClr val="808080"/>
            </a:outerShdw>
          </a:effectLst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720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708660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89280" y="419400"/>
            <a:ext cx="8908920" cy="455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</a:pPr>
            <a:r>
              <a:rPr b="0" lang="en-US" sz="2100" spc="-1" strike="noStrike">
                <a:solidFill>
                  <a:schemeClr val="lt2"/>
                </a:solidFill>
                <a:latin typeface="Arial"/>
              </a:rPr>
              <a:t>Click to edit Master text styles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338400" indent="-914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0000"/>
              <a:buFont typeface="Symbol" charset="2"/>
              <a:buChar char=""/>
            </a:pPr>
            <a:r>
              <a:rPr b="0" lang="en-US" sz="2000" spc="-1" strike="noStrike">
                <a:solidFill>
                  <a:schemeClr val="lt2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0080" indent="-914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30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lt2"/>
                </a:solidFill>
                <a:latin typeface="Arial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chemeClr val="lt2"/>
                </a:solidFill>
                <a:latin typeface="Arial"/>
              </a:rPr>
              <a:t>Fourth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chemeClr val="lt2"/>
                </a:solidFill>
                <a:latin typeface="Arial"/>
              </a:rPr>
              <a:t>Fifth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Picture 1" descr=""/>
          <p:cNvPicPr/>
          <p:nvPr/>
        </p:nvPicPr>
        <p:blipFill>
          <a:blip r:embed="rId2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dist="103350" dir="2700000" blurRad="139680" rotWithShape="0">
              <a:srgbClr val="808080"/>
            </a:outerShdw>
          </a:effectLst>
        </p:spPr>
      </p:pic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4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dist="12727" dir="2700000" blurRad="1260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050" spc="-1" strike="noStrike" cap="all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dist="12727" dir="2700000" blurRad="1260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200" spc="-1" strike="noStrike" cap="all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itle Placeholder 5"/>
          <p:cNvSpPr/>
          <p:nvPr/>
        </p:nvSpPr>
        <p:spPr>
          <a:xfrm>
            <a:off x="502920" y="1199880"/>
            <a:ext cx="7886520" cy="1752120"/>
          </a:xfrm>
          <a:prstGeom prst="rect">
            <a:avLst/>
          </a:prstGeom>
          <a:noFill/>
          <a:ln w="0">
            <a:noFill/>
          </a:ln>
          <a:effectLst>
            <a:outerShdw dist="12727" dir="2700000" blurRad="1260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defTabSz="914400">
              <a:lnSpc>
                <a:spcPts val="4000"/>
              </a:lnSpc>
            </a:pPr>
            <a:r>
              <a:rPr b="1" lang="en-US" sz="2600" spc="-1" strike="noStrike" cap="all">
                <a:solidFill>
                  <a:srgbClr val="bf5700"/>
                </a:solidFill>
                <a:latin typeface="Arial Black"/>
                <a:ea typeface="Arial Black"/>
              </a:rPr>
              <a:t>Tracks overview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 Placeholder 16"/>
          <p:cNvSpPr/>
          <p:nvPr/>
        </p:nvSpPr>
        <p:spPr>
          <a:xfrm>
            <a:off x="548640" y="33332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dist="12727" dir="2700000" blurRad="1260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</a:rPr>
              <a:t>TRACKS</a:t>
            </a:r>
            <a:endParaRPr b="1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80000" y="386640"/>
            <a:ext cx="8843400" cy="44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TRACK #1 – Flow in fractured media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EDFM/CEDFM/PEDFM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Comparison of the techniques.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Seems a good starting point for learning the code, getting something published, and moving forward.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TRACK #2 – Fracture propagation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Long-term thermo-hydraulic fracture propagation without predefined fracture track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Can EDFM be extended to fracture propagation?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Check SBFEM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TRACK #3 – Salt rock mechanics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THM modeling of salt geomechanics (elasticity, plasticity, creep)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Apply to fracture containment, caverns, drilling, well abandonment, etc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TRACK #4 –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Homogenization of mechanical parameters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Wrap up of the results and publish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Need some thorough validation, comparison analytical results and to expand to other parameters.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Writing paper with Prof Espinoza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TRACK #5 – Computational performance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Computational and mathematics improvement for overall simulation performance.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Codesign and building applications for specific architectures are something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I've been willing to work on for a long time.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TRACK #6 – Multiscale data assimilation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Lab-to-field scale modeling, digital rocks, relative permeability, fingering etc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Translating capillary pressure to relative permeability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Interface between models in different scales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96" name="Text Placeholder 9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dist="12727" dir="2700000" blurRad="1260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050" spc="-1" strike="noStrike" cap="all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 Placeholder 9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dist="12727" dir="2700000" blurRad="1260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200" spc="-1" strike="noStrike" cap="all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itle Placeholder 7"/>
          <p:cNvSpPr/>
          <p:nvPr/>
        </p:nvSpPr>
        <p:spPr>
          <a:xfrm>
            <a:off x="502920" y="1199880"/>
            <a:ext cx="7886520" cy="1752120"/>
          </a:xfrm>
          <a:prstGeom prst="rect">
            <a:avLst/>
          </a:prstGeom>
          <a:noFill/>
          <a:ln w="0">
            <a:noFill/>
          </a:ln>
          <a:effectLst>
            <a:outerShdw dist="12727" dir="2700000" blurRad="1260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defTabSz="914400">
              <a:lnSpc>
                <a:spcPts val="4000"/>
              </a:lnSpc>
            </a:pPr>
            <a:r>
              <a:rPr b="1" lang="en-US" sz="3200" spc="-1" strike="noStrike" cap="all">
                <a:solidFill>
                  <a:srgbClr val="bf5700"/>
                </a:solidFill>
                <a:latin typeface="Arial Black"/>
                <a:ea typeface="Arial Black"/>
              </a:rPr>
              <a:t>RESEARCH PLAN AND BRAINSTORMING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 Placeholder 9"/>
          <p:cNvSpPr/>
          <p:nvPr/>
        </p:nvSpPr>
        <p:spPr>
          <a:xfrm>
            <a:off x="548640" y="33332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dist="12727" dir="2700000" blurRad="1260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685800" y="3200400"/>
            <a:ext cx="4800600" cy="685800"/>
          </a:xfrm>
          <a:prstGeom prst="rect">
            <a:avLst/>
          </a:prstGeom>
          <a:noFill/>
          <a:ln w="0">
            <a:noFill/>
          </a:ln>
          <a:effectLst>
            <a:outerShdw dist="12727" dir="2700000" blurRad="12600" rotWithShape="0">
              <a:srgbClr val="808080"/>
            </a:outerShdw>
          </a:effectLst>
        </p:spPr>
        <p:txBody>
          <a:bodyPr lIns="90000" rIns="90000" tIns="45000" bIns="45000" anchor="t">
            <a:noAutofit/>
          </a:bodyPr>
          <a:p>
            <a:r>
              <a:rPr b="0" i="1" lang="en-US" sz="2400" spc="-1" strike="noStrike">
                <a:solidFill>
                  <a:srgbClr val="bf5700"/>
                </a:solidFill>
                <a:latin typeface="Arial Black"/>
                <a:ea typeface="Arial Black"/>
              </a:rPr>
              <a:t>notes and remarks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5800" y="46080"/>
            <a:ext cx="8076600" cy="22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MACRO TOPICS</a:t>
            </a:r>
            <a:endParaRPr b="1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228600" y="457200"/>
            <a:ext cx="6858000" cy="2881440"/>
          </a:xfrm>
          <a:prstGeom prst="rect">
            <a:avLst/>
          </a:prstGeom>
          <a:noFill/>
          <a:ln w="0">
            <a:noFill/>
          </a:ln>
          <a:effectLst>
            <a:outerShdw dist="12727" dir="2700000" blurRad="12600" rotWithShape="0">
              <a:srgbClr val="808080"/>
            </a:outerShdw>
          </a:effectLst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Fractures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Salt geomechanics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Numerics and speedup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Multiphase flow and multiscale data assimilation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5800" y="46080"/>
            <a:ext cx="8076600" cy="22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FRACTURES</a:t>
            </a:r>
            <a:endParaRPr b="1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228600" y="457200"/>
            <a:ext cx="8686800" cy="3945600"/>
          </a:xfrm>
          <a:prstGeom prst="rect">
            <a:avLst/>
          </a:prstGeom>
          <a:noFill/>
          <a:ln w="0">
            <a:noFill/>
          </a:ln>
          <a:effectLst>
            <a:outerShdw dist="12727" dir="2700000" blurRad="12600" rotWithShape="0">
              <a:srgbClr val="808080"/>
            </a:outerShdw>
          </a:effectLst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Flow/heat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EDFM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CEDFM – Conforming discrete fracture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pEDFM – projection based embedded discrete fracture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1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Mechanics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Elastic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Homogeneization – mech model for fractured media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Upscaling of biot, skempton, shear modulus etc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Plasticity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Thermal fracture nucleation near wellbore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5828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5800" y="46080"/>
            <a:ext cx="8076600" cy="22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SALT MECHANICS</a:t>
            </a:r>
            <a:endParaRPr b="1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228600" y="457200"/>
            <a:ext cx="8686800" cy="3910680"/>
          </a:xfrm>
          <a:prstGeom prst="rect">
            <a:avLst/>
          </a:prstGeom>
          <a:noFill/>
          <a:ln w="0">
            <a:noFill/>
          </a:ln>
          <a:effectLst>
            <a:outerShdw dist="12727" dir="2700000" blurRad="12600" rotWithShape="0">
              <a:srgbClr val="808080"/>
            </a:outerShdw>
          </a:effectLst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Physiscs: creep, fracture, stress relaxation, long term conformation (geologic time)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Large strains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Risk assessment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Analyze worst case scenarios, use of safety coefficients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Mechanic dynamic of salt targetting process optimization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557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Uncertainty analysis to support design decisions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557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Fractures, deviatoric strain relaxation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Specific applications – case study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Salt caverns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Salt as a c</a:t>
            </a:r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aprock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28600" y="-1440"/>
            <a:ext cx="7855200" cy="29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ffffff"/>
                </a:solidFill>
                <a:latin typeface="Arial"/>
              </a:rPr>
              <a:t>Multiphase flow and multiscale data assimilation</a:t>
            </a:r>
            <a:endParaRPr b="1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228960" y="457200"/>
            <a:ext cx="8001000" cy="2881440"/>
          </a:xfrm>
          <a:prstGeom prst="rect">
            <a:avLst/>
          </a:prstGeom>
          <a:noFill/>
          <a:ln w="0">
            <a:noFill/>
          </a:ln>
          <a:effectLst>
            <a:outerShdw dist="12727" dir="2700000" blurRad="12600" rotWithShape="0">
              <a:srgbClr val="808080"/>
            </a:outerShdw>
          </a:effectLst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51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Multiphase pore scale simulation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Numerical simulation of intermediate scales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Models and parameters tying the different scales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Assimilation of laboratory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TeX Gyre Termes"/>
                <a:ea typeface="TexMaths Symbols"/>
              </a:rPr>
              <a:t>Guidance of the laboratory practice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6-9 Dark Backgroun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6-9 White Backgrou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8513</TotalTime>
  <Application>LibreOffice/7.6.3.2$Linux_X86_64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2011-06-30T15:04:08Z</dcterms:created>
  <dc:creator>University Marketing and Creative Services</dc:creator>
  <dc:description/>
  <dc:language>en-US</dc:language>
  <cp:lastModifiedBy/>
  <cp:lastPrinted>2023-12-03T14:38:58Z</cp:lastPrinted>
  <dcterms:modified xsi:type="dcterms:W3CDTF">2023-12-26T18:25:45Z</dcterms:modified>
  <cp:revision>455</cp:revision>
  <dc:subject/>
  <dc:title>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5</vt:r8>
  </property>
  <property fmtid="{D5CDD505-2E9C-101B-9397-08002B2CF9AE}" pid="3" name="PresentationFormat">
    <vt:lpwstr>On-screen Show (16:9)</vt:lpwstr>
  </property>
  <property fmtid="{D5CDD505-2E9C-101B-9397-08002B2CF9AE}" pid="4" name="Slides">
    <vt:r8>8</vt:r8>
  </property>
</Properties>
</file>